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58" r:id="rId5"/>
    <p:sldMasterId id="2147483669" r:id="rId6"/>
  </p:sldMasterIdLst>
  <p:notesMasterIdLst>
    <p:notesMasterId r:id="rId35"/>
  </p:notesMasterIdLst>
  <p:sldIdLst>
    <p:sldId id="256" r:id="rId7"/>
    <p:sldId id="257" r:id="rId8"/>
    <p:sldId id="259" r:id="rId9"/>
    <p:sldId id="1329" r:id="rId10"/>
    <p:sldId id="262" r:id="rId11"/>
    <p:sldId id="261" r:id="rId12"/>
    <p:sldId id="263" r:id="rId13"/>
    <p:sldId id="264" r:id="rId14"/>
    <p:sldId id="267" r:id="rId15"/>
    <p:sldId id="1321" r:id="rId16"/>
    <p:sldId id="1316" r:id="rId17"/>
    <p:sldId id="1324" r:id="rId18"/>
    <p:sldId id="1326" r:id="rId19"/>
    <p:sldId id="1325" r:id="rId20"/>
    <p:sldId id="1317" r:id="rId21"/>
    <p:sldId id="395" r:id="rId22"/>
    <p:sldId id="1305" r:id="rId23"/>
    <p:sldId id="1304" r:id="rId24"/>
    <p:sldId id="1328" r:id="rId25"/>
    <p:sldId id="1288" r:id="rId26"/>
    <p:sldId id="415" r:id="rId27"/>
    <p:sldId id="1289" r:id="rId28"/>
    <p:sldId id="1312" r:id="rId29"/>
    <p:sldId id="1290" r:id="rId30"/>
    <p:sldId id="1283" r:id="rId31"/>
    <p:sldId id="1291" r:id="rId32"/>
    <p:sldId id="1311" r:id="rId33"/>
    <p:sldId id="132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1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48"/>
    <a:srgbClr val="223482"/>
    <a:srgbClr val="E1F0F9"/>
    <a:srgbClr val="24357E"/>
    <a:srgbClr val="273981"/>
    <a:srgbClr val="1F386C"/>
    <a:srgbClr val="10306A"/>
    <a:srgbClr val="E0731D"/>
    <a:srgbClr val="171E50"/>
    <a:srgbClr val="0055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2" autoAdjust="0"/>
    <p:restoredTop sz="77549" autoAdjust="0"/>
  </p:normalViewPr>
  <p:slideViewPr>
    <p:cSldViewPr snapToGrid="0" showGuides="1">
      <p:cViewPr varScale="1">
        <p:scale>
          <a:sx n="121" d="100"/>
          <a:sy n="121" d="100"/>
        </p:scale>
        <p:origin x="108" y="360"/>
      </p:cViewPr>
      <p:guideLst>
        <p:guide orient="horz" pos="2112"/>
        <p:guide pos="19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Fatal Accident Rate</c:v>
                </c:pt>
              </c:strCache>
            </c:strRef>
          </c:tx>
          <c:spPr>
            <a:ln w="38100" cap="rnd">
              <a:solidFill>
                <a:srgbClr val="FFFF00"/>
              </a:solidFill>
              <a:round/>
            </a:ln>
            <a:effectLst/>
          </c:spPr>
          <c:marker>
            <c:symbol val="none"/>
          </c:marker>
          <c:cat>
            <c:strRef>
              <c:f>Sheet1!$A$2:$A$5</c:f>
              <c:strCache>
                <c:ptCount val="3"/>
                <c:pt idx="0">
                  <c:v>2001-2010</c:v>
                </c:pt>
                <c:pt idx="1">
                  <c:v>2011-2020</c:v>
                </c:pt>
                <c:pt idx="2">
                  <c:v>2021-2030</c:v>
                </c:pt>
              </c:strCache>
            </c:strRef>
          </c:cat>
          <c:val>
            <c:numRef>
              <c:f>Sheet1!$B$2:$B$5</c:f>
              <c:numCache>
                <c:formatCode>General</c:formatCode>
                <c:ptCount val="4"/>
                <c:pt idx="0">
                  <c:v>1.5</c:v>
                </c:pt>
                <c:pt idx="1">
                  <c:v>1</c:v>
                </c:pt>
                <c:pt idx="2">
                  <c:v>0.5</c:v>
                </c:pt>
              </c:numCache>
            </c:numRef>
          </c:val>
          <c:smooth val="0"/>
          <c:extLst>
            <c:ext xmlns:c16="http://schemas.microsoft.com/office/drawing/2014/chart" uri="{C3380CC4-5D6E-409C-BE32-E72D297353CC}">
              <c16:uniqueId val="{00000000-0440-406C-B546-4A2C7A57C13C}"/>
            </c:ext>
          </c:extLst>
        </c:ser>
        <c:dLbls>
          <c:showLegendKey val="0"/>
          <c:showVal val="0"/>
          <c:showCatName val="0"/>
          <c:showSerName val="0"/>
          <c:showPercent val="0"/>
          <c:showBubbleSize val="0"/>
        </c:dLbls>
        <c:smooth val="0"/>
        <c:axId val="44890591"/>
        <c:axId val="44887679"/>
      </c:lineChart>
      <c:catAx>
        <c:axId val="448905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44887679"/>
        <c:crosses val="autoZero"/>
        <c:auto val="1"/>
        <c:lblAlgn val="ctr"/>
        <c:lblOffset val="100"/>
        <c:noMultiLvlLbl val="0"/>
      </c:catAx>
      <c:valAx>
        <c:axId val="44887679"/>
        <c:scaling>
          <c:orientation val="minMax"/>
        </c:scaling>
        <c:delete val="0"/>
        <c:axPos val="l"/>
        <c:majorGridlines>
          <c:spPr>
            <a:ln w="9525" cap="flat" cmpd="sng" algn="ctr">
              <a:solidFill>
                <a:schemeClr val="bg1">
                  <a:alpha val="2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448905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5D083F-7DC8-4EAC-91AF-626F0E46CD3F}" type="doc">
      <dgm:prSet loTypeId="urn:microsoft.com/office/officeart/2017/3/layout/HorizontalPathTimeline" loCatId="process" qsTypeId="urn:microsoft.com/office/officeart/2005/8/quickstyle/simple1" qsCatId="simple" csTypeId="urn:microsoft.com/office/officeart/2005/8/colors/accent1_2" csCatId="accent1" phldr="1"/>
      <dgm:spPr/>
      <dgm:t>
        <a:bodyPr/>
        <a:lstStyle/>
        <a:p>
          <a:endParaRPr lang="en-US"/>
        </a:p>
      </dgm:t>
    </dgm:pt>
    <dgm:pt modelId="{D9A5A5CF-1FC1-40F2-A76F-EA2504F8C17C}">
      <dgm:prSet custT="1"/>
      <dgm:spPr/>
      <dgm:t>
        <a:bodyPr/>
        <a:lstStyle/>
        <a:p>
          <a:pPr>
            <a:defRPr b="1"/>
          </a:pPr>
          <a:r>
            <a:rPr lang="en-US" sz="1800" dirty="0"/>
            <a:t>1997</a:t>
          </a:r>
        </a:p>
      </dgm:t>
    </dgm:pt>
    <dgm:pt modelId="{9CD13770-B487-464D-8DAA-2CEDB9E8D82C}" type="parTrans" cxnId="{1E31A79C-6A73-44FF-A606-FC2A9D2E32CD}">
      <dgm:prSet/>
      <dgm:spPr/>
      <dgm:t>
        <a:bodyPr/>
        <a:lstStyle/>
        <a:p>
          <a:endParaRPr lang="en-US" sz="1600"/>
        </a:p>
      </dgm:t>
    </dgm:pt>
    <dgm:pt modelId="{C1347C7C-5C0C-4574-830D-066BE67ED5A0}" type="sibTrans" cxnId="{1E31A79C-6A73-44FF-A606-FC2A9D2E32CD}">
      <dgm:prSet/>
      <dgm:spPr/>
      <dgm:t>
        <a:bodyPr/>
        <a:lstStyle/>
        <a:p>
          <a:endParaRPr lang="en-US" sz="1600"/>
        </a:p>
      </dgm:t>
    </dgm:pt>
    <dgm:pt modelId="{DE26470F-EDB1-4EAC-9C84-DDEEAE8EF1D2}">
      <dgm:prSet custT="1"/>
      <dgm:spPr>
        <a:noFill/>
        <a:ln>
          <a:noFill/>
        </a:ln>
      </dgm:spPr>
      <dgm:t>
        <a:bodyPr/>
        <a:lstStyle/>
        <a:p>
          <a:r>
            <a:rPr lang="en-US" sz="1600" dirty="0"/>
            <a:t>Commercial Aviation Safety Team (CAST) established, with goal of reducing airline accidents by 80% in 10 years</a:t>
          </a:r>
        </a:p>
      </dgm:t>
    </dgm:pt>
    <dgm:pt modelId="{F8F6D91B-1315-45A1-B3BB-A1CF2D81F32D}" type="parTrans" cxnId="{4F5153C5-86AD-42F4-B0E1-36AF82286B57}">
      <dgm:prSet/>
      <dgm:spPr/>
      <dgm:t>
        <a:bodyPr/>
        <a:lstStyle/>
        <a:p>
          <a:endParaRPr lang="en-US" sz="1600"/>
        </a:p>
      </dgm:t>
    </dgm:pt>
    <dgm:pt modelId="{212195BD-4D6B-4256-B2E3-19C4C7F6E4F7}" type="sibTrans" cxnId="{4F5153C5-86AD-42F4-B0E1-36AF82286B57}">
      <dgm:prSet/>
      <dgm:spPr/>
      <dgm:t>
        <a:bodyPr/>
        <a:lstStyle/>
        <a:p>
          <a:endParaRPr lang="en-US" sz="1600"/>
        </a:p>
      </dgm:t>
    </dgm:pt>
    <dgm:pt modelId="{DBF8A063-F206-4FB1-BBD7-AE260FF0E50D}">
      <dgm:prSet custT="1"/>
      <dgm:spPr/>
      <dgm:t>
        <a:bodyPr/>
        <a:lstStyle/>
        <a:p>
          <a:pPr>
            <a:defRPr b="1"/>
          </a:pPr>
          <a:r>
            <a:rPr lang="en-US" sz="1800" dirty="0"/>
            <a:t>2006</a:t>
          </a:r>
        </a:p>
      </dgm:t>
    </dgm:pt>
    <dgm:pt modelId="{80733BC3-6909-45DA-B25D-17AF955DBED2}" type="parTrans" cxnId="{567F7A7C-1487-4A78-9B4D-FB79736E5EEA}">
      <dgm:prSet/>
      <dgm:spPr/>
      <dgm:t>
        <a:bodyPr/>
        <a:lstStyle/>
        <a:p>
          <a:endParaRPr lang="en-US" sz="1600"/>
        </a:p>
      </dgm:t>
    </dgm:pt>
    <dgm:pt modelId="{E5A11D45-692A-4D3F-A981-3AB55C108B7B}" type="sibTrans" cxnId="{567F7A7C-1487-4A78-9B4D-FB79736E5EEA}">
      <dgm:prSet/>
      <dgm:spPr/>
      <dgm:t>
        <a:bodyPr/>
        <a:lstStyle/>
        <a:p>
          <a:endParaRPr lang="en-US" sz="1600"/>
        </a:p>
      </dgm:t>
    </dgm:pt>
    <dgm:pt modelId="{9FFAFAE9-90A4-4DBC-AFB4-357C54D2EE96}">
      <dgm:prSet custT="1"/>
      <dgm:spPr>
        <a:noFill/>
        <a:ln>
          <a:noFill/>
        </a:ln>
      </dgm:spPr>
      <dgm:t>
        <a:bodyPr/>
        <a:lstStyle/>
        <a:p>
          <a:r>
            <a:rPr lang="en-US" sz="1600" dirty="0"/>
            <a:t>International Helicopter Safety Team (IHST) established with similar accident reduction goal.</a:t>
          </a:r>
        </a:p>
      </dgm:t>
    </dgm:pt>
    <dgm:pt modelId="{9B37423D-70B4-4409-BB0C-759445C188C1}" type="parTrans" cxnId="{8C24DD2B-ACB0-4907-AEB1-5F3685E39090}">
      <dgm:prSet/>
      <dgm:spPr/>
      <dgm:t>
        <a:bodyPr/>
        <a:lstStyle/>
        <a:p>
          <a:endParaRPr lang="en-US" sz="1600"/>
        </a:p>
      </dgm:t>
    </dgm:pt>
    <dgm:pt modelId="{B75482A2-0E70-4B1A-B7D3-383856F00B57}" type="sibTrans" cxnId="{8C24DD2B-ACB0-4907-AEB1-5F3685E39090}">
      <dgm:prSet/>
      <dgm:spPr/>
      <dgm:t>
        <a:bodyPr/>
        <a:lstStyle/>
        <a:p>
          <a:endParaRPr lang="en-US" sz="1600"/>
        </a:p>
      </dgm:t>
    </dgm:pt>
    <dgm:pt modelId="{B05492B0-89BA-4416-A42D-EB5D0802DE9C}">
      <dgm:prSet custT="1"/>
      <dgm:spPr/>
      <dgm:t>
        <a:bodyPr/>
        <a:lstStyle/>
        <a:p>
          <a:pPr>
            <a:defRPr b="1"/>
          </a:pPr>
          <a:r>
            <a:rPr lang="en-US" sz="1800" dirty="0"/>
            <a:t>2013</a:t>
          </a:r>
        </a:p>
      </dgm:t>
    </dgm:pt>
    <dgm:pt modelId="{2BB2AE25-57C7-4D28-AAA0-B896A8AA9258}" type="parTrans" cxnId="{38392716-CE08-4A0A-9437-1405EBE042F9}">
      <dgm:prSet/>
      <dgm:spPr/>
      <dgm:t>
        <a:bodyPr/>
        <a:lstStyle/>
        <a:p>
          <a:endParaRPr lang="en-US" sz="1600"/>
        </a:p>
      </dgm:t>
    </dgm:pt>
    <dgm:pt modelId="{D840898D-B064-4053-89B2-2B922AF18AD4}" type="sibTrans" cxnId="{38392716-CE08-4A0A-9437-1405EBE042F9}">
      <dgm:prSet/>
      <dgm:spPr/>
      <dgm:t>
        <a:bodyPr/>
        <a:lstStyle/>
        <a:p>
          <a:endParaRPr lang="en-US" sz="1600"/>
        </a:p>
      </dgm:t>
    </dgm:pt>
    <dgm:pt modelId="{61B19B49-E127-4E02-98D1-7D0A9EEFD294}">
      <dgm:prSet custT="1"/>
      <dgm:spPr>
        <a:noFill/>
        <a:ln>
          <a:noFill/>
        </a:ln>
      </dgm:spPr>
      <dgm:t>
        <a:bodyPr/>
        <a:lstStyle/>
        <a:p>
          <a:r>
            <a:rPr lang="en-US" sz="1600" dirty="0"/>
            <a:t>IHST recalibrated with vision of zero fatal accidents; US Helicopter Safety Team (USHST) established</a:t>
          </a:r>
        </a:p>
      </dgm:t>
    </dgm:pt>
    <dgm:pt modelId="{14EE0E3D-8AFC-4124-82E6-49176912AD0F}" type="parTrans" cxnId="{5DBCA75C-764E-49F2-AD82-11F7793E92BF}">
      <dgm:prSet/>
      <dgm:spPr/>
      <dgm:t>
        <a:bodyPr/>
        <a:lstStyle/>
        <a:p>
          <a:endParaRPr lang="en-US" sz="1600"/>
        </a:p>
      </dgm:t>
    </dgm:pt>
    <dgm:pt modelId="{9FE8A838-F1C4-42E7-8285-EF66D22A7ED3}" type="sibTrans" cxnId="{5DBCA75C-764E-49F2-AD82-11F7793E92BF}">
      <dgm:prSet/>
      <dgm:spPr/>
      <dgm:t>
        <a:bodyPr/>
        <a:lstStyle/>
        <a:p>
          <a:endParaRPr lang="en-US" sz="1600"/>
        </a:p>
      </dgm:t>
    </dgm:pt>
    <dgm:pt modelId="{6531A2DE-A5FB-4891-BA9A-A45476DC7A46}">
      <dgm:prSet custT="1"/>
      <dgm:spPr/>
      <dgm:t>
        <a:bodyPr/>
        <a:lstStyle/>
        <a:p>
          <a:pPr>
            <a:defRPr b="1"/>
          </a:pPr>
          <a:r>
            <a:rPr lang="en-US" sz="1800" dirty="0"/>
            <a:t>2017</a:t>
          </a:r>
        </a:p>
      </dgm:t>
    </dgm:pt>
    <dgm:pt modelId="{00C9469B-6571-4BC5-987E-C7FB66A95F0C}" type="parTrans" cxnId="{1A4BECD9-D5EC-4259-9B40-40752558736C}">
      <dgm:prSet/>
      <dgm:spPr/>
      <dgm:t>
        <a:bodyPr/>
        <a:lstStyle/>
        <a:p>
          <a:endParaRPr lang="en-US" sz="1600"/>
        </a:p>
      </dgm:t>
    </dgm:pt>
    <dgm:pt modelId="{3969C601-EDA1-451C-A45D-36F40279C7D1}" type="sibTrans" cxnId="{1A4BECD9-D5EC-4259-9B40-40752558736C}">
      <dgm:prSet/>
      <dgm:spPr/>
      <dgm:t>
        <a:bodyPr/>
        <a:lstStyle/>
        <a:p>
          <a:endParaRPr lang="en-US" sz="1600"/>
        </a:p>
      </dgm:t>
    </dgm:pt>
    <dgm:pt modelId="{114A419F-21A6-44E4-8047-327DE4EE7984}">
      <dgm:prSet custT="1"/>
      <dgm:spPr>
        <a:noFill/>
        <a:ln>
          <a:noFill/>
        </a:ln>
      </dgm:spPr>
      <dgm:t>
        <a:bodyPr/>
        <a:lstStyle/>
        <a:p>
          <a:r>
            <a:rPr lang="en-US" sz="1600" dirty="0"/>
            <a:t>IHSF expanded and  rebranded as Vertical Aviation Safety Team (VAST)</a:t>
          </a:r>
        </a:p>
      </dgm:t>
    </dgm:pt>
    <dgm:pt modelId="{FCFB155C-548D-4444-A870-C9994FA9857B}" type="parTrans" cxnId="{9D907BF8-CB3D-4622-AC7E-48C598E08D63}">
      <dgm:prSet/>
      <dgm:spPr/>
      <dgm:t>
        <a:bodyPr/>
        <a:lstStyle/>
        <a:p>
          <a:endParaRPr lang="en-US" sz="1600"/>
        </a:p>
      </dgm:t>
    </dgm:pt>
    <dgm:pt modelId="{72C501C8-28CB-44E2-9557-27B8E0DEB326}" type="sibTrans" cxnId="{9D907BF8-CB3D-4622-AC7E-48C598E08D63}">
      <dgm:prSet/>
      <dgm:spPr/>
      <dgm:t>
        <a:bodyPr/>
        <a:lstStyle/>
        <a:p>
          <a:endParaRPr lang="en-US" sz="1600"/>
        </a:p>
      </dgm:t>
    </dgm:pt>
    <dgm:pt modelId="{48821B39-F314-47E1-951F-2BBA172C4DAE}">
      <dgm:prSet custT="1"/>
      <dgm:spPr/>
      <dgm:t>
        <a:bodyPr/>
        <a:lstStyle/>
        <a:p>
          <a:pPr>
            <a:defRPr b="1"/>
          </a:pPr>
          <a:r>
            <a:rPr lang="en-US" sz="1800" dirty="0"/>
            <a:t>2007</a:t>
          </a:r>
        </a:p>
      </dgm:t>
    </dgm:pt>
    <dgm:pt modelId="{01BB3F4D-6824-450E-9C4E-A5AF676E928D}" type="parTrans" cxnId="{8FBE51C7-890E-4143-89E8-1E5B9628705A}">
      <dgm:prSet/>
      <dgm:spPr/>
      <dgm:t>
        <a:bodyPr/>
        <a:lstStyle/>
        <a:p>
          <a:endParaRPr lang="en-US" sz="1600"/>
        </a:p>
      </dgm:t>
    </dgm:pt>
    <dgm:pt modelId="{C2949294-6398-48C6-9545-9E5454013CD5}" type="sibTrans" cxnId="{8FBE51C7-890E-4143-89E8-1E5B9628705A}">
      <dgm:prSet/>
      <dgm:spPr/>
      <dgm:t>
        <a:bodyPr/>
        <a:lstStyle/>
        <a:p>
          <a:endParaRPr lang="en-US" sz="1600"/>
        </a:p>
      </dgm:t>
    </dgm:pt>
    <dgm:pt modelId="{8E9295C4-9078-435E-93E6-A3B3123FB08B}">
      <dgm:prSet custT="1"/>
      <dgm:spPr>
        <a:noFill/>
        <a:ln w="12700" cap="flat" cmpd="sng" algn="ctr">
          <a:noFill/>
          <a:prstDash val="solid"/>
          <a:miter lim="800000"/>
        </a:ln>
        <a:effectLst/>
      </dgm:spPr>
      <dgm:t>
        <a:bodyPr spcFirstLastPara="0" vert="horz" wrap="square" lIns="190500" tIns="190500" rIns="190500" bIns="190500" numCol="1" spcCol="1270" anchor="ctr" anchorCtr="0"/>
        <a:lstStyle/>
        <a:p>
          <a:r>
            <a:rPr lang="en-US" sz="1600" dirty="0"/>
            <a:t>European Helicopter Safety Team (EHEST) established.</a:t>
          </a:r>
        </a:p>
      </dgm:t>
    </dgm:pt>
    <dgm:pt modelId="{B5E94740-7DE2-42EA-92B2-D398596FB1B7}" type="parTrans" cxnId="{5026C601-6B60-4749-84BC-B360EF63AE08}">
      <dgm:prSet/>
      <dgm:spPr/>
      <dgm:t>
        <a:bodyPr/>
        <a:lstStyle/>
        <a:p>
          <a:endParaRPr lang="en-US" sz="1600"/>
        </a:p>
      </dgm:t>
    </dgm:pt>
    <dgm:pt modelId="{0304F31D-1CCF-411B-883E-6EA49BA8FC2E}" type="sibTrans" cxnId="{5026C601-6B60-4749-84BC-B360EF63AE08}">
      <dgm:prSet/>
      <dgm:spPr/>
      <dgm:t>
        <a:bodyPr/>
        <a:lstStyle/>
        <a:p>
          <a:endParaRPr lang="en-US" sz="1600"/>
        </a:p>
      </dgm:t>
    </dgm:pt>
    <dgm:pt modelId="{B79C248B-017F-4518-9848-82157479E65D}">
      <dgm:prSet custT="1"/>
      <dgm:spPr/>
      <dgm:t>
        <a:bodyPr/>
        <a:lstStyle/>
        <a:p>
          <a:pPr>
            <a:defRPr b="1"/>
          </a:pPr>
          <a:r>
            <a:rPr lang="en-US" sz="1800" dirty="0"/>
            <a:t>2019</a:t>
          </a:r>
        </a:p>
      </dgm:t>
    </dgm:pt>
    <dgm:pt modelId="{280B98E0-3135-4660-BE57-9C017CB4A65B}" type="parTrans" cxnId="{3FBC2C7C-DBF3-4928-8B2D-F0AC797673E1}">
      <dgm:prSet/>
      <dgm:spPr/>
      <dgm:t>
        <a:bodyPr/>
        <a:lstStyle/>
        <a:p>
          <a:endParaRPr lang="en-US" sz="1600"/>
        </a:p>
      </dgm:t>
    </dgm:pt>
    <dgm:pt modelId="{CC745670-39AF-4D79-A524-68E9261FDD4B}" type="sibTrans" cxnId="{3FBC2C7C-DBF3-4928-8B2D-F0AC797673E1}">
      <dgm:prSet/>
      <dgm:spPr/>
      <dgm:t>
        <a:bodyPr/>
        <a:lstStyle/>
        <a:p>
          <a:endParaRPr lang="en-US" sz="1600"/>
        </a:p>
      </dgm:t>
    </dgm:pt>
    <dgm:pt modelId="{3D2989FC-675F-4846-9391-3873838B4EF4}">
      <dgm:prSet custT="1"/>
      <dgm:spPr>
        <a:noFill/>
        <a:ln>
          <a:noFill/>
        </a:ln>
      </dgm:spPr>
      <dgm:t>
        <a:bodyPr/>
        <a:lstStyle/>
        <a:p>
          <a:r>
            <a:rPr lang="en-US" sz="1600" dirty="0"/>
            <a:t>EHEST renamed European Safety Promotion Network – Rotorcraft (ESPN-R)</a:t>
          </a:r>
        </a:p>
      </dgm:t>
    </dgm:pt>
    <dgm:pt modelId="{12990026-6309-4B35-BED4-A0700A3FFE96}" type="parTrans" cxnId="{3890F38A-A8B5-4CB3-91F5-F47F520EF0BB}">
      <dgm:prSet/>
      <dgm:spPr/>
      <dgm:t>
        <a:bodyPr/>
        <a:lstStyle/>
        <a:p>
          <a:endParaRPr lang="en-US" sz="1600"/>
        </a:p>
      </dgm:t>
    </dgm:pt>
    <dgm:pt modelId="{C526B419-04F5-4FB6-8FBD-DE30E243C5CA}" type="sibTrans" cxnId="{3890F38A-A8B5-4CB3-91F5-F47F520EF0BB}">
      <dgm:prSet/>
      <dgm:spPr/>
      <dgm:t>
        <a:bodyPr/>
        <a:lstStyle/>
        <a:p>
          <a:endParaRPr lang="en-US" sz="1600"/>
        </a:p>
      </dgm:t>
    </dgm:pt>
    <dgm:pt modelId="{5D0033FE-A63F-46EC-AF96-25757CD2D963}">
      <dgm:prSet custT="1"/>
      <dgm:spPr>
        <a:noFill/>
        <a:ln>
          <a:noFill/>
        </a:ln>
      </dgm:spPr>
      <dgm:t>
        <a:bodyPr/>
        <a:lstStyle/>
        <a:p>
          <a:r>
            <a:rPr lang="en-US" sz="1600" dirty="0"/>
            <a:t>IHST renamed International Helicopter Safety Foundation (IHSF)</a:t>
          </a:r>
        </a:p>
      </dgm:t>
    </dgm:pt>
    <dgm:pt modelId="{A320BC3A-CD65-4DFF-B974-E14BB945D224}" type="parTrans" cxnId="{942ADB1F-193F-4C45-9731-6B19C3E36E5D}">
      <dgm:prSet/>
      <dgm:spPr/>
      <dgm:t>
        <a:bodyPr/>
        <a:lstStyle/>
        <a:p>
          <a:endParaRPr lang="en-US"/>
        </a:p>
      </dgm:t>
    </dgm:pt>
    <dgm:pt modelId="{7348F65F-25F2-481D-83A8-11E1CB48B595}" type="sibTrans" cxnId="{942ADB1F-193F-4C45-9731-6B19C3E36E5D}">
      <dgm:prSet/>
      <dgm:spPr/>
      <dgm:t>
        <a:bodyPr/>
        <a:lstStyle/>
        <a:p>
          <a:endParaRPr lang="en-US"/>
        </a:p>
      </dgm:t>
    </dgm:pt>
    <dgm:pt modelId="{1CACD4DE-5D93-4954-A646-446F8AB84660}">
      <dgm:prSet custT="1"/>
      <dgm:spPr/>
      <dgm:t>
        <a:bodyPr/>
        <a:lstStyle/>
        <a:p>
          <a:pPr>
            <a:defRPr b="1"/>
          </a:pPr>
          <a:r>
            <a:rPr lang="en-US" sz="1800"/>
            <a:t>2021</a:t>
          </a:r>
          <a:endParaRPr lang="en-US" sz="1800" dirty="0"/>
        </a:p>
      </dgm:t>
    </dgm:pt>
    <dgm:pt modelId="{567B78FF-21D6-4D41-A17E-65680A166A23}" type="parTrans" cxnId="{9F5F90C8-4854-4AF9-8BCC-43BE4B264C28}">
      <dgm:prSet/>
      <dgm:spPr/>
      <dgm:t>
        <a:bodyPr/>
        <a:lstStyle/>
        <a:p>
          <a:endParaRPr lang="en-US"/>
        </a:p>
      </dgm:t>
    </dgm:pt>
    <dgm:pt modelId="{9AA7E2BF-14F4-41C3-AC55-0B04A120DE7A}" type="sibTrans" cxnId="{9F5F90C8-4854-4AF9-8BCC-43BE4B264C28}">
      <dgm:prSet/>
      <dgm:spPr/>
      <dgm:t>
        <a:bodyPr/>
        <a:lstStyle/>
        <a:p>
          <a:endParaRPr lang="en-US"/>
        </a:p>
      </dgm:t>
    </dgm:pt>
    <dgm:pt modelId="{68426A5B-8243-4D64-A535-D04B04D94568}" type="pres">
      <dgm:prSet presAssocID="{F85D083F-7DC8-4EAC-91AF-626F0E46CD3F}" presName="root" presStyleCnt="0">
        <dgm:presLayoutVars>
          <dgm:chMax/>
          <dgm:chPref/>
          <dgm:animLvl val="lvl"/>
        </dgm:presLayoutVars>
      </dgm:prSet>
      <dgm:spPr/>
    </dgm:pt>
    <dgm:pt modelId="{B3835EC1-7797-428C-BB55-065826934755}" type="pres">
      <dgm:prSet presAssocID="{F85D083F-7DC8-4EAC-91AF-626F0E46CD3F}" presName="divider" presStyleLbl="node1" presStyleIdx="0" presStyleCnt="1"/>
      <dgm:spPr>
        <a:solidFill>
          <a:srgbClr val="2D9548"/>
        </a:solidFill>
      </dgm:spPr>
    </dgm:pt>
    <dgm:pt modelId="{5795B3E8-DC73-4D74-B31D-EFD13EB32581}" type="pres">
      <dgm:prSet presAssocID="{F85D083F-7DC8-4EAC-91AF-626F0E46CD3F}" presName="nodes" presStyleCnt="0">
        <dgm:presLayoutVars>
          <dgm:chMax/>
          <dgm:chPref/>
          <dgm:animLvl val="lvl"/>
        </dgm:presLayoutVars>
      </dgm:prSet>
      <dgm:spPr/>
    </dgm:pt>
    <dgm:pt modelId="{5989C1B2-77FB-43F7-ACC4-0D9F0467C525}" type="pres">
      <dgm:prSet presAssocID="{D9A5A5CF-1FC1-40F2-A76F-EA2504F8C17C}" presName="composite" presStyleCnt="0"/>
      <dgm:spPr/>
    </dgm:pt>
    <dgm:pt modelId="{BE8EFF1A-1C1A-46AB-B071-5A04BB417D2C}" type="pres">
      <dgm:prSet presAssocID="{D9A5A5CF-1FC1-40F2-A76F-EA2504F8C17C}" presName="L1TextContainer" presStyleLbl="revTx" presStyleIdx="0" presStyleCnt="7" custScaleX="41032" custLinFactNeighborX="-37380">
        <dgm:presLayoutVars>
          <dgm:chMax val="1"/>
          <dgm:chPref val="1"/>
          <dgm:bulletEnabled val="1"/>
        </dgm:presLayoutVars>
      </dgm:prSet>
      <dgm:spPr/>
    </dgm:pt>
    <dgm:pt modelId="{41C2F3CA-0667-49CB-B8A8-1FB994CA91B5}" type="pres">
      <dgm:prSet presAssocID="{D9A5A5CF-1FC1-40F2-A76F-EA2504F8C17C}" presName="L2TextContainerWrapper" presStyleCnt="0">
        <dgm:presLayoutVars>
          <dgm:chMax val="0"/>
          <dgm:chPref val="0"/>
          <dgm:bulletEnabled val="1"/>
        </dgm:presLayoutVars>
      </dgm:prSet>
      <dgm:spPr/>
    </dgm:pt>
    <dgm:pt modelId="{D656F102-6F2D-486B-98A6-A161B13EDC8D}" type="pres">
      <dgm:prSet presAssocID="{D9A5A5CF-1FC1-40F2-A76F-EA2504F8C17C}" presName="L2TextContainer" presStyleLbl="bgAccFollowNode1" presStyleIdx="0" presStyleCnt="7"/>
      <dgm:spPr/>
    </dgm:pt>
    <dgm:pt modelId="{ABCE8274-515E-43BB-8145-6DE83A8DDD11}" type="pres">
      <dgm:prSet presAssocID="{D9A5A5CF-1FC1-40F2-A76F-EA2504F8C17C}" presName="FlexibleEmptyPlaceHolder" presStyleCnt="0"/>
      <dgm:spPr/>
    </dgm:pt>
    <dgm:pt modelId="{531FF2AB-D520-40F4-ADE0-310FCC94A976}" type="pres">
      <dgm:prSet presAssocID="{D9A5A5CF-1FC1-40F2-A76F-EA2504F8C17C}" presName="ConnectLine" presStyleLbl="alignNode1" presStyleIdx="0" presStyleCnt="7" custLinFactX="-1200000" custLinFactNeighborX="-1253411"/>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550CF186-1D63-465F-B94D-A2AEBB11B2B1}" type="pres">
      <dgm:prSet presAssocID="{D9A5A5CF-1FC1-40F2-A76F-EA2504F8C17C}" presName="ConnectorPoint" presStyleLbl="fgAcc1" presStyleIdx="0" presStyleCnt="7" custLinFactX="-342066" custLinFactNeighborX="-400000"/>
      <dgm:spPr>
        <a:solidFill>
          <a:schemeClr val="lt1">
            <a:alpha val="90000"/>
            <a:hueOff val="0"/>
            <a:satOff val="0"/>
            <a:lumOff val="0"/>
            <a:alphaOff val="0"/>
          </a:schemeClr>
        </a:solidFill>
        <a:ln w="15875" cap="flat" cmpd="sng" algn="ctr">
          <a:noFill/>
          <a:prstDash val="solid"/>
        </a:ln>
        <a:effectLst/>
      </dgm:spPr>
    </dgm:pt>
    <dgm:pt modelId="{8E639E2F-3BA7-47F6-AE7B-29A51B5BE9B1}" type="pres">
      <dgm:prSet presAssocID="{D9A5A5CF-1FC1-40F2-A76F-EA2504F8C17C}" presName="EmptyPlaceHolder" presStyleCnt="0"/>
      <dgm:spPr/>
    </dgm:pt>
    <dgm:pt modelId="{243E02DC-9269-48FD-96DF-49EEC9B5955B}" type="pres">
      <dgm:prSet presAssocID="{C1347C7C-5C0C-4574-830D-066BE67ED5A0}" presName="spaceBetweenRectangles" presStyleCnt="0"/>
      <dgm:spPr/>
    </dgm:pt>
    <dgm:pt modelId="{F8D86828-4FD7-4459-B694-657BC8EFBD37}" type="pres">
      <dgm:prSet presAssocID="{DBF8A063-F206-4FB1-BBD7-AE260FF0E50D}" presName="composite" presStyleCnt="0"/>
      <dgm:spPr/>
    </dgm:pt>
    <dgm:pt modelId="{7BD0D0B3-9E84-4DE5-BEC3-F08F9FAB5217}" type="pres">
      <dgm:prSet presAssocID="{DBF8A063-F206-4FB1-BBD7-AE260FF0E50D}" presName="L1TextContainer" presStyleLbl="revTx" presStyleIdx="1" presStyleCnt="7">
        <dgm:presLayoutVars>
          <dgm:chMax val="1"/>
          <dgm:chPref val="1"/>
          <dgm:bulletEnabled val="1"/>
        </dgm:presLayoutVars>
      </dgm:prSet>
      <dgm:spPr/>
    </dgm:pt>
    <dgm:pt modelId="{FB615235-740E-4454-8130-5CA29AF2373E}" type="pres">
      <dgm:prSet presAssocID="{DBF8A063-F206-4FB1-BBD7-AE260FF0E50D}" presName="L2TextContainerWrapper" presStyleCnt="0">
        <dgm:presLayoutVars>
          <dgm:chMax val="0"/>
          <dgm:chPref val="0"/>
          <dgm:bulletEnabled val="1"/>
        </dgm:presLayoutVars>
      </dgm:prSet>
      <dgm:spPr/>
    </dgm:pt>
    <dgm:pt modelId="{2A2D1DAE-BE12-4E4A-A8BA-CE0FFBB84EF6}" type="pres">
      <dgm:prSet presAssocID="{DBF8A063-F206-4FB1-BBD7-AE260FF0E50D}" presName="L2TextContainer" presStyleLbl="bgAccFollowNode1" presStyleIdx="1" presStyleCnt="7" custScaleX="106358" custLinFactNeighborX="-7971"/>
      <dgm:spPr/>
    </dgm:pt>
    <dgm:pt modelId="{9D2825F5-0C8E-4366-A4AF-1ADA2685F951}" type="pres">
      <dgm:prSet presAssocID="{DBF8A063-F206-4FB1-BBD7-AE260FF0E50D}" presName="FlexibleEmptyPlaceHolder" presStyleCnt="0"/>
      <dgm:spPr/>
    </dgm:pt>
    <dgm:pt modelId="{D373115C-5144-4119-85C7-6E0F807D6C5D}" type="pres">
      <dgm:prSet presAssocID="{DBF8A063-F206-4FB1-BBD7-AE260FF0E50D}" presName="ConnectLine" presStyleLbl="alignNode1" presStyleIdx="1" presStyleCnt="7"/>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AEC2EEF8-E230-4DAD-9C5C-5B865B99C7A6}" type="pres">
      <dgm:prSet presAssocID="{DBF8A063-F206-4FB1-BBD7-AE260FF0E50D}" presName="ConnectorPoint" presStyleLbl="fgAcc1" presStyleIdx="1" presStyleCnt="7"/>
      <dgm:spPr>
        <a:solidFill>
          <a:schemeClr val="lt1">
            <a:alpha val="90000"/>
            <a:hueOff val="0"/>
            <a:satOff val="0"/>
            <a:lumOff val="0"/>
            <a:alphaOff val="0"/>
          </a:schemeClr>
        </a:solidFill>
        <a:ln w="15875" cap="flat" cmpd="sng" algn="ctr">
          <a:noFill/>
          <a:prstDash val="solid"/>
        </a:ln>
        <a:effectLst/>
      </dgm:spPr>
    </dgm:pt>
    <dgm:pt modelId="{B5378AA8-7AF7-48A2-A7D6-069BCBCEEDD8}" type="pres">
      <dgm:prSet presAssocID="{DBF8A063-F206-4FB1-BBD7-AE260FF0E50D}" presName="EmptyPlaceHolder" presStyleCnt="0"/>
      <dgm:spPr/>
    </dgm:pt>
    <dgm:pt modelId="{237F575B-B6A0-4225-B335-64036C47C235}" type="pres">
      <dgm:prSet presAssocID="{E5A11D45-692A-4D3F-A981-3AB55C108B7B}" presName="spaceBetweenRectangles" presStyleCnt="0"/>
      <dgm:spPr/>
    </dgm:pt>
    <dgm:pt modelId="{9AC75C4D-EFD0-4BCC-B404-BE2E288E1B00}" type="pres">
      <dgm:prSet presAssocID="{48821B39-F314-47E1-951F-2BBA172C4DAE}" presName="composite" presStyleCnt="0"/>
      <dgm:spPr/>
    </dgm:pt>
    <dgm:pt modelId="{B89C4796-DEA0-433C-8003-F6D3E4DF3D94}" type="pres">
      <dgm:prSet presAssocID="{48821B39-F314-47E1-951F-2BBA172C4DAE}" presName="L1TextContainer" presStyleLbl="revTx" presStyleIdx="2" presStyleCnt="7" custLinFactNeighborX="-42218">
        <dgm:presLayoutVars>
          <dgm:chMax val="1"/>
          <dgm:chPref val="1"/>
          <dgm:bulletEnabled val="1"/>
        </dgm:presLayoutVars>
      </dgm:prSet>
      <dgm:spPr/>
    </dgm:pt>
    <dgm:pt modelId="{C2359149-89B2-49EE-BB48-924276E316D0}" type="pres">
      <dgm:prSet presAssocID="{48821B39-F314-47E1-951F-2BBA172C4DAE}" presName="L2TextContainerWrapper" presStyleCnt="0">
        <dgm:presLayoutVars>
          <dgm:chMax val="0"/>
          <dgm:chPref val="0"/>
          <dgm:bulletEnabled val="1"/>
        </dgm:presLayoutVars>
      </dgm:prSet>
      <dgm:spPr/>
    </dgm:pt>
    <dgm:pt modelId="{3DE5F6F6-8E17-43E1-8AE5-49A7E2A719F3}" type="pres">
      <dgm:prSet presAssocID="{48821B39-F314-47E1-951F-2BBA172C4DAE}" presName="L2TextContainer" presStyleLbl="bgAccFollowNode1" presStyleIdx="2" presStyleCnt="7" custScaleX="78539" custLinFactNeighborX="866"/>
      <dgm:spPr>
        <a:xfrm>
          <a:off x="3848848" y="770226"/>
          <a:ext cx="3190011" cy="705656"/>
        </a:xfrm>
        <a:prstGeom prst="rect">
          <a:avLst/>
        </a:prstGeom>
      </dgm:spPr>
    </dgm:pt>
    <dgm:pt modelId="{332FC70B-8601-4DDE-A88E-E867359A6EEF}" type="pres">
      <dgm:prSet presAssocID="{48821B39-F314-47E1-951F-2BBA172C4DAE}" presName="FlexibleEmptyPlaceHolder" presStyleCnt="0"/>
      <dgm:spPr/>
    </dgm:pt>
    <dgm:pt modelId="{BE969AF7-A48E-4B5C-AC99-97C65FC57462}" type="pres">
      <dgm:prSet presAssocID="{48821B39-F314-47E1-951F-2BBA172C4DAE}" presName="ConnectLine" presStyleLbl="alignNode1" presStyleIdx="2" presStyleCnt="7" custLinFactX="-1370908" custLinFactNeighborX="-1400000"/>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03522667-CA29-4440-82E0-1572BC73197E}" type="pres">
      <dgm:prSet presAssocID="{48821B39-F314-47E1-951F-2BBA172C4DAE}" presName="ConnectorPoint" presStyleLbl="fgAcc1" presStyleIdx="2" presStyleCnt="7" custLinFactX="-400000" custLinFactNeighborX="-438097"/>
      <dgm:spPr>
        <a:solidFill>
          <a:schemeClr val="lt1">
            <a:alpha val="90000"/>
            <a:hueOff val="0"/>
            <a:satOff val="0"/>
            <a:lumOff val="0"/>
            <a:alphaOff val="0"/>
          </a:schemeClr>
        </a:solidFill>
        <a:ln w="12700" cap="flat" cmpd="sng" algn="ctr">
          <a:noFill/>
          <a:prstDash val="solid"/>
          <a:miter lim="800000"/>
        </a:ln>
        <a:effectLst/>
      </dgm:spPr>
    </dgm:pt>
    <dgm:pt modelId="{FA75430A-0190-46CD-A9B4-0E4E3E4FA5B2}" type="pres">
      <dgm:prSet presAssocID="{48821B39-F314-47E1-951F-2BBA172C4DAE}" presName="EmptyPlaceHolder" presStyleCnt="0"/>
      <dgm:spPr/>
    </dgm:pt>
    <dgm:pt modelId="{AACFD8F1-9CF6-45A5-8587-A2F23115BED7}" type="pres">
      <dgm:prSet presAssocID="{C2949294-6398-48C6-9545-9E5454013CD5}" presName="spaceBetweenRectangles" presStyleCnt="0"/>
      <dgm:spPr/>
    </dgm:pt>
    <dgm:pt modelId="{42B5B0FD-0359-4F1A-A025-DD697408EBBC}" type="pres">
      <dgm:prSet presAssocID="{B05492B0-89BA-4416-A42D-EB5D0802DE9C}" presName="composite" presStyleCnt="0"/>
      <dgm:spPr/>
    </dgm:pt>
    <dgm:pt modelId="{71B8C527-FDBF-44D6-81EF-C549C9BB0C27}" type="pres">
      <dgm:prSet presAssocID="{B05492B0-89BA-4416-A42D-EB5D0802DE9C}" presName="L1TextContainer" presStyleLbl="revTx" presStyleIdx="3" presStyleCnt="7" custLinFactNeighborX="-23802">
        <dgm:presLayoutVars>
          <dgm:chMax val="1"/>
          <dgm:chPref val="1"/>
          <dgm:bulletEnabled val="1"/>
        </dgm:presLayoutVars>
      </dgm:prSet>
      <dgm:spPr/>
    </dgm:pt>
    <dgm:pt modelId="{51E45DF4-59A5-4E1D-84CE-B799BD68F561}" type="pres">
      <dgm:prSet presAssocID="{B05492B0-89BA-4416-A42D-EB5D0802DE9C}" presName="L2TextContainerWrapper" presStyleCnt="0">
        <dgm:presLayoutVars>
          <dgm:chMax val="0"/>
          <dgm:chPref val="0"/>
          <dgm:bulletEnabled val="1"/>
        </dgm:presLayoutVars>
      </dgm:prSet>
      <dgm:spPr/>
    </dgm:pt>
    <dgm:pt modelId="{60F5131C-A9D0-41BF-9783-9CDCF819D2D8}" type="pres">
      <dgm:prSet presAssocID="{B05492B0-89BA-4416-A42D-EB5D0802DE9C}" presName="L2TextContainer" presStyleLbl="bgAccFollowNode1" presStyleIdx="3" presStyleCnt="7" custScaleX="96523" custLinFactNeighborX="2877"/>
      <dgm:spPr/>
    </dgm:pt>
    <dgm:pt modelId="{3BE0D9E7-8B22-489A-B735-09752645C091}" type="pres">
      <dgm:prSet presAssocID="{B05492B0-89BA-4416-A42D-EB5D0802DE9C}" presName="FlexibleEmptyPlaceHolder" presStyleCnt="0"/>
      <dgm:spPr/>
    </dgm:pt>
    <dgm:pt modelId="{706BBDB3-738C-4C62-8095-940AD828B0E2}" type="pres">
      <dgm:prSet presAssocID="{B05492B0-89BA-4416-A42D-EB5D0802DE9C}" presName="ConnectLine" presStyleLbl="alignNode1" presStyleIdx="3" presStyleCnt="7" custLinFactX="-758636" custLinFactNeighborX="-800000"/>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534D83F5-116B-423C-9A7A-D2B0F2033265}" type="pres">
      <dgm:prSet presAssocID="{B05492B0-89BA-4416-A42D-EB5D0802DE9C}" presName="ConnectorPoint" presStyleLbl="fgAcc1" presStyleIdx="3" presStyleCnt="7" custLinFactX="-200000" custLinFactNeighborX="-271430"/>
      <dgm:spPr>
        <a:solidFill>
          <a:schemeClr val="lt1">
            <a:alpha val="90000"/>
            <a:hueOff val="0"/>
            <a:satOff val="0"/>
            <a:lumOff val="0"/>
            <a:alphaOff val="0"/>
          </a:schemeClr>
        </a:solidFill>
        <a:ln w="15875" cap="flat" cmpd="sng" algn="ctr">
          <a:noFill/>
          <a:prstDash val="solid"/>
        </a:ln>
        <a:effectLst/>
      </dgm:spPr>
    </dgm:pt>
    <dgm:pt modelId="{34525577-1AD4-414E-A162-F9853A61BD25}" type="pres">
      <dgm:prSet presAssocID="{B05492B0-89BA-4416-A42D-EB5D0802DE9C}" presName="EmptyPlaceHolder" presStyleCnt="0"/>
      <dgm:spPr/>
    </dgm:pt>
    <dgm:pt modelId="{93FD0A6B-A8C5-444F-83E4-B303D6D59B99}" type="pres">
      <dgm:prSet presAssocID="{D840898D-B064-4053-89B2-2B922AF18AD4}" presName="spaceBetweenRectangles" presStyleCnt="0"/>
      <dgm:spPr/>
    </dgm:pt>
    <dgm:pt modelId="{C14E55A1-5F7C-4C48-B8CE-F93BEB1C1369}" type="pres">
      <dgm:prSet presAssocID="{6531A2DE-A5FB-4891-BA9A-A45476DC7A46}" presName="composite" presStyleCnt="0"/>
      <dgm:spPr/>
    </dgm:pt>
    <dgm:pt modelId="{8A57248F-9DF0-478E-A13E-B64698DFA31D}" type="pres">
      <dgm:prSet presAssocID="{6531A2DE-A5FB-4891-BA9A-A45476DC7A46}" presName="L1TextContainer" presStyleLbl="revTx" presStyleIdx="4" presStyleCnt="7" custLinFactNeighborX="22039">
        <dgm:presLayoutVars>
          <dgm:chMax val="1"/>
          <dgm:chPref val="1"/>
          <dgm:bulletEnabled val="1"/>
        </dgm:presLayoutVars>
      </dgm:prSet>
      <dgm:spPr/>
    </dgm:pt>
    <dgm:pt modelId="{F974C901-5395-43C6-879E-020F482A3294}" type="pres">
      <dgm:prSet presAssocID="{6531A2DE-A5FB-4891-BA9A-A45476DC7A46}" presName="L2TextContainerWrapper" presStyleCnt="0">
        <dgm:presLayoutVars>
          <dgm:chMax val="0"/>
          <dgm:chPref val="0"/>
          <dgm:bulletEnabled val="1"/>
        </dgm:presLayoutVars>
      </dgm:prSet>
      <dgm:spPr/>
    </dgm:pt>
    <dgm:pt modelId="{D89F8326-E106-4132-8E25-F14A1ECCA075}" type="pres">
      <dgm:prSet presAssocID="{6531A2DE-A5FB-4891-BA9A-A45476DC7A46}" presName="L2TextContainer" presStyleLbl="bgAccFollowNode1" presStyleIdx="4" presStyleCnt="7" custScaleX="88589" custLinFactNeighborX="25612"/>
      <dgm:spPr/>
    </dgm:pt>
    <dgm:pt modelId="{7FD5A553-FAC1-4854-923F-F18415EDEBF0}" type="pres">
      <dgm:prSet presAssocID="{6531A2DE-A5FB-4891-BA9A-A45476DC7A46}" presName="FlexibleEmptyPlaceHolder" presStyleCnt="0"/>
      <dgm:spPr/>
    </dgm:pt>
    <dgm:pt modelId="{BAE0856B-0509-4B9A-AF53-EFD73CFE3324}" type="pres">
      <dgm:prSet presAssocID="{6531A2DE-A5FB-4891-BA9A-A45476DC7A46}" presName="ConnectLine" presStyleLbl="alignNode1" presStyleIdx="4" presStyleCnt="7" custLinFactX="700000" custLinFactNeighborX="743181"/>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C384D55C-FC42-44B1-8127-D14A02AA53B9}" type="pres">
      <dgm:prSet presAssocID="{6531A2DE-A5FB-4891-BA9A-A45476DC7A46}" presName="ConnectorPoint" presStyleLbl="fgAcc1" presStyleIdx="4" presStyleCnt="7" custLinFactX="200000" custLinFactNeighborX="245240"/>
      <dgm:spPr>
        <a:solidFill>
          <a:schemeClr val="lt1">
            <a:alpha val="90000"/>
            <a:hueOff val="0"/>
            <a:satOff val="0"/>
            <a:lumOff val="0"/>
            <a:alphaOff val="0"/>
          </a:schemeClr>
        </a:solidFill>
        <a:ln w="15875" cap="flat" cmpd="sng" algn="ctr">
          <a:noFill/>
          <a:prstDash val="solid"/>
        </a:ln>
        <a:effectLst/>
      </dgm:spPr>
    </dgm:pt>
    <dgm:pt modelId="{F12A1788-ED79-41D5-AEA8-CFDCD31E2A77}" type="pres">
      <dgm:prSet presAssocID="{6531A2DE-A5FB-4891-BA9A-A45476DC7A46}" presName="EmptyPlaceHolder" presStyleCnt="0"/>
      <dgm:spPr/>
    </dgm:pt>
    <dgm:pt modelId="{DBD24A8F-0A3A-4C55-B8DB-0EF07048312F}" type="pres">
      <dgm:prSet presAssocID="{3969C601-EDA1-451C-A45D-36F40279C7D1}" presName="spaceBetweenRectangles" presStyleCnt="0"/>
      <dgm:spPr/>
    </dgm:pt>
    <dgm:pt modelId="{5794F2C5-6118-43F1-BCB9-B5EDD8CC4BD9}" type="pres">
      <dgm:prSet presAssocID="{B79C248B-017F-4518-9848-82157479E65D}" presName="composite" presStyleCnt="0"/>
      <dgm:spPr/>
    </dgm:pt>
    <dgm:pt modelId="{EFCC59BA-0BDF-4FE2-979F-AEA1283D6FC9}" type="pres">
      <dgm:prSet presAssocID="{B79C248B-017F-4518-9848-82157479E65D}" presName="L1TextContainer" presStyleLbl="revTx" presStyleIdx="5" presStyleCnt="7" custLinFactNeighborX="9697">
        <dgm:presLayoutVars>
          <dgm:chMax val="1"/>
          <dgm:chPref val="1"/>
          <dgm:bulletEnabled val="1"/>
        </dgm:presLayoutVars>
      </dgm:prSet>
      <dgm:spPr/>
    </dgm:pt>
    <dgm:pt modelId="{A3AA6ECF-BAF0-41D3-8965-EF5F31F1CC57}" type="pres">
      <dgm:prSet presAssocID="{B79C248B-017F-4518-9848-82157479E65D}" presName="L2TextContainerWrapper" presStyleCnt="0">
        <dgm:presLayoutVars>
          <dgm:chMax val="0"/>
          <dgm:chPref val="0"/>
          <dgm:bulletEnabled val="1"/>
        </dgm:presLayoutVars>
      </dgm:prSet>
      <dgm:spPr/>
    </dgm:pt>
    <dgm:pt modelId="{F9EB5549-9EEE-4215-BE14-1462A72CE37F}" type="pres">
      <dgm:prSet presAssocID="{B79C248B-017F-4518-9848-82157479E65D}" presName="L2TextContainer" presStyleLbl="bgAccFollowNode1" presStyleIdx="5" presStyleCnt="7" custScaleX="84048" custLinFactNeighborX="17180" custLinFactNeighborY="-863"/>
      <dgm:spPr/>
    </dgm:pt>
    <dgm:pt modelId="{B01DC612-23BA-4F84-8C3A-DFAC0B495FB3}" type="pres">
      <dgm:prSet presAssocID="{B79C248B-017F-4518-9848-82157479E65D}" presName="FlexibleEmptyPlaceHolder" presStyleCnt="0"/>
      <dgm:spPr/>
    </dgm:pt>
    <dgm:pt modelId="{ECB8B539-4707-49FF-A3FE-28E9D0979453}" type="pres">
      <dgm:prSet presAssocID="{B79C248B-017F-4518-9848-82157479E65D}" presName="ConnectLine" presStyleLbl="alignNode1" presStyleIdx="5" presStyleCnt="7" custLinFactX="300000" custLinFactNeighborX="335000"/>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0D30E122-E943-48E6-AA15-FC9DC14A2DBD}" type="pres">
      <dgm:prSet presAssocID="{B79C248B-017F-4518-9848-82157479E65D}" presName="ConnectorPoint" presStyleLbl="fgAcc1" presStyleIdx="5" presStyleCnt="7" custLinFactX="92064" custLinFactNeighborX="100000"/>
      <dgm:spPr>
        <a:solidFill>
          <a:schemeClr val="lt1">
            <a:alpha val="90000"/>
            <a:hueOff val="0"/>
            <a:satOff val="0"/>
            <a:lumOff val="0"/>
            <a:alphaOff val="0"/>
          </a:schemeClr>
        </a:solidFill>
        <a:ln w="12700" cap="flat" cmpd="sng" algn="ctr">
          <a:noFill/>
          <a:prstDash val="solid"/>
          <a:miter lim="800000"/>
        </a:ln>
        <a:effectLst/>
      </dgm:spPr>
    </dgm:pt>
    <dgm:pt modelId="{1A600515-2B81-40C8-B798-FC1C520E3A53}" type="pres">
      <dgm:prSet presAssocID="{B79C248B-017F-4518-9848-82157479E65D}" presName="EmptyPlaceHolder" presStyleCnt="0"/>
      <dgm:spPr/>
    </dgm:pt>
    <dgm:pt modelId="{AD489E65-5043-4B78-87FD-6D80B7350840}" type="pres">
      <dgm:prSet presAssocID="{CC745670-39AF-4D79-A524-68E9261FDD4B}" presName="spaceBetweenRectangles" presStyleCnt="0"/>
      <dgm:spPr/>
    </dgm:pt>
    <dgm:pt modelId="{505D9DBF-3398-4282-BD0D-81F7F9CA8BC2}" type="pres">
      <dgm:prSet presAssocID="{1CACD4DE-5D93-4954-A646-446F8AB84660}" presName="composite" presStyleCnt="0"/>
      <dgm:spPr/>
    </dgm:pt>
    <dgm:pt modelId="{12A11D52-B313-4976-A1F0-E89DC8738F6E}" type="pres">
      <dgm:prSet presAssocID="{1CACD4DE-5D93-4954-A646-446F8AB84660}" presName="L1TextContainer" presStyleLbl="revTx" presStyleIdx="6" presStyleCnt="7">
        <dgm:presLayoutVars>
          <dgm:chMax val="1"/>
          <dgm:chPref val="1"/>
          <dgm:bulletEnabled val="1"/>
        </dgm:presLayoutVars>
      </dgm:prSet>
      <dgm:spPr/>
    </dgm:pt>
    <dgm:pt modelId="{CF99C291-1160-4DA3-8E3A-C3DC3DC5CBC6}" type="pres">
      <dgm:prSet presAssocID="{1CACD4DE-5D93-4954-A646-446F8AB84660}" presName="L2TextContainerWrapper" presStyleCnt="0">
        <dgm:presLayoutVars>
          <dgm:chMax val="0"/>
          <dgm:chPref val="0"/>
          <dgm:bulletEnabled val="1"/>
        </dgm:presLayoutVars>
      </dgm:prSet>
      <dgm:spPr/>
    </dgm:pt>
    <dgm:pt modelId="{1302085E-0B47-467C-BB76-5A0F314455E4}" type="pres">
      <dgm:prSet presAssocID="{1CACD4DE-5D93-4954-A646-446F8AB84660}" presName="L2TextContainer" presStyleLbl="bgAccFollowNode1" presStyleIdx="6" presStyleCnt="7"/>
      <dgm:spPr/>
    </dgm:pt>
    <dgm:pt modelId="{2F05EB6E-241D-451B-A450-93521A0898CA}" type="pres">
      <dgm:prSet presAssocID="{1CACD4DE-5D93-4954-A646-446F8AB84660}" presName="FlexibleEmptyPlaceHolder" presStyleCnt="0"/>
      <dgm:spPr/>
    </dgm:pt>
    <dgm:pt modelId="{E71C5BA1-CAB1-4CED-8C23-E7DDA35A13DB}" type="pres">
      <dgm:prSet presAssocID="{1CACD4DE-5D93-4954-A646-446F8AB84660}" presName="ConnectLine" presStyleLbl="alignNode1" presStyleIdx="6" presStyleCnt="7"/>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4EAFF760-1C9A-42BE-876D-98D42577DE0E}" type="pres">
      <dgm:prSet presAssocID="{1CACD4DE-5D93-4954-A646-446F8AB84660}" presName="ConnectorPoint" presStyleLbl="fgAcc1" presStyleIdx="6" presStyleCnt="7"/>
      <dgm:spPr>
        <a:solidFill>
          <a:schemeClr val="lt1">
            <a:alpha val="90000"/>
            <a:hueOff val="0"/>
            <a:satOff val="0"/>
            <a:lumOff val="0"/>
            <a:alphaOff val="0"/>
          </a:schemeClr>
        </a:solidFill>
        <a:ln w="12700" cap="flat" cmpd="sng" algn="ctr">
          <a:noFill/>
          <a:prstDash val="solid"/>
          <a:miter lim="800000"/>
        </a:ln>
        <a:effectLst/>
      </dgm:spPr>
    </dgm:pt>
    <dgm:pt modelId="{ADFC2D1A-0D99-41AB-8FE5-5A099B7CD8AF}" type="pres">
      <dgm:prSet presAssocID="{1CACD4DE-5D93-4954-A646-446F8AB84660}" presName="EmptyPlaceHolder" presStyleCnt="0"/>
      <dgm:spPr/>
    </dgm:pt>
  </dgm:ptLst>
  <dgm:cxnLst>
    <dgm:cxn modelId="{5026C601-6B60-4749-84BC-B360EF63AE08}" srcId="{48821B39-F314-47E1-951F-2BBA172C4DAE}" destId="{8E9295C4-9078-435E-93E6-A3B3123FB08B}" srcOrd="0" destOrd="0" parTransId="{B5E94740-7DE2-42EA-92B2-D398596FB1B7}" sibTransId="{0304F31D-1CCF-411B-883E-6EA49BA8FC2E}"/>
    <dgm:cxn modelId="{79E22602-C592-4589-A0F6-C285E4602013}" type="presOf" srcId="{D9A5A5CF-1FC1-40F2-A76F-EA2504F8C17C}" destId="{BE8EFF1A-1C1A-46AB-B071-5A04BB417D2C}" srcOrd="0" destOrd="0" presId="urn:microsoft.com/office/officeart/2017/3/layout/HorizontalPathTimeline"/>
    <dgm:cxn modelId="{D6962403-7AAE-430D-BE95-B95AB388A3E5}" type="presOf" srcId="{1CACD4DE-5D93-4954-A646-446F8AB84660}" destId="{12A11D52-B313-4976-A1F0-E89DC8738F6E}" srcOrd="0" destOrd="0" presId="urn:microsoft.com/office/officeart/2017/3/layout/HorizontalPathTimeline"/>
    <dgm:cxn modelId="{5B45E30E-17C8-4519-ABE4-87D821BD6446}" type="presOf" srcId="{B79C248B-017F-4518-9848-82157479E65D}" destId="{EFCC59BA-0BDF-4FE2-979F-AEA1283D6FC9}" srcOrd="0" destOrd="0" presId="urn:microsoft.com/office/officeart/2017/3/layout/HorizontalPathTimeline"/>
    <dgm:cxn modelId="{38392716-CE08-4A0A-9437-1405EBE042F9}" srcId="{F85D083F-7DC8-4EAC-91AF-626F0E46CD3F}" destId="{B05492B0-89BA-4416-A42D-EB5D0802DE9C}" srcOrd="3" destOrd="0" parTransId="{2BB2AE25-57C7-4D28-AAA0-B896A8AA9258}" sibTransId="{D840898D-B064-4053-89B2-2B922AF18AD4}"/>
    <dgm:cxn modelId="{87927F19-C863-4FDB-B5DA-E5248BA7C055}" type="presOf" srcId="{DBF8A063-F206-4FB1-BBD7-AE260FF0E50D}" destId="{7BD0D0B3-9E84-4DE5-BEC3-F08F9FAB5217}" srcOrd="0" destOrd="0" presId="urn:microsoft.com/office/officeart/2017/3/layout/HorizontalPathTimeline"/>
    <dgm:cxn modelId="{942ADB1F-193F-4C45-9731-6B19C3E36E5D}" srcId="{B79C248B-017F-4518-9848-82157479E65D}" destId="{5D0033FE-A63F-46EC-AF96-25757CD2D963}" srcOrd="0" destOrd="0" parTransId="{A320BC3A-CD65-4DFF-B974-E14BB945D224}" sibTransId="{7348F65F-25F2-481D-83A8-11E1CB48B595}"/>
    <dgm:cxn modelId="{9927C322-A7F3-4405-8976-B4E5619048AF}" type="presOf" srcId="{8E9295C4-9078-435E-93E6-A3B3123FB08B}" destId="{3DE5F6F6-8E17-43E1-8AE5-49A7E2A719F3}" srcOrd="0" destOrd="0" presId="urn:microsoft.com/office/officeart/2017/3/layout/HorizontalPathTimeline"/>
    <dgm:cxn modelId="{8C24DD2B-ACB0-4907-AEB1-5F3685E39090}" srcId="{DBF8A063-F206-4FB1-BBD7-AE260FF0E50D}" destId="{9FFAFAE9-90A4-4DBC-AFB4-357C54D2EE96}" srcOrd="0" destOrd="0" parTransId="{9B37423D-70B4-4409-BB0C-759445C188C1}" sibTransId="{B75482A2-0E70-4B1A-B7D3-383856F00B57}"/>
    <dgm:cxn modelId="{5DBCA75C-764E-49F2-AD82-11F7793E92BF}" srcId="{B05492B0-89BA-4416-A42D-EB5D0802DE9C}" destId="{61B19B49-E127-4E02-98D1-7D0A9EEFD294}" srcOrd="0" destOrd="0" parTransId="{14EE0E3D-8AFC-4124-82E6-49176912AD0F}" sibTransId="{9FE8A838-F1C4-42E7-8285-EF66D22A7ED3}"/>
    <dgm:cxn modelId="{B9B8F248-6038-4CA6-8183-474EBA8710D3}" type="presOf" srcId="{114A419F-21A6-44E4-8047-327DE4EE7984}" destId="{1302085E-0B47-467C-BB76-5A0F314455E4}" srcOrd="0" destOrd="0" presId="urn:microsoft.com/office/officeart/2017/3/layout/HorizontalPathTimeline"/>
    <dgm:cxn modelId="{4ED3954C-2769-4371-8B42-F39E99CCEA2C}" type="presOf" srcId="{F85D083F-7DC8-4EAC-91AF-626F0E46CD3F}" destId="{68426A5B-8243-4D64-A535-D04B04D94568}" srcOrd="0" destOrd="0" presId="urn:microsoft.com/office/officeart/2017/3/layout/HorizontalPathTimeline"/>
    <dgm:cxn modelId="{3FBC2C7C-DBF3-4928-8B2D-F0AC797673E1}" srcId="{F85D083F-7DC8-4EAC-91AF-626F0E46CD3F}" destId="{B79C248B-017F-4518-9848-82157479E65D}" srcOrd="5" destOrd="0" parTransId="{280B98E0-3135-4660-BE57-9C017CB4A65B}" sibTransId="{CC745670-39AF-4D79-A524-68E9261FDD4B}"/>
    <dgm:cxn modelId="{567F7A7C-1487-4A78-9B4D-FB79736E5EEA}" srcId="{F85D083F-7DC8-4EAC-91AF-626F0E46CD3F}" destId="{DBF8A063-F206-4FB1-BBD7-AE260FF0E50D}" srcOrd="1" destOrd="0" parTransId="{80733BC3-6909-45DA-B25D-17AF955DBED2}" sibTransId="{E5A11D45-692A-4D3F-A981-3AB55C108B7B}"/>
    <dgm:cxn modelId="{5E355C82-BB7A-459A-87ED-8E887FAD49C1}" type="presOf" srcId="{48821B39-F314-47E1-951F-2BBA172C4DAE}" destId="{B89C4796-DEA0-433C-8003-F6D3E4DF3D94}" srcOrd="0" destOrd="0" presId="urn:microsoft.com/office/officeart/2017/3/layout/HorizontalPathTimeline"/>
    <dgm:cxn modelId="{3890F38A-A8B5-4CB3-91F5-F47F520EF0BB}" srcId="{6531A2DE-A5FB-4891-BA9A-A45476DC7A46}" destId="{3D2989FC-675F-4846-9391-3873838B4EF4}" srcOrd="0" destOrd="0" parTransId="{12990026-6309-4B35-BED4-A0700A3FFE96}" sibTransId="{C526B419-04F5-4FB6-8FBD-DE30E243C5CA}"/>
    <dgm:cxn modelId="{84BE2E9C-3F8B-405E-AAC4-5F4BE8F43637}" type="presOf" srcId="{9FFAFAE9-90A4-4DBC-AFB4-357C54D2EE96}" destId="{2A2D1DAE-BE12-4E4A-A8BA-CE0FFBB84EF6}" srcOrd="0" destOrd="0" presId="urn:microsoft.com/office/officeart/2017/3/layout/HorizontalPathTimeline"/>
    <dgm:cxn modelId="{1E31A79C-6A73-44FF-A606-FC2A9D2E32CD}" srcId="{F85D083F-7DC8-4EAC-91AF-626F0E46CD3F}" destId="{D9A5A5CF-1FC1-40F2-A76F-EA2504F8C17C}" srcOrd="0" destOrd="0" parTransId="{9CD13770-B487-464D-8DAA-2CEDB9E8D82C}" sibTransId="{C1347C7C-5C0C-4574-830D-066BE67ED5A0}"/>
    <dgm:cxn modelId="{4A3164B0-77A0-43FE-B217-35407F0FB054}" type="presOf" srcId="{B05492B0-89BA-4416-A42D-EB5D0802DE9C}" destId="{71B8C527-FDBF-44D6-81EF-C549C9BB0C27}" srcOrd="0" destOrd="0" presId="urn:microsoft.com/office/officeart/2017/3/layout/HorizontalPathTimeline"/>
    <dgm:cxn modelId="{4F5153C5-86AD-42F4-B0E1-36AF82286B57}" srcId="{D9A5A5CF-1FC1-40F2-A76F-EA2504F8C17C}" destId="{DE26470F-EDB1-4EAC-9C84-DDEEAE8EF1D2}" srcOrd="0" destOrd="0" parTransId="{F8F6D91B-1315-45A1-B3BB-A1CF2D81F32D}" sibTransId="{212195BD-4D6B-4256-B2E3-19C4C7F6E4F7}"/>
    <dgm:cxn modelId="{8FBE51C7-890E-4143-89E8-1E5B9628705A}" srcId="{F85D083F-7DC8-4EAC-91AF-626F0E46CD3F}" destId="{48821B39-F314-47E1-951F-2BBA172C4DAE}" srcOrd="2" destOrd="0" parTransId="{01BB3F4D-6824-450E-9C4E-A5AF676E928D}" sibTransId="{C2949294-6398-48C6-9545-9E5454013CD5}"/>
    <dgm:cxn modelId="{9F5F90C8-4854-4AF9-8BCC-43BE4B264C28}" srcId="{F85D083F-7DC8-4EAC-91AF-626F0E46CD3F}" destId="{1CACD4DE-5D93-4954-A646-446F8AB84660}" srcOrd="6" destOrd="0" parTransId="{567B78FF-21D6-4D41-A17E-65680A166A23}" sibTransId="{9AA7E2BF-14F4-41C3-AC55-0B04A120DE7A}"/>
    <dgm:cxn modelId="{5209DAD3-C581-4F7D-90C0-9116BE33E19E}" type="presOf" srcId="{DE26470F-EDB1-4EAC-9C84-DDEEAE8EF1D2}" destId="{D656F102-6F2D-486B-98A6-A161B13EDC8D}" srcOrd="0" destOrd="0" presId="urn:microsoft.com/office/officeart/2017/3/layout/HorizontalPathTimeline"/>
    <dgm:cxn modelId="{1A4BECD9-D5EC-4259-9B40-40752558736C}" srcId="{F85D083F-7DC8-4EAC-91AF-626F0E46CD3F}" destId="{6531A2DE-A5FB-4891-BA9A-A45476DC7A46}" srcOrd="4" destOrd="0" parTransId="{00C9469B-6571-4BC5-987E-C7FB66A95F0C}" sibTransId="{3969C601-EDA1-451C-A45D-36F40279C7D1}"/>
    <dgm:cxn modelId="{61B77EE7-4E84-4721-8450-BF65C1C2B86C}" type="presOf" srcId="{5D0033FE-A63F-46EC-AF96-25757CD2D963}" destId="{F9EB5549-9EEE-4215-BE14-1462A72CE37F}" srcOrd="0" destOrd="0" presId="urn:microsoft.com/office/officeart/2017/3/layout/HorizontalPathTimeline"/>
    <dgm:cxn modelId="{FC5821F6-C212-4888-B645-1C663D8E8D91}" type="presOf" srcId="{61B19B49-E127-4E02-98D1-7D0A9EEFD294}" destId="{60F5131C-A9D0-41BF-9783-9CDCF819D2D8}" srcOrd="0" destOrd="0" presId="urn:microsoft.com/office/officeart/2017/3/layout/HorizontalPathTimeline"/>
    <dgm:cxn modelId="{9D907BF8-CB3D-4622-AC7E-48C598E08D63}" srcId="{1CACD4DE-5D93-4954-A646-446F8AB84660}" destId="{114A419F-21A6-44E4-8047-327DE4EE7984}" srcOrd="0" destOrd="0" parTransId="{FCFB155C-548D-4444-A870-C9994FA9857B}" sibTransId="{72C501C8-28CB-44E2-9557-27B8E0DEB326}"/>
    <dgm:cxn modelId="{717DE4FA-140E-4266-9F19-C4E79359FED7}" type="presOf" srcId="{3D2989FC-675F-4846-9391-3873838B4EF4}" destId="{D89F8326-E106-4132-8E25-F14A1ECCA075}" srcOrd="0" destOrd="0" presId="urn:microsoft.com/office/officeart/2017/3/layout/HorizontalPathTimeline"/>
    <dgm:cxn modelId="{6C523AFC-6F43-4FE5-8A0E-BA00B203C3F6}" type="presOf" srcId="{6531A2DE-A5FB-4891-BA9A-A45476DC7A46}" destId="{8A57248F-9DF0-478E-A13E-B64698DFA31D}" srcOrd="0" destOrd="0" presId="urn:microsoft.com/office/officeart/2017/3/layout/HorizontalPathTimeline"/>
    <dgm:cxn modelId="{6B72D446-B102-4791-9359-22370923A027}" type="presParOf" srcId="{68426A5B-8243-4D64-A535-D04B04D94568}" destId="{B3835EC1-7797-428C-BB55-065826934755}" srcOrd="0" destOrd="0" presId="urn:microsoft.com/office/officeart/2017/3/layout/HorizontalPathTimeline"/>
    <dgm:cxn modelId="{E5774E4D-42A9-435B-8463-5E94FCC64834}" type="presParOf" srcId="{68426A5B-8243-4D64-A535-D04B04D94568}" destId="{5795B3E8-DC73-4D74-B31D-EFD13EB32581}" srcOrd="1" destOrd="0" presId="urn:microsoft.com/office/officeart/2017/3/layout/HorizontalPathTimeline"/>
    <dgm:cxn modelId="{2C8AAD40-EE46-4A26-8932-1A35BCE444C5}" type="presParOf" srcId="{5795B3E8-DC73-4D74-B31D-EFD13EB32581}" destId="{5989C1B2-77FB-43F7-ACC4-0D9F0467C525}" srcOrd="0" destOrd="0" presId="urn:microsoft.com/office/officeart/2017/3/layout/HorizontalPathTimeline"/>
    <dgm:cxn modelId="{CAD42230-0FE3-448F-BFA9-AF8DD8C26B2C}" type="presParOf" srcId="{5989C1B2-77FB-43F7-ACC4-0D9F0467C525}" destId="{BE8EFF1A-1C1A-46AB-B071-5A04BB417D2C}" srcOrd="0" destOrd="0" presId="urn:microsoft.com/office/officeart/2017/3/layout/HorizontalPathTimeline"/>
    <dgm:cxn modelId="{5D521B9E-4B82-433C-8140-D75251BA756D}" type="presParOf" srcId="{5989C1B2-77FB-43F7-ACC4-0D9F0467C525}" destId="{41C2F3CA-0667-49CB-B8A8-1FB994CA91B5}" srcOrd="1" destOrd="0" presId="urn:microsoft.com/office/officeart/2017/3/layout/HorizontalPathTimeline"/>
    <dgm:cxn modelId="{0032B8A0-6ACB-44D3-98F0-2381616E50FC}" type="presParOf" srcId="{41C2F3CA-0667-49CB-B8A8-1FB994CA91B5}" destId="{D656F102-6F2D-486B-98A6-A161B13EDC8D}" srcOrd="0" destOrd="0" presId="urn:microsoft.com/office/officeart/2017/3/layout/HorizontalPathTimeline"/>
    <dgm:cxn modelId="{65A25EB6-5290-473A-A54E-9CF5D69808F3}" type="presParOf" srcId="{41C2F3CA-0667-49CB-B8A8-1FB994CA91B5}" destId="{ABCE8274-515E-43BB-8145-6DE83A8DDD11}" srcOrd="1" destOrd="0" presId="urn:microsoft.com/office/officeart/2017/3/layout/HorizontalPathTimeline"/>
    <dgm:cxn modelId="{36499008-4455-4753-994B-B57E8C76C5CA}" type="presParOf" srcId="{5989C1B2-77FB-43F7-ACC4-0D9F0467C525}" destId="{531FF2AB-D520-40F4-ADE0-310FCC94A976}" srcOrd="2" destOrd="0" presId="urn:microsoft.com/office/officeart/2017/3/layout/HorizontalPathTimeline"/>
    <dgm:cxn modelId="{5327B7F3-88E1-4072-AC83-96B1B91BAAAA}" type="presParOf" srcId="{5989C1B2-77FB-43F7-ACC4-0D9F0467C525}" destId="{550CF186-1D63-465F-B94D-A2AEBB11B2B1}" srcOrd="3" destOrd="0" presId="urn:microsoft.com/office/officeart/2017/3/layout/HorizontalPathTimeline"/>
    <dgm:cxn modelId="{12810BD7-499C-47EC-A91B-610C582EA4F9}" type="presParOf" srcId="{5989C1B2-77FB-43F7-ACC4-0D9F0467C525}" destId="{8E639E2F-3BA7-47F6-AE7B-29A51B5BE9B1}" srcOrd="4" destOrd="0" presId="urn:microsoft.com/office/officeart/2017/3/layout/HorizontalPathTimeline"/>
    <dgm:cxn modelId="{78758402-D61D-4FE6-BF38-DC69133ACDC4}" type="presParOf" srcId="{5795B3E8-DC73-4D74-B31D-EFD13EB32581}" destId="{243E02DC-9269-48FD-96DF-49EEC9B5955B}" srcOrd="1" destOrd="0" presId="urn:microsoft.com/office/officeart/2017/3/layout/HorizontalPathTimeline"/>
    <dgm:cxn modelId="{98C5F661-4503-4012-A3AE-74EA0BE4A8C8}" type="presParOf" srcId="{5795B3E8-DC73-4D74-B31D-EFD13EB32581}" destId="{F8D86828-4FD7-4459-B694-657BC8EFBD37}" srcOrd="2" destOrd="0" presId="urn:microsoft.com/office/officeart/2017/3/layout/HorizontalPathTimeline"/>
    <dgm:cxn modelId="{7619F6EC-80D1-4E2F-ACA6-A4484EA5FC79}" type="presParOf" srcId="{F8D86828-4FD7-4459-B694-657BC8EFBD37}" destId="{7BD0D0B3-9E84-4DE5-BEC3-F08F9FAB5217}" srcOrd="0" destOrd="0" presId="urn:microsoft.com/office/officeart/2017/3/layout/HorizontalPathTimeline"/>
    <dgm:cxn modelId="{8F00125C-1484-4CA1-9633-4D18CA7B8B69}" type="presParOf" srcId="{F8D86828-4FD7-4459-B694-657BC8EFBD37}" destId="{FB615235-740E-4454-8130-5CA29AF2373E}" srcOrd="1" destOrd="0" presId="urn:microsoft.com/office/officeart/2017/3/layout/HorizontalPathTimeline"/>
    <dgm:cxn modelId="{C2BA3334-998E-4090-96AC-9436D374A1BA}" type="presParOf" srcId="{FB615235-740E-4454-8130-5CA29AF2373E}" destId="{2A2D1DAE-BE12-4E4A-A8BA-CE0FFBB84EF6}" srcOrd="0" destOrd="0" presId="urn:microsoft.com/office/officeart/2017/3/layout/HorizontalPathTimeline"/>
    <dgm:cxn modelId="{A4B35851-E201-47DC-B9CF-ACE1F454EC53}" type="presParOf" srcId="{FB615235-740E-4454-8130-5CA29AF2373E}" destId="{9D2825F5-0C8E-4366-A4AF-1ADA2685F951}" srcOrd="1" destOrd="0" presId="urn:microsoft.com/office/officeart/2017/3/layout/HorizontalPathTimeline"/>
    <dgm:cxn modelId="{57DD9587-082B-4702-B12D-631C93287ABD}" type="presParOf" srcId="{F8D86828-4FD7-4459-B694-657BC8EFBD37}" destId="{D373115C-5144-4119-85C7-6E0F807D6C5D}" srcOrd="2" destOrd="0" presId="urn:microsoft.com/office/officeart/2017/3/layout/HorizontalPathTimeline"/>
    <dgm:cxn modelId="{B323FE9E-E86E-4B24-8940-3AFEB537E572}" type="presParOf" srcId="{F8D86828-4FD7-4459-B694-657BC8EFBD37}" destId="{AEC2EEF8-E230-4DAD-9C5C-5B865B99C7A6}" srcOrd="3" destOrd="0" presId="urn:microsoft.com/office/officeart/2017/3/layout/HorizontalPathTimeline"/>
    <dgm:cxn modelId="{CFA40D20-315E-4817-8E5C-3F24D3BF429D}" type="presParOf" srcId="{F8D86828-4FD7-4459-B694-657BC8EFBD37}" destId="{B5378AA8-7AF7-48A2-A7D6-069BCBCEEDD8}" srcOrd="4" destOrd="0" presId="urn:microsoft.com/office/officeart/2017/3/layout/HorizontalPathTimeline"/>
    <dgm:cxn modelId="{1CF2B359-6A3A-40B8-90AD-F6FAAFE2DC1E}" type="presParOf" srcId="{5795B3E8-DC73-4D74-B31D-EFD13EB32581}" destId="{237F575B-B6A0-4225-B335-64036C47C235}" srcOrd="3" destOrd="0" presId="urn:microsoft.com/office/officeart/2017/3/layout/HorizontalPathTimeline"/>
    <dgm:cxn modelId="{66510C83-B447-4551-BE98-61730D891F75}" type="presParOf" srcId="{5795B3E8-DC73-4D74-B31D-EFD13EB32581}" destId="{9AC75C4D-EFD0-4BCC-B404-BE2E288E1B00}" srcOrd="4" destOrd="0" presId="urn:microsoft.com/office/officeart/2017/3/layout/HorizontalPathTimeline"/>
    <dgm:cxn modelId="{D609BECD-8496-497A-ADB3-4791B77DC2B7}" type="presParOf" srcId="{9AC75C4D-EFD0-4BCC-B404-BE2E288E1B00}" destId="{B89C4796-DEA0-433C-8003-F6D3E4DF3D94}" srcOrd="0" destOrd="0" presId="urn:microsoft.com/office/officeart/2017/3/layout/HorizontalPathTimeline"/>
    <dgm:cxn modelId="{0C5DB611-AA44-40EF-9E78-AD36856A4218}" type="presParOf" srcId="{9AC75C4D-EFD0-4BCC-B404-BE2E288E1B00}" destId="{C2359149-89B2-49EE-BB48-924276E316D0}" srcOrd="1" destOrd="0" presId="urn:microsoft.com/office/officeart/2017/3/layout/HorizontalPathTimeline"/>
    <dgm:cxn modelId="{8011EE4A-D3E1-4BB6-A34A-1A45DDC44067}" type="presParOf" srcId="{C2359149-89B2-49EE-BB48-924276E316D0}" destId="{3DE5F6F6-8E17-43E1-8AE5-49A7E2A719F3}" srcOrd="0" destOrd="0" presId="urn:microsoft.com/office/officeart/2017/3/layout/HorizontalPathTimeline"/>
    <dgm:cxn modelId="{06FB2D1A-A2C4-4641-8FD7-C8BFCF20ED9E}" type="presParOf" srcId="{C2359149-89B2-49EE-BB48-924276E316D0}" destId="{332FC70B-8601-4DDE-A88E-E867359A6EEF}" srcOrd="1" destOrd="0" presId="urn:microsoft.com/office/officeart/2017/3/layout/HorizontalPathTimeline"/>
    <dgm:cxn modelId="{963320E6-9FA2-4225-B96C-973BA9E8AC98}" type="presParOf" srcId="{9AC75C4D-EFD0-4BCC-B404-BE2E288E1B00}" destId="{BE969AF7-A48E-4B5C-AC99-97C65FC57462}" srcOrd="2" destOrd="0" presId="urn:microsoft.com/office/officeart/2017/3/layout/HorizontalPathTimeline"/>
    <dgm:cxn modelId="{D8D47184-DDEB-4007-BBDA-726FBCD8CF3F}" type="presParOf" srcId="{9AC75C4D-EFD0-4BCC-B404-BE2E288E1B00}" destId="{03522667-CA29-4440-82E0-1572BC73197E}" srcOrd="3" destOrd="0" presId="urn:microsoft.com/office/officeart/2017/3/layout/HorizontalPathTimeline"/>
    <dgm:cxn modelId="{309A5E38-58BA-4307-941D-7C602F58F2E2}" type="presParOf" srcId="{9AC75C4D-EFD0-4BCC-B404-BE2E288E1B00}" destId="{FA75430A-0190-46CD-A9B4-0E4E3E4FA5B2}" srcOrd="4" destOrd="0" presId="urn:microsoft.com/office/officeart/2017/3/layout/HorizontalPathTimeline"/>
    <dgm:cxn modelId="{F8A8720F-1C79-469B-8C49-077B9B1049F1}" type="presParOf" srcId="{5795B3E8-DC73-4D74-B31D-EFD13EB32581}" destId="{AACFD8F1-9CF6-45A5-8587-A2F23115BED7}" srcOrd="5" destOrd="0" presId="urn:microsoft.com/office/officeart/2017/3/layout/HorizontalPathTimeline"/>
    <dgm:cxn modelId="{4DCBE129-2250-48FD-8A94-8E406EB978B9}" type="presParOf" srcId="{5795B3E8-DC73-4D74-B31D-EFD13EB32581}" destId="{42B5B0FD-0359-4F1A-A025-DD697408EBBC}" srcOrd="6" destOrd="0" presId="urn:microsoft.com/office/officeart/2017/3/layout/HorizontalPathTimeline"/>
    <dgm:cxn modelId="{EAA1D7F5-0E44-4268-9F20-A88ACD08158D}" type="presParOf" srcId="{42B5B0FD-0359-4F1A-A025-DD697408EBBC}" destId="{71B8C527-FDBF-44D6-81EF-C549C9BB0C27}" srcOrd="0" destOrd="0" presId="urn:microsoft.com/office/officeart/2017/3/layout/HorizontalPathTimeline"/>
    <dgm:cxn modelId="{9A93EA51-B906-4850-9E94-4ECD6BDDE800}" type="presParOf" srcId="{42B5B0FD-0359-4F1A-A025-DD697408EBBC}" destId="{51E45DF4-59A5-4E1D-84CE-B799BD68F561}" srcOrd="1" destOrd="0" presId="urn:microsoft.com/office/officeart/2017/3/layout/HorizontalPathTimeline"/>
    <dgm:cxn modelId="{408BD572-3F8A-437A-B8AC-50AD014E26BB}" type="presParOf" srcId="{51E45DF4-59A5-4E1D-84CE-B799BD68F561}" destId="{60F5131C-A9D0-41BF-9783-9CDCF819D2D8}" srcOrd="0" destOrd="0" presId="urn:microsoft.com/office/officeart/2017/3/layout/HorizontalPathTimeline"/>
    <dgm:cxn modelId="{A5EA9147-1837-4DB1-B0C4-D2AEC9D2BAE1}" type="presParOf" srcId="{51E45DF4-59A5-4E1D-84CE-B799BD68F561}" destId="{3BE0D9E7-8B22-489A-B735-09752645C091}" srcOrd="1" destOrd="0" presId="urn:microsoft.com/office/officeart/2017/3/layout/HorizontalPathTimeline"/>
    <dgm:cxn modelId="{B97889C9-02BB-43FE-BA15-6CA0615EFF2B}" type="presParOf" srcId="{42B5B0FD-0359-4F1A-A025-DD697408EBBC}" destId="{706BBDB3-738C-4C62-8095-940AD828B0E2}" srcOrd="2" destOrd="0" presId="urn:microsoft.com/office/officeart/2017/3/layout/HorizontalPathTimeline"/>
    <dgm:cxn modelId="{AF2263BA-2957-4D46-A947-C2A441C638E7}" type="presParOf" srcId="{42B5B0FD-0359-4F1A-A025-DD697408EBBC}" destId="{534D83F5-116B-423C-9A7A-D2B0F2033265}" srcOrd="3" destOrd="0" presId="urn:microsoft.com/office/officeart/2017/3/layout/HorizontalPathTimeline"/>
    <dgm:cxn modelId="{4641C7FE-B184-4CD5-9FB7-E9DC7B90B2D1}" type="presParOf" srcId="{42B5B0FD-0359-4F1A-A025-DD697408EBBC}" destId="{34525577-1AD4-414E-A162-F9853A61BD25}" srcOrd="4" destOrd="0" presId="urn:microsoft.com/office/officeart/2017/3/layout/HorizontalPathTimeline"/>
    <dgm:cxn modelId="{9859DEA4-FB27-4931-9F44-4FEB2B4C599C}" type="presParOf" srcId="{5795B3E8-DC73-4D74-B31D-EFD13EB32581}" destId="{93FD0A6B-A8C5-444F-83E4-B303D6D59B99}" srcOrd="7" destOrd="0" presId="urn:microsoft.com/office/officeart/2017/3/layout/HorizontalPathTimeline"/>
    <dgm:cxn modelId="{F8386131-97E3-4766-AEE7-A21449E656FB}" type="presParOf" srcId="{5795B3E8-DC73-4D74-B31D-EFD13EB32581}" destId="{C14E55A1-5F7C-4C48-B8CE-F93BEB1C1369}" srcOrd="8" destOrd="0" presId="urn:microsoft.com/office/officeart/2017/3/layout/HorizontalPathTimeline"/>
    <dgm:cxn modelId="{DCDC2361-FE83-4F7A-B8B0-C2B5A131B708}" type="presParOf" srcId="{C14E55A1-5F7C-4C48-B8CE-F93BEB1C1369}" destId="{8A57248F-9DF0-478E-A13E-B64698DFA31D}" srcOrd="0" destOrd="0" presId="urn:microsoft.com/office/officeart/2017/3/layout/HorizontalPathTimeline"/>
    <dgm:cxn modelId="{15DEEA3E-AD61-4180-8B16-E50A1739AA4C}" type="presParOf" srcId="{C14E55A1-5F7C-4C48-B8CE-F93BEB1C1369}" destId="{F974C901-5395-43C6-879E-020F482A3294}" srcOrd="1" destOrd="0" presId="urn:microsoft.com/office/officeart/2017/3/layout/HorizontalPathTimeline"/>
    <dgm:cxn modelId="{7EFCE083-81E8-4CA3-9FE8-BE16BF03D1B2}" type="presParOf" srcId="{F974C901-5395-43C6-879E-020F482A3294}" destId="{D89F8326-E106-4132-8E25-F14A1ECCA075}" srcOrd="0" destOrd="0" presId="urn:microsoft.com/office/officeart/2017/3/layout/HorizontalPathTimeline"/>
    <dgm:cxn modelId="{DBB8A80E-764C-46C8-9B0E-F7519C961E18}" type="presParOf" srcId="{F974C901-5395-43C6-879E-020F482A3294}" destId="{7FD5A553-FAC1-4854-923F-F18415EDEBF0}" srcOrd="1" destOrd="0" presId="urn:microsoft.com/office/officeart/2017/3/layout/HorizontalPathTimeline"/>
    <dgm:cxn modelId="{A1A0EF99-B3C4-4B48-A66A-D7EACF65FD71}" type="presParOf" srcId="{C14E55A1-5F7C-4C48-B8CE-F93BEB1C1369}" destId="{BAE0856B-0509-4B9A-AF53-EFD73CFE3324}" srcOrd="2" destOrd="0" presId="urn:microsoft.com/office/officeart/2017/3/layout/HorizontalPathTimeline"/>
    <dgm:cxn modelId="{73C09FCF-0832-41F6-80B3-4FD7D2BB0A2D}" type="presParOf" srcId="{C14E55A1-5F7C-4C48-B8CE-F93BEB1C1369}" destId="{C384D55C-FC42-44B1-8127-D14A02AA53B9}" srcOrd="3" destOrd="0" presId="urn:microsoft.com/office/officeart/2017/3/layout/HorizontalPathTimeline"/>
    <dgm:cxn modelId="{158B9CB4-F0C1-4EB7-9175-150A7C459EB5}" type="presParOf" srcId="{C14E55A1-5F7C-4C48-B8CE-F93BEB1C1369}" destId="{F12A1788-ED79-41D5-AEA8-CFDCD31E2A77}" srcOrd="4" destOrd="0" presId="urn:microsoft.com/office/officeart/2017/3/layout/HorizontalPathTimeline"/>
    <dgm:cxn modelId="{83636359-C2E5-4995-BB0C-C4FC09392CC5}" type="presParOf" srcId="{5795B3E8-DC73-4D74-B31D-EFD13EB32581}" destId="{DBD24A8F-0A3A-4C55-B8DB-0EF07048312F}" srcOrd="9" destOrd="0" presId="urn:microsoft.com/office/officeart/2017/3/layout/HorizontalPathTimeline"/>
    <dgm:cxn modelId="{B56F3C12-84DA-4DAD-929E-DD043119C70A}" type="presParOf" srcId="{5795B3E8-DC73-4D74-B31D-EFD13EB32581}" destId="{5794F2C5-6118-43F1-BCB9-B5EDD8CC4BD9}" srcOrd="10" destOrd="0" presId="urn:microsoft.com/office/officeart/2017/3/layout/HorizontalPathTimeline"/>
    <dgm:cxn modelId="{DACF0AE2-D78A-43BE-94FB-F22727712714}" type="presParOf" srcId="{5794F2C5-6118-43F1-BCB9-B5EDD8CC4BD9}" destId="{EFCC59BA-0BDF-4FE2-979F-AEA1283D6FC9}" srcOrd="0" destOrd="0" presId="urn:microsoft.com/office/officeart/2017/3/layout/HorizontalPathTimeline"/>
    <dgm:cxn modelId="{CEB1A9C3-2673-4302-893D-B109C23964C6}" type="presParOf" srcId="{5794F2C5-6118-43F1-BCB9-B5EDD8CC4BD9}" destId="{A3AA6ECF-BAF0-41D3-8965-EF5F31F1CC57}" srcOrd="1" destOrd="0" presId="urn:microsoft.com/office/officeart/2017/3/layout/HorizontalPathTimeline"/>
    <dgm:cxn modelId="{D3109F69-BECE-42A3-B16C-6FF8183C2F5E}" type="presParOf" srcId="{A3AA6ECF-BAF0-41D3-8965-EF5F31F1CC57}" destId="{F9EB5549-9EEE-4215-BE14-1462A72CE37F}" srcOrd="0" destOrd="0" presId="urn:microsoft.com/office/officeart/2017/3/layout/HorizontalPathTimeline"/>
    <dgm:cxn modelId="{504DDB30-6E11-4DB0-94EC-66FA9548E019}" type="presParOf" srcId="{A3AA6ECF-BAF0-41D3-8965-EF5F31F1CC57}" destId="{B01DC612-23BA-4F84-8C3A-DFAC0B495FB3}" srcOrd="1" destOrd="0" presId="urn:microsoft.com/office/officeart/2017/3/layout/HorizontalPathTimeline"/>
    <dgm:cxn modelId="{1B5A134F-5743-4C0C-B4CD-175CABCA5B32}" type="presParOf" srcId="{5794F2C5-6118-43F1-BCB9-B5EDD8CC4BD9}" destId="{ECB8B539-4707-49FF-A3FE-28E9D0979453}" srcOrd="2" destOrd="0" presId="urn:microsoft.com/office/officeart/2017/3/layout/HorizontalPathTimeline"/>
    <dgm:cxn modelId="{1A59BF56-47D7-43F8-9AF5-85CECD1EF385}" type="presParOf" srcId="{5794F2C5-6118-43F1-BCB9-B5EDD8CC4BD9}" destId="{0D30E122-E943-48E6-AA15-FC9DC14A2DBD}" srcOrd="3" destOrd="0" presId="urn:microsoft.com/office/officeart/2017/3/layout/HorizontalPathTimeline"/>
    <dgm:cxn modelId="{8EE91C9E-81FA-4DBA-ACE7-335FB37FA03E}" type="presParOf" srcId="{5794F2C5-6118-43F1-BCB9-B5EDD8CC4BD9}" destId="{1A600515-2B81-40C8-B798-FC1C520E3A53}" srcOrd="4" destOrd="0" presId="urn:microsoft.com/office/officeart/2017/3/layout/HorizontalPathTimeline"/>
    <dgm:cxn modelId="{FEFD36C7-03EB-4FB0-BB6E-9D46FD2C1721}" type="presParOf" srcId="{5795B3E8-DC73-4D74-B31D-EFD13EB32581}" destId="{AD489E65-5043-4B78-87FD-6D80B7350840}" srcOrd="11" destOrd="0" presId="urn:microsoft.com/office/officeart/2017/3/layout/HorizontalPathTimeline"/>
    <dgm:cxn modelId="{F4C70EA9-A29C-4FF0-9265-43BF7F382D26}" type="presParOf" srcId="{5795B3E8-DC73-4D74-B31D-EFD13EB32581}" destId="{505D9DBF-3398-4282-BD0D-81F7F9CA8BC2}" srcOrd="12" destOrd="0" presId="urn:microsoft.com/office/officeart/2017/3/layout/HorizontalPathTimeline"/>
    <dgm:cxn modelId="{BAE83651-FF35-430B-980B-E37CED98780C}" type="presParOf" srcId="{505D9DBF-3398-4282-BD0D-81F7F9CA8BC2}" destId="{12A11D52-B313-4976-A1F0-E89DC8738F6E}" srcOrd="0" destOrd="0" presId="urn:microsoft.com/office/officeart/2017/3/layout/HorizontalPathTimeline"/>
    <dgm:cxn modelId="{93A73A00-0F3B-45C0-A2D4-662041E6E904}" type="presParOf" srcId="{505D9DBF-3398-4282-BD0D-81F7F9CA8BC2}" destId="{CF99C291-1160-4DA3-8E3A-C3DC3DC5CBC6}" srcOrd="1" destOrd="0" presId="urn:microsoft.com/office/officeart/2017/3/layout/HorizontalPathTimeline"/>
    <dgm:cxn modelId="{48DA7404-5F38-45D2-A8A3-DE568A12E0B9}" type="presParOf" srcId="{CF99C291-1160-4DA3-8E3A-C3DC3DC5CBC6}" destId="{1302085E-0B47-467C-BB76-5A0F314455E4}" srcOrd="0" destOrd="0" presId="urn:microsoft.com/office/officeart/2017/3/layout/HorizontalPathTimeline"/>
    <dgm:cxn modelId="{FB911AAB-7CFA-4253-8438-95C5CAAC3985}" type="presParOf" srcId="{CF99C291-1160-4DA3-8E3A-C3DC3DC5CBC6}" destId="{2F05EB6E-241D-451B-A450-93521A0898CA}" srcOrd="1" destOrd="0" presId="urn:microsoft.com/office/officeart/2017/3/layout/HorizontalPathTimeline"/>
    <dgm:cxn modelId="{A5404E7F-C519-45BE-B97B-7B476982FC31}" type="presParOf" srcId="{505D9DBF-3398-4282-BD0D-81F7F9CA8BC2}" destId="{E71C5BA1-CAB1-4CED-8C23-E7DDA35A13DB}" srcOrd="2" destOrd="0" presId="urn:microsoft.com/office/officeart/2017/3/layout/HorizontalPathTimeline"/>
    <dgm:cxn modelId="{E55E4774-53D9-42E0-8B12-EE206B6C6CCE}" type="presParOf" srcId="{505D9DBF-3398-4282-BD0D-81F7F9CA8BC2}" destId="{4EAFF760-1C9A-42BE-876D-98D42577DE0E}" srcOrd="3" destOrd="0" presId="urn:microsoft.com/office/officeart/2017/3/layout/HorizontalPathTimeline"/>
    <dgm:cxn modelId="{25D5511B-1BC0-45F7-8174-209ECC35BC44}" type="presParOf" srcId="{505D9DBF-3398-4282-BD0D-81F7F9CA8BC2}" destId="{ADFC2D1A-0D99-41AB-8FE5-5A099B7CD8AF}"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8EFF1A-1C1A-46AB-B071-5A04BB417D2C}">
      <dsp:nvSpPr>
        <dsp:cNvPr id="0" name=""/>
        <dsp:cNvSpPr/>
      </dsp:nvSpPr>
      <dsp:spPr>
        <a:xfrm>
          <a:off x="108533" y="2556609"/>
          <a:ext cx="9672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t>1997</a:t>
          </a:r>
        </a:p>
      </dsp:txBody>
      <dsp:txXfrm>
        <a:off x="108533" y="2556609"/>
        <a:ext cx="967279" cy="537983"/>
      </dsp:txXfrm>
    </dsp:sp>
    <dsp:sp modelId="{B3835EC1-7797-428C-BB55-065826934755}">
      <dsp:nvSpPr>
        <dsp:cNvPr id="0" name=""/>
        <dsp:cNvSpPr/>
      </dsp:nvSpPr>
      <dsp:spPr>
        <a:xfrm>
          <a:off x="0" y="2285237"/>
          <a:ext cx="11786898" cy="190436"/>
        </a:xfrm>
        <a:prstGeom prst="rect">
          <a:avLst/>
        </a:prstGeom>
        <a:solidFill>
          <a:srgbClr val="2D954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56F102-6F2D-486B-98A6-A161B13EDC8D}">
      <dsp:nvSpPr>
        <dsp:cNvPr id="0" name=""/>
        <dsp:cNvSpPr/>
      </dsp:nvSpPr>
      <dsp:spPr>
        <a:xfrm>
          <a:off x="176803" y="23060"/>
          <a:ext cx="2593117" cy="1452822"/>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Commercial Aviation Safety Team (CAST) established, with goal of reducing airline accidents by 80% in 10 years</a:t>
          </a:r>
        </a:p>
      </dsp:txBody>
      <dsp:txXfrm>
        <a:off x="176803" y="23060"/>
        <a:ext cx="2593117" cy="1452822"/>
      </dsp:txXfrm>
    </dsp:sp>
    <dsp:sp modelId="{531FF2AB-D520-40F4-ADE0-310FCC94A976}">
      <dsp:nvSpPr>
        <dsp:cNvPr id="0" name=""/>
        <dsp:cNvSpPr/>
      </dsp:nvSpPr>
      <dsp:spPr>
        <a:xfrm>
          <a:off x="590134" y="1475882"/>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7BD0D0B3-9E84-4DE5-BEC3-F08F9FAB5217}">
      <dsp:nvSpPr>
        <dsp:cNvPr id="0" name=""/>
        <dsp:cNvSpPr/>
      </dsp:nvSpPr>
      <dsp:spPr>
        <a:xfrm>
          <a:off x="1768034" y="166631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t>2006</a:t>
          </a:r>
        </a:p>
      </dsp:txBody>
      <dsp:txXfrm>
        <a:off x="1768034" y="1666319"/>
        <a:ext cx="2357379" cy="537983"/>
      </dsp:txXfrm>
    </dsp:sp>
    <dsp:sp modelId="{2A2D1DAE-BE12-4E4A-A8BA-CE0FFBB84EF6}">
      <dsp:nvSpPr>
        <dsp:cNvPr id="0" name=""/>
        <dsp:cNvSpPr/>
      </dsp:nvSpPr>
      <dsp:spPr>
        <a:xfrm>
          <a:off x="1361033" y="3285029"/>
          <a:ext cx="2757987" cy="1203766"/>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International Helicopter Safety Team (IHST) established with similar accident reduction goal.</a:t>
          </a:r>
        </a:p>
      </dsp:txBody>
      <dsp:txXfrm>
        <a:off x="1361033" y="3285029"/>
        <a:ext cx="2757987" cy="1203766"/>
      </dsp:txXfrm>
    </dsp:sp>
    <dsp:sp modelId="{D373115C-5144-4119-85C7-6E0F807D6C5D}">
      <dsp:nvSpPr>
        <dsp:cNvPr id="0" name=""/>
        <dsp:cNvSpPr/>
      </dsp:nvSpPr>
      <dsp:spPr>
        <a:xfrm>
          <a:off x="2946724" y="2475674"/>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550CF186-1D63-465F-B94D-A2AEBB11B2B1}">
      <dsp:nvSpPr>
        <dsp:cNvPr id="0" name=""/>
        <dsp:cNvSpPr/>
      </dsp:nvSpPr>
      <dsp:spPr>
        <a:xfrm>
          <a:off x="530623" y="2320944"/>
          <a:ext cx="119022" cy="119022"/>
        </a:xfrm>
        <a:prstGeom prst="ellipse">
          <a:avLst/>
        </a:prstGeom>
        <a:solidFill>
          <a:schemeClr val="lt1">
            <a:alpha val="90000"/>
            <a:hueOff val="0"/>
            <a:satOff val="0"/>
            <a:lumOff val="0"/>
            <a:alphaOff val="0"/>
          </a:schemeClr>
        </a:solidFill>
        <a:ln w="15875" cap="flat" cmpd="sng" algn="ctr">
          <a:noFill/>
          <a:prstDash val="solid"/>
          <a:miter lim="800000"/>
        </a:ln>
        <a:effectLst/>
      </dsp:spPr>
      <dsp:style>
        <a:lnRef idx="2">
          <a:scrgbClr r="0" g="0" b="0"/>
        </a:lnRef>
        <a:fillRef idx="1">
          <a:scrgbClr r="0" g="0" b="0"/>
        </a:fillRef>
        <a:effectRef idx="0">
          <a:scrgbClr r="0" g="0" b="0"/>
        </a:effectRef>
        <a:fontRef idx="minor"/>
      </dsp:style>
    </dsp:sp>
    <dsp:sp modelId="{AEC2EEF8-E230-4DAD-9C5C-5B865B99C7A6}">
      <dsp:nvSpPr>
        <dsp:cNvPr id="0" name=""/>
        <dsp:cNvSpPr/>
      </dsp:nvSpPr>
      <dsp:spPr>
        <a:xfrm>
          <a:off x="2887213" y="2320944"/>
          <a:ext cx="119022" cy="119022"/>
        </a:xfrm>
        <a:prstGeom prst="ellipse">
          <a:avLst/>
        </a:prstGeom>
        <a:solidFill>
          <a:schemeClr val="lt1">
            <a:alpha val="90000"/>
            <a:hueOff val="0"/>
            <a:satOff val="0"/>
            <a:lumOff val="0"/>
            <a:alphaOff val="0"/>
          </a:schemeClr>
        </a:solidFill>
        <a:ln w="15875" cap="flat" cmpd="sng" algn="ctr">
          <a:noFill/>
          <a:prstDash val="solid"/>
          <a:miter lim="800000"/>
        </a:ln>
        <a:effectLst/>
      </dsp:spPr>
      <dsp:style>
        <a:lnRef idx="2">
          <a:scrgbClr r="0" g="0" b="0"/>
        </a:lnRef>
        <a:fillRef idx="1">
          <a:scrgbClr r="0" g="0" b="0"/>
        </a:fillRef>
        <a:effectRef idx="0">
          <a:scrgbClr r="0" g="0" b="0"/>
        </a:effectRef>
        <a:fontRef idx="minor"/>
      </dsp:style>
    </dsp:sp>
    <dsp:sp modelId="{B89C4796-DEA0-433C-8003-F6D3E4DF3D94}">
      <dsp:nvSpPr>
        <dsp:cNvPr id="0" name=""/>
        <dsp:cNvSpPr/>
      </dsp:nvSpPr>
      <dsp:spPr>
        <a:xfrm>
          <a:off x="2246158" y="255660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t>2007</a:t>
          </a:r>
        </a:p>
      </dsp:txBody>
      <dsp:txXfrm>
        <a:off x="2246158" y="2556609"/>
        <a:ext cx="2357379" cy="537983"/>
      </dsp:txXfrm>
    </dsp:sp>
    <dsp:sp modelId="{3DE5F6F6-8E17-43E1-8AE5-49A7E2A719F3}">
      <dsp:nvSpPr>
        <dsp:cNvPr id="0" name=""/>
        <dsp:cNvSpPr/>
      </dsp:nvSpPr>
      <dsp:spPr>
        <a:xfrm>
          <a:off x="3145984" y="189097"/>
          <a:ext cx="2036608" cy="128678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marL="0" lvl="0" indent="0" algn="l" defTabSz="711200">
            <a:lnSpc>
              <a:spcPct val="90000"/>
            </a:lnSpc>
            <a:spcBef>
              <a:spcPct val="0"/>
            </a:spcBef>
            <a:spcAft>
              <a:spcPct val="35000"/>
            </a:spcAft>
            <a:buNone/>
          </a:pPr>
          <a:r>
            <a:rPr lang="en-US" sz="1600" kern="1200" dirty="0"/>
            <a:t>European Helicopter Safety Team (EHEST) established.</a:t>
          </a:r>
        </a:p>
      </dsp:txBody>
      <dsp:txXfrm>
        <a:off x="3145984" y="189097"/>
        <a:ext cx="2036608" cy="1286785"/>
      </dsp:txXfrm>
    </dsp:sp>
    <dsp:sp modelId="{BE969AF7-A48E-4B5C-AC99-97C65FC57462}">
      <dsp:nvSpPr>
        <dsp:cNvPr id="0" name=""/>
        <dsp:cNvSpPr/>
      </dsp:nvSpPr>
      <dsp:spPr>
        <a:xfrm>
          <a:off x="3422559" y="1475882"/>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71B8C527-FDBF-44D6-81EF-C549C9BB0C27}">
      <dsp:nvSpPr>
        <dsp:cNvPr id="0" name=""/>
        <dsp:cNvSpPr/>
      </dsp:nvSpPr>
      <dsp:spPr>
        <a:xfrm>
          <a:off x="4153655" y="166631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t>2013</a:t>
          </a:r>
        </a:p>
      </dsp:txBody>
      <dsp:txXfrm>
        <a:off x="4153655" y="1666319"/>
        <a:ext cx="2357379" cy="537983"/>
      </dsp:txXfrm>
    </dsp:sp>
    <dsp:sp modelId="{60F5131C-A9D0-41BF-9783-9CDCF819D2D8}">
      <dsp:nvSpPr>
        <dsp:cNvPr id="0" name=""/>
        <dsp:cNvSpPr/>
      </dsp:nvSpPr>
      <dsp:spPr>
        <a:xfrm>
          <a:off x="4671494" y="3285029"/>
          <a:ext cx="2502954" cy="1452822"/>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IHST recalibrated with vision of zero fatal accidents; US Helicopter Safety Team (USHST) established</a:t>
          </a:r>
        </a:p>
      </dsp:txBody>
      <dsp:txXfrm>
        <a:off x="4671494" y="3285029"/>
        <a:ext cx="2502954" cy="1452822"/>
      </dsp:txXfrm>
    </dsp:sp>
    <dsp:sp modelId="{706BBDB3-738C-4C62-8095-940AD828B0E2}">
      <dsp:nvSpPr>
        <dsp:cNvPr id="0" name=""/>
        <dsp:cNvSpPr/>
      </dsp:nvSpPr>
      <dsp:spPr>
        <a:xfrm>
          <a:off x="5332340" y="2475674"/>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03522667-CA29-4440-82E0-1572BC73197E}">
      <dsp:nvSpPr>
        <dsp:cNvPr id="0" name=""/>
        <dsp:cNvSpPr/>
      </dsp:nvSpPr>
      <dsp:spPr>
        <a:xfrm>
          <a:off x="3363048" y="2320944"/>
          <a:ext cx="119022" cy="11902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34D83F5-116B-423C-9A7A-D2B0F2033265}">
      <dsp:nvSpPr>
        <dsp:cNvPr id="0" name=""/>
        <dsp:cNvSpPr/>
      </dsp:nvSpPr>
      <dsp:spPr>
        <a:xfrm>
          <a:off x="5272828" y="2320944"/>
          <a:ext cx="119022" cy="119022"/>
        </a:xfrm>
        <a:prstGeom prst="ellipse">
          <a:avLst/>
        </a:prstGeom>
        <a:solidFill>
          <a:schemeClr val="lt1">
            <a:alpha val="90000"/>
            <a:hueOff val="0"/>
            <a:satOff val="0"/>
            <a:lumOff val="0"/>
            <a:alphaOff val="0"/>
          </a:schemeClr>
        </a:solidFill>
        <a:ln w="15875" cap="flat" cmpd="sng" algn="ctr">
          <a:noFill/>
          <a:prstDash val="solid"/>
          <a:miter lim="800000"/>
        </a:ln>
        <a:effectLst/>
      </dsp:spPr>
      <dsp:style>
        <a:lnRef idx="2">
          <a:scrgbClr r="0" g="0" b="0"/>
        </a:lnRef>
        <a:fillRef idx="1">
          <a:scrgbClr r="0" g="0" b="0"/>
        </a:fillRef>
        <a:effectRef idx="0">
          <a:scrgbClr r="0" g="0" b="0"/>
        </a:effectRef>
        <a:fontRef idx="minor"/>
      </dsp:style>
    </dsp:sp>
    <dsp:sp modelId="{8A57248F-9DF0-478E-A13E-B64698DFA31D}">
      <dsp:nvSpPr>
        <dsp:cNvPr id="0" name=""/>
        <dsp:cNvSpPr/>
      </dsp:nvSpPr>
      <dsp:spPr>
        <a:xfrm>
          <a:off x="6707664" y="255660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t>2017</a:t>
          </a:r>
        </a:p>
      </dsp:txBody>
      <dsp:txXfrm>
        <a:off x="6707664" y="2556609"/>
        <a:ext cx="2357379" cy="537983"/>
      </dsp:txXfrm>
    </dsp:sp>
    <dsp:sp modelId="{D89F8326-E106-4132-8E25-F14A1ECCA075}">
      <dsp:nvSpPr>
        <dsp:cNvPr id="0" name=""/>
        <dsp:cNvSpPr/>
      </dsp:nvSpPr>
      <dsp:spPr>
        <a:xfrm>
          <a:off x="6734401" y="272115"/>
          <a:ext cx="2297216" cy="1203766"/>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EHEST renamed European Safety Promotion Network – Rotorcraft (ESPN-R)</a:t>
          </a:r>
        </a:p>
      </dsp:txBody>
      <dsp:txXfrm>
        <a:off x="6734401" y="272115"/>
        <a:ext cx="2297216" cy="1203766"/>
      </dsp:txXfrm>
    </dsp:sp>
    <dsp:sp modelId="{BAE0856B-0509-4B9A-AF53-EFD73CFE3324}">
      <dsp:nvSpPr>
        <dsp:cNvPr id="0" name=""/>
        <dsp:cNvSpPr/>
      </dsp:nvSpPr>
      <dsp:spPr>
        <a:xfrm>
          <a:off x="7886356" y="1475882"/>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EFCC59BA-0BDF-4FE2-979F-AEA1283D6FC9}">
      <dsp:nvSpPr>
        <dsp:cNvPr id="0" name=""/>
        <dsp:cNvSpPr/>
      </dsp:nvSpPr>
      <dsp:spPr>
        <a:xfrm>
          <a:off x="7890078" y="166631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t>2019</a:t>
          </a:r>
        </a:p>
      </dsp:txBody>
      <dsp:txXfrm>
        <a:off x="7890078" y="1666319"/>
        <a:ext cx="2357379" cy="537983"/>
      </dsp:txXfrm>
    </dsp:sp>
    <dsp:sp modelId="{F9EB5549-9EEE-4215-BE14-1462A72CE37F}">
      <dsp:nvSpPr>
        <dsp:cNvPr id="0" name=""/>
        <dsp:cNvSpPr/>
      </dsp:nvSpPr>
      <dsp:spPr>
        <a:xfrm>
          <a:off x="7989112" y="3274640"/>
          <a:ext cx="2179463" cy="1203766"/>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IHST renamed International Helicopter Safety Foundation (IHSF)</a:t>
          </a:r>
        </a:p>
      </dsp:txBody>
      <dsp:txXfrm>
        <a:off x="7989112" y="3274640"/>
        <a:ext cx="2179463" cy="1203766"/>
      </dsp:txXfrm>
    </dsp:sp>
    <dsp:sp modelId="{ECB8B539-4707-49FF-A3FE-28E9D0979453}">
      <dsp:nvSpPr>
        <dsp:cNvPr id="0" name=""/>
        <dsp:cNvSpPr/>
      </dsp:nvSpPr>
      <dsp:spPr>
        <a:xfrm>
          <a:off x="9068773" y="2475674"/>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384D55C-FC42-44B1-8127-D14A02AA53B9}">
      <dsp:nvSpPr>
        <dsp:cNvPr id="0" name=""/>
        <dsp:cNvSpPr/>
      </dsp:nvSpPr>
      <dsp:spPr>
        <a:xfrm>
          <a:off x="7837236" y="2320944"/>
          <a:ext cx="119022" cy="119022"/>
        </a:xfrm>
        <a:prstGeom prst="ellipse">
          <a:avLst/>
        </a:prstGeom>
        <a:solidFill>
          <a:schemeClr val="lt1">
            <a:alpha val="90000"/>
            <a:hueOff val="0"/>
            <a:satOff val="0"/>
            <a:lumOff val="0"/>
            <a:alphaOff val="0"/>
          </a:schemeClr>
        </a:solidFill>
        <a:ln w="15875" cap="flat" cmpd="sng" algn="ctr">
          <a:noFill/>
          <a:prstDash val="solid"/>
          <a:miter lim="800000"/>
        </a:ln>
        <a:effectLst/>
      </dsp:spPr>
      <dsp:style>
        <a:lnRef idx="2">
          <a:scrgbClr r="0" g="0" b="0"/>
        </a:lnRef>
        <a:fillRef idx="1">
          <a:scrgbClr r="0" g="0" b="0"/>
        </a:fillRef>
        <a:effectRef idx="0">
          <a:scrgbClr r="0" g="0" b="0"/>
        </a:effectRef>
        <a:fontRef idx="minor"/>
      </dsp:style>
    </dsp:sp>
    <dsp:sp modelId="{0D30E122-E943-48E6-AA15-FC9DC14A2DBD}">
      <dsp:nvSpPr>
        <dsp:cNvPr id="0" name=""/>
        <dsp:cNvSpPr/>
      </dsp:nvSpPr>
      <dsp:spPr>
        <a:xfrm>
          <a:off x="9009262" y="2320944"/>
          <a:ext cx="119022" cy="11902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2A11D52-B313-4976-A1F0-E89DC8738F6E}">
      <dsp:nvSpPr>
        <dsp:cNvPr id="0" name=""/>
        <dsp:cNvSpPr/>
      </dsp:nvSpPr>
      <dsp:spPr>
        <a:xfrm>
          <a:off x="9134845" y="2556609"/>
          <a:ext cx="2357379" cy="5379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a:t>2021</a:t>
          </a:r>
          <a:endParaRPr lang="en-US" sz="1800" kern="1200" dirty="0"/>
        </a:p>
      </dsp:txBody>
      <dsp:txXfrm>
        <a:off x="9134845" y="2556609"/>
        <a:ext cx="2357379" cy="537983"/>
      </dsp:txXfrm>
    </dsp:sp>
    <dsp:sp modelId="{1302085E-0B47-467C-BB76-5A0F314455E4}">
      <dsp:nvSpPr>
        <dsp:cNvPr id="0" name=""/>
        <dsp:cNvSpPr/>
      </dsp:nvSpPr>
      <dsp:spPr>
        <a:xfrm>
          <a:off x="9016976" y="272115"/>
          <a:ext cx="2593117" cy="1203766"/>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l" defTabSz="711200">
            <a:lnSpc>
              <a:spcPct val="90000"/>
            </a:lnSpc>
            <a:spcBef>
              <a:spcPct val="0"/>
            </a:spcBef>
            <a:spcAft>
              <a:spcPct val="35000"/>
            </a:spcAft>
            <a:buNone/>
          </a:pPr>
          <a:r>
            <a:rPr lang="en-US" sz="1600" kern="1200" dirty="0"/>
            <a:t>IHSF expanded and  rebranded as Vertical Aviation Safety Team (VAST)</a:t>
          </a:r>
        </a:p>
      </dsp:txBody>
      <dsp:txXfrm>
        <a:off x="9016976" y="272115"/>
        <a:ext cx="2593117" cy="1203766"/>
      </dsp:txXfrm>
    </dsp:sp>
    <dsp:sp modelId="{E71C5BA1-CAB1-4CED-8C23-E7DDA35A13DB}">
      <dsp:nvSpPr>
        <dsp:cNvPr id="0" name=""/>
        <dsp:cNvSpPr/>
      </dsp:nvSpPr>
      <dsp:spPr>
        <a:xfrm>
          <a:off x="10313535" y="1475882"/>
          <a:ext cx="0" cy="809355"/>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4EAFF760-1C9A-42BE-876D-98D42577DE0E}">
      <dsp:nvSpPr>
        <dsp:cNvPr id="0" name=""/>
        <dsp:cNvSpPr/>
      </dsp:nvSpPr>
      <dsp:spPr>
        <a:xfrm>
          <a:off x="10254024" y="2320944"/>
          <a:ext cx="119022" cy="119022"/>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1FC3C2-363F-44BE-9DA5-B1A3E87DF039}" type="datetimeFigureOut">
              <a:rPr lang="en-US" smtClean="0"/>
              <a:t>11/22/2024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853D6E-6518-401C-8BED-57069836E567}" type="slidenum">
              <a:rPr lang="en-US" smtClean="0"/>
              <a:t>‹#›</a:t>
            </a:fld>
            <a:endParaRPr lang="en-US"/>
          </a:p>
        </p:txBody>
      </p:sp>
    </p:spTree>
    <p:extLst>
      <p:ext uri="{BB962C8B-B14F-4D97-AF65-F5344CB8AC3E}">
        <p14:creationId xmlns:p14="http://schemas.microsoft.com/office/powerpoint/2010/main" val="1167323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to VAST, the global effort to improve safety and reduce rotorcraft accidents through international collaboration.</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1</a:t>
            </a:fld>
            <a:endParaRPr lang="en-US"/>
          </a:p>
        </p:txBody>
      </p:sp>
    </p:spTree>
    <p:extLst>
      <p:ext uri="{BB962C8B-B14F-4D97-AF65-F5344CB8AC3E}">
        <p14:creationId xmlns:p14="http://schemas.microsoft.com/office/powerpoint/2010/main" val="2104106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still pretty new, so we’re still working to include everyone within this global group.  We are open to fresh ideas and fresh contributors.  </a:t>
            </a:r>
          </a:p>
          <a:p>
            <a:endParaRPr lang="en-US" dirty="0"/>
          </a:p>
          <a:p>
            <a:r>
              <a:rPr lang="en-US" dirty="0"/>
              <a:t>We are ready to share knowledge of VAST with regional safety groups.</a:t>
            </a:r>
          </a:p>
          <a:p>
            <a:endParaRPr lang="en-US" dirty="0"/>
          </a:p>
          <a:p>
            <a:r>
              <a:rPr lang="en-US" dirty="0"/>
              <a:t>We also need to bring in the groups supporting safe flight of UAS and Advanced Air Mobility aircraft.</a:t>
            </a:r>
          </a:p>
          <a:p>
            <a:endParaRPr lang="en-US" dirty="0"/>
          </a:p>
          <a:p>
            <a:r>
              <a:rPr lang="en-US" dirty="0"/>
              <a:t>If we all work together, our vision of zero fatal accidents doesn’t seem that difficult.</a:t>
            </a:r>
          </a:p>
          <a:p>
            <a:endParaRPr lang="en-US" dirty="0"/>
          </a:p>
          <a:p>
            <a:r>
              <a:rPr lang="en-US" dirty="0"/>
              <a:t>So some of you might be asking how you can help.  </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11</a:t>
            </a:fld>
            <a:endParaRPr lang="en-US"/>
          </a:p>
        </p:txBody>
      </p:sp>
    </p:spTree>
    <p:extLst>
      <p:ext uri="{BB962C8B-B14F-4D97-AF65-F5344CB8AC3E}">
        <p14:creationId xmlns:p14="http://schemas.microsoft.com/office/powerpoint/2010/main" val="259812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VAST is not a secret organization. Many of you through your affiliation with a regional safety team, civil aviation authority, OEM, or other safety stakeholder organization are already members of the VAT – congratulations and THANK YOU! </a:t>
            </a:r>
          </a:p>
          <a:p>
            <a:endParaRPr lang="en-US" dirty="0"/>
          </a:p>
          <a:p>
            <a:r>
              <a:rPr lang="en-US" dirty="0"/>
              <a:t>But if you would like to contribute a bit more and learn how you can be </a:t>
            </a:r>
            <a:r>
              <a:rPr lang="en-US" dirty="0" err="1"/>
              <a:t>be</a:t>
            </a:r>
            <a:r>
              <a:rPr lang="en-US" dirty="0"/>
              <a:t> a part of this most earnest effort to elevate global vertical aviation safety, the you can go to the VAST site and find your regional safety team, and take on a more active role.  There is plenty of volunteer work waiting for you if you have the time, ability and willingness to contribute. </a:t>
            </a:r>
          </a:p>
          <a:p>
            <a:endParaRPr lang="en-US" dirty="0"/>
          </a:p>
          <a:p>
            <a:r>
              <a:rPr lang="en-US" dirty="0"/>
              <a:t>If you represent a global organization and have not already taken the pledge to support the mission and vision of the vast, its very easy. You can just go to the link you see here and fill out a quick form. You can then upload a logo to more formally indicate your commitment and it will be prominently displayed on the page with other supporters. </a:t>
            </a:r>
          </a:p>
          <a:p>
            <a:endParaRPr lang="en-US" dirty="0"/>
          </a:p>
          <a:p>
            <a:r>
              <a:rPr lang="en-US" dirty="0"/>
              <a:t>Finally, if you are just too overwhelmed by all of this information, feel free to email info@vast.aero and we’ll help you navigate your next steps.  </a:t>
            </a:r>
          </a:p>
        </p:txBody>
      </p:sp>
      <p:sp>
        <p:nvSpPr>
          <p:cNvPr id="4" name="Slide Number Placeholder 3"/>
          <p:cNvSpPr>
            <a:spLocks noGrp="1"/>
          </p:cNvSpPr>
          <p:nvPr>
            <p:ph type="sldNum" sz="quarter" idx="5"/>
          </p:nvPr>
        </p:nvSpPr>
        <p:spPr/>
        <p:txBody>
          <a:bodyPr/>
          <a:lstStyle/>
          <a:p>
            <a:fld id="{93853D6E-6518-401C-8BED-57069836E567}" type="slidenum">
              <a:rPr lang="en-US" smtClean="0"/>
              <a:t>12</a:t>
            </a:fld>
            <a:endParaRPr lang="en-US"/>
          </a:p>
        </p:txBody>
      </p:sp>
    </p:spTree>
    <p:extLst>
      <p:ext uri="{BB962C8B-B14F-4D97-AF65-F5344CB8AC3E}">
        <p14:creationId xmlns:p14="http://schemas.microsoft.com/office/powerpoint/2010/main" val="643385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if you would like to visit the VAST site, you can scan the QR code you see here.  </a:t>
            </a:r>
          </a:p>
          <a:p>
            <a:endParaRPr lang="en-US" dirty="0"/>
          </a:p>
          <a:p>
            <a:r>
              <a:rPr lang="en-US" dirty="0"/>
              <a:t>That concludes the primary presentation.  </a:t>
            </a:r>
            <a:br>
              <a:rPr lang="en-US" dirty="0"/>
            </a:br>
            <a:br>
              <a:rPr lang="en-US" dirty="0"/>
            </a:br>
            <a:r>
              <a:rPr lang="en-US" b="1" dirty="0"/>
              <a:t>(Time permitting or if scheduled – continue to backup slides) </a:t>
            </a:r>
          </a:p>
          <a:p>
            <a:endParaRPr lang="en-US" dirty="0"/>
          </a:p>
          <a:p>
            <a:r>
              <a:rPr lang="en-US" dirty="0"/>
              <a:t>I’d like to provide a brief summary about how the VAST is organized and a look at some of their current and planned initiatives.  </a:t>
            </a:r>
          </a:p>
        </p:txBody>
      </p:sp>
      <p:sp>
        <p:nvSpPr>
          <p:cNvPr id="4" name="Slide Number Placeholder 3"/>
          <p:cNvSpPr>
            <a:spLocks noGrp="1"/>
          </p:cNvSpPr>
          <p:nvPr>
            <p:ph type="sldNum" sz="quarter" idx="5"/>
          </p:nvPr>
        </p:nvSpPr>
        <p:spPr/>
        <p:txBody>
          <a:bodyPr/>
          <a:lstStyle/>
          <a:p>
            <a:fld id="{93853D6E-6518-401C-8BED-57069836E567}" type="slidenum">
              <a:rPr lang="en-US" smtClean="0"/>
              <a:t>13</a:t>
            </a:fld>
            <a:endParaRPr lang="en-US"/>
          </a:p>
        </p:txBody>
      </p:sp>
    </p:spTree>
    <p:extLst>
      <p:ext uri="{BB962C8B-B14F-4D97-AF65-F5344CB8AC3E}">
        <p14:creationId xmlns:p14="http://schemas.microsoft.com/office/powerpoint/2010/main" val="1485518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take a look at the VAST’s structure.</a:t>
            </a:r>
          </a:p>
          <a:p>
            <a:endParaRPr lang="en-US" dirty="0"/>
          </a:p>
        </p:txBody>
      </p:sp>
      <p:sp>
        <p:nvSpPr>
          <p:cNvPr id="4" name="Slide Number Placeholder 3"/>
          <p:cNvSpPr>
            <a:spLocks noGrp="1"/>
          </p:cNvSpPr>
          <p:nvPr>
            <p:ph type="sldNum" sz="quarter" idx="5"/>
          </p:nvPr>
        </p:nvSpPr>
        <p:spPr/>
        <p:txBody>
          <a:bodyPr/>
          <a:lstStyle/>
          <a:p>
            <a:fld id="{69C971FF-EF28-4195-A575-329446EFAA55}" type="slidenum">
              <a:rPr lang="en-US" smtClean="0"/>
              <a:t>15</a:t>
            </a:fld>
            <a:endParaRPr lang="en-US"/>
          </a:p>
        </p:txBody>
      </p:sp>
    </p:spTree>
    <p:extLst>
      <p:ext uri="{BB962C8B-B14F-4D97-AF65-F5344CB8AC3E}">
        <p14:creationId xmlns:p14="http://schemas.microsoft.com/office/powerpoint/2010/main" val="192741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 of VAST is a global collaboration. Much like the heralded knights of the round table, the goal of vast is to make everyone equal. </a:t>
            </a:r>
          </a:p>
          <a:p>
            <a:endParaRPr lang="en-US" dirty="0"/>
          </a:p>
          <a:p>
            <a:r>
              <a:rPr lang="en-US" dirty="0"/>
              <a:t>VAST exists to freely exchange ideas, so there is little benefit or need for hierarchy.</a:t>
            </a:r>
          </a:p>
          <a:p>
            <a:endParaRPr lang="en-US" dirty="0"/>
          </a:p>
          <a:p>
            <a:r>
              <a:rPr lang="en-US" dirty="0"/>
              <a:t>The regional safety teams are made up of the local rotorcraft safety stakeholders.</a:t>
            </a:r>
          </a:p>
          <a:p>
            <a:endParaRPr lang="en-US" dirty="0"/>
          </a:p>
          <a:p>
            <a:r>
              <a:rPr lang="en-US" dirty="0"/>
              <a:t>The VAST Steering Committee determines what programs have the highest priority.</a:t>
            </a:r>
          </a:p>
          <a:p>
            <a:endParaRPr lang="en-US" dirty="0"/>
          </a:p>
          <a:p>
            <a:r>
              <a:rPr lang="en-US" dirty="0"/>
              <a:t>And the Working Groups research these priorities to find successful solutions.</a:t>
            </a:r>
          </a:p>
          <a:p>
            <a:endParaRPr lang="en-US" dirty="0"/>
          </a:p>
          <a:p>
            <a:r>
              <a:rPr lang="en-US" dirty="0"/>
              <a:t>Two international advisors help to provide focus and resources.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F876A-9CC4-45E3-B8EF-D5B3C5A4B0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0912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current advisors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F876A-9CC4-45E3-B8EF-D5B3C5A4B0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6576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Review key or relevant points from the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5876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cap="none" dirty="0">
                <a:latin typeface="Calibri" panose="020F0502020204030204" pitchFamily="34" charset="0"/>
                <a:cs typeface="Calibri" panose="020F0502020204030204" pitchFamily="34" charset="0"/>
              </a:rPr>
              <a:t>The IHSF did not establish or retain a  working group model.</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Working groups help to promote global collaboration on their assigned or selected topics.</a:t>
            </a:r>
          </a:p>
          <a:p>
            <a:endParaRPr lang="en-US" dirty="0">
              <a:latin typeface="Calibri" panose="020F0502020204030204" pitchFamily="34" charset="0"/>
              <a:cs typeface="Calibri" panose="020F0502020204030204" pitchFamily="34" charset="0"/>
            </a:endParaRPr>
          </a:p>
          <a:p>
            <a:r>
              <a:rPr lang="en-US" dirty="0"/>
              <a:t>The current Working Groups include:</a:t>
            </a:r>
          </a:p>
          <a:p>
            <a:pPr marL="171450" indent="-171450">
              <a:buFont typeface="Arial" panose="020B0604020202020204" pitchFamily="34" charset="0"/>
              <a:buChar char="•"/>
            </a:pPr>
            <a:r>
              <a:rPr lang="en-US" dirty="0"/>
              <a:t>Technology</a:t>
            </a:r>
          </a:p>
          <a:p>
            <a:pPr marL="171450" indent="-171450">
              <a:buFont typeface="Arial" panose="020B0604020202020204" pitchFamily="34" charset="0"/>
              <a:buChar char="•"/>
            </a:pPr>
            <a:r>
              <a:rPr lang="en-US" dirty="0"/>
              <a:t>Regulations</a:t>
            </a:r>
          </a:p>
          <a:p>
            <a:pPr marL="171450" indent="-171450">
              <a:buFont typeface="Arial" panose="020B0604020202020204" pitchFamily="34" charset="0"/>
              <a:buChar char="•"/>
            </a:pPr>
            <a:r>
              <a:rPr lang="en-US" dirty="0"/>
              <a:t>Safety Promotion</a:t>
            </a:r>
          </a:p>
          <a:p>
            <a:pPr marL="171450" indent="-171450">
              <a:buFont typeface="Arial" panose="020B0604020202020204" pitchFamily="34" charset="0"/>
              <a:buChar char="•"/>
            </a:pPr>
            <a:r>
              <a:rPr lang="en-US" dirty="0"/>
              <a:t>Special Project: Rotorcraft Safety Rating</a:t>
            </a:r>
          </a:p>
          <a:p>
            <a:pPr marL="171450" indent="-171450">
              <a:buFont typeface="Arial" panose="020B0604020202020204" pitchFamily="34" charset="0"/>
              <a:buChar char="•"/>
            </a:pPr>
            <a:r>
              <a:rPr lang="en-US" dirty="0"/>
              <a:t>Special Project: Global Vertical Aviation Safety Conference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r>
              <a:rPr lang="en-US" dirty="0"/>
              <a:t>Let’s take a look at the different Working Groups.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srgbClr val="545454"/>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545454"/>
              </a:solidFill>
              <a:effectLst/>
              <a:uLnTx/>
              <a:uFillTx/>
              <a:latin typeface="Century Gothic"/>
              <a:ea typeface="+mn-ea"/>
              <a:cs typeface="+mn-cs"/>
            </a:endParaRPr>
          </a:p>
        </p:txBody>
      </p:sp>
    </p:spTree>
    <p:extLst>
      <p:ext uri="{BB962C8B-B14F-4D97-AF65-F5344CB8AC3E}">
        <p14:creationId xmlns:p14="http://schemas.microsoft.com/office/powerpoint/2010/main" val="3747659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a title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714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The Technology working group co-chairs are Cliff Johnson from the FAA and Mike Hirschberg from the Vertical Flight Society.  </a:t>
            </a:r>
          </a:p>
          <a:p>
            <a:endParaRPr lang="en-US" b="0" dirty="0">
              <a:solidFill>
                <a:srgbClr val="FF0000"/>
              </a:solidFill>
            </a:endParaRPr>
          </a:p>
          <a:p>
            <a:r>
              <a:rPr lang="en-US" b="0" dirty="0">
                <a:solidFill>
                  <a:srgbClr val="FF0000"/>
                </a:solidFill>
              </a:rPr>
              <a:t>Review key or relevant points from the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832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the VAST?  </a:t>
            </a:r>
          </a:p>
          <a:p>
            <a:endParaRPr lang="en-US" dirty="0"/>
          </a:p>
          <a:p>
            <a:r>
              <a:rPr lang="en-US" dirty="0"/>
              <a:t>We bring the international rotorcraft safety community together to improve safety.</a:t>
            </a:r>
          </a:p>
          <a:p>
            <a:endParaRPr lang="en-US" dirty="0"/>
          </a:p>
          <a:p>
            <a:r>
              <a:rPr lang="en-US" dirty="0"/>
              <a:t>Any regional rotorcraft safety organization is encouraged to join us. </a:t>
            </a:r>
          </a:p>
          <a:p>
            <a:endParaRPr lang="en-US" dirty="0"/>
          </a:p>
          <a:p>
            <a:r>
              <a:rPr lang="en-US" dirty="0"/>
              <a:t>If you’re not part of a regional group and you want to help, we’ll work with you to find a spot in one.</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2</a:t>
            </a:fld>
            <a:endParaRPr lang="en-US"/>
          </a:p>
        </p:txBody>
      </p:sp>
    </p:spTree>
    <p:extLst>
      <p:ext uri="{BB962C8B-B14F-4D97-AF65-F5344CB8AC3E}">
        <p14:creationId xmlns:p14="http://schemas.microsoft.com/office/powerpoint/2010/main" val="282544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a title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8379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The Regulatory working group chairs is Chris Martino from the Helicopter Association International and Thomas Winston from the Federal Aviation Administration.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3236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a title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793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The Safety Promotion working group co-chairs are Chris Hill from the Helicopter Association International and John Franklin from </a:t>
            </a:r>
            <a:r>
              <a:rPr lang="en-US" b="0">
                <a:solidFill>
                  <a:srgbClr val="FF0000"/>
                </a:solidFill>
              </a:rPr>
              <a:t>the EASA.</a:t>
            </a:r>
            <a:endParaRPr lang="en-US" b="0" dirty="0">
              <a:solidFill>
                <a:srgbClr val="FF0000"/>
              </a:solidFill>
            </a:endParaRPr>
          </a:p>
          <a:p>
            <a:r>
              <a:rPr lang="en-US" b="0" dirty="0">
                <a:solidFill>
                  <a:srgbClr val="FF0000"/>
                </a:solidFill>
              </a:rPr>
              <a:t>There are over 800 safety related opportunities on VAST.AERO.  Included are links to partner organizations safety information (FAA, EASA, HAI, VFS, UK).  Safety information from partner OEMs (Robinson, Airbus, Bell, Leonardo). There are video libraries from organization (both OEMs and CAAs).  </a:t>
            </a:r>
          </a:p>
          <a:p>
            <a:endParaRPr lang="en-US" b="0" dirty="0">
              <a:solidFill>
                <a:srgbClr val="FF0000"/>
              </a:solidFill>
            </a:endParaRPr>
          </a:p>
          <a:p>
            <a:r>
              <a:rPr lang="en-US" b="0" dirty="0">
                <a:solidFill>
                  <a:srgbClr val="FF0000"/>
                </a:solidFill>
              </a:rPr>
              <a:t>Review key or relevant points from the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387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a title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97893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FF0000"/>
                </a:solidFill>
              </a:rPr>
              <a:t>The Rotorcraft Safety Rating working group co-chairs are Tony Randall from the Bell Helicopter and Clement </a:t>
            </a:r>
            <a:r>
              <a:rPr lang="en-US" b="0" dirty="0" err="1">
                <a:solidFill>
                  <a:srgbClr val="FF0000"/>
                </a:solidFill>
              </a:rPr>
              <a:t>Audard</a:t>
            </a:r>
            <a:r>
              <a:rPr lang="en-US" b="0" dirty="0">
                <a:solidFill>
                  <a:srgbClr val="FF0000"/>
                </a:solidFill>
              </a:rPr>
              <a:t> from EASA</a:t>
            </a:r>
          </a:p>
          <a:p>
            <a:endParaRPr lang="en-US" b="0" dirty="0">
              <a:solidFill>
                <a:srgbClr val="FF0000"/>
              </a:solidFill>
            </a:endParaRPr>
          </a:p>
          <a:p>
            <a:r>
              <a:rPr lang="en-US" b="0" dirty="0">
                <a:solidFill>
                  <a:srgbClr val="FF0000"/>
                </a:solidFill>
              </a:rPr>
              <a:t>Review key or relevant points from the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C971FF-EF28-4195-A575-329446EFAA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116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Read the Vision statement aloud.</a:t>
            </a:r>
          </a:p>
          <a:p>
            <a:endParaRPr lang="en-US" dirty="0"/>
          </a:p>
          <a:p>
            <a:r>
              <a:rPr lang="en-US" dirty="0"/>
              <a:t>Although our vision of zero fatal accidents may seem unattainable, we will move forward with a VISION ZERO mindset to stop all preventable fatal accidents that are directly linked to human factors deficiencies.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3</a:t>
            </a:fld>
            <a:endParaRPr lang="en-US"/>
          </a:p>
        </p:txBody>
      </p:sp>
    </p:spTree>
    <p:extLst>
      <p:ext uri="{BB962C8B-B14F-4D97-AF65-F5344CB8AC3E}">
        <p14:creationId xmlns:p14="http://schemas.microsoft.com/office/powerpoint/2010/main" val="4116983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Read the Mission statement aloud.</a:t>
            </a:r>
          </a:p>
          <a:p>
            <a:endParaRPr lang="en-US" dirty="0"/>
          </a:p>
          <a:p>
            <a:r>
              <a:rPr lang="en-US" dirty="0"/>
              <a:t>Instituting a safety culture through collaborative efforts is a simple concept. We need to work together to show others in the industry what needs to be done, by working with the regional safety partners. </a:t>
            </a:r>
          </a:p>
          <a:p>
            <a:endParaRPr lang="en-US" dirty="0"/>
          </a:p>
          <a:p>
            <a:r>
              <a:rPr lang="en-US" dirty="0"/>
              <a:t>To learn more about VAST vision, mission and goals you can go to the web URL shown on the bottom left. Or write it down and visit the site later.</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5</a:t>
            </a:fld>
            <a:endParaRPr lang="en-US"/>
          </a:p>
        </p:txBody>
      </p:sp>
    </p:spTree>
    <p:extLst>
      <p:ext uri="{BB962C8B-B14F-4D97-AF65-F5344CB8AC3E}">
        <p14:creationId xmlns:p14="http://schemas.microsoft.com/office/powerpoint/2010/main" val="3822559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that vertical aviation is evolving, and we want to ensure that we evolve with it.  </a:t>
            </a:r>
          </a:p>
          <a:p>
            <a:endParaRPr lang="en-US" dirty="0"/>
          </a:p>
          <a:p>
            <a:r>
              <a:rPr lang="en-US" dirty="0"/>
              <a:t>The VAST needs to engage with every segment of this growing industry, or we run the risk of being left behind – to ensure that the hard-earned lessons of traditional aviation are not forgotten.  We want to play a key role in the development and fielding of every kind of VTOL aircraft, particularly passenger carrying autonomous and remotely-piloted vehicles and the infrastructure that must support them. </a:t>
            </a:r>
          </a:p>
          <a:p>
            <a:endParaRPr lang="en-US" dirty="0"/>
          </a:p>
          <a:p>
            <a:r>
              <a:rPr lang="en-US" dirty="0"/>
              <a:t>We want to find and share the best, most effective safety concepts from every region, making them available to everyone regardless of language.</a:t>
            </a:r>
          </a:p>
          <a:p>
            <a:endParaRPr lang="en-US" dirty="0"/>
          </a:p>
          <a:p>
            <a:r>
              <a:rPr lang="en-US" dirty="0"/>
              <a:t>Investing efforts in proven safety concepts saves time, resources, and lives.</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6</a:t>
            </a:fld>
            <a:endParaRPr lang="en-US"/>
          </a:p>
        </p:txBody>
      </p:sp>
    </p:spTree>
    <p:extLst>
      <p:ext uri="{BB962C8B-B14F-4D97-AF65-F5344CB8AC3E}">
        <p14:creationId xmlns:p14="http://schemas.microsoft.com/office/powerpoint/2010/main" val="2138600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did we get here?  This program has evolved over several decades, changing the focus of the organization as necessary.</a:t>
            </a:r>
          </a:p>
          <a:p>
            <a:endParaRPr lang="en-US" dirty="0"/>
          </a:p>
          <a:p>
            <a:r>
              <a:rPr lang="en-US" dirty="0"/>
              <a:t>The first phase involved all commercial aircraft, and focused on the aviation accident rate by 80 percent. </a:t>
            </a:r>
          </a:p>
          <a:p>
            <a:endParaRPr lang="en-US" dirty="0"/>
          </a:p>
          <a:p>
            <a:r>
              <a:rPr lang="en-US" dirty="0"/>
              <a:t>In the early 2000s, we realized that we needed a focused effort on helicopters, so the International Helicopter Safety Team formed.</a:t>
            </a:r>
          </a:p>
          <a:p>
            <a:endParaRPr lang="en-US" dirty="0"/>
          </a:p>
          <a:p>
            <a:r>
              <a:rPr lang="en-US" dirty="0"/>
              <a:t>80 percent safer was no longer good enough. So, in 2013, the IHST stated their vision was zero accidents. The U.S. Helicopter Safety Team, the regional representative, was formed this same year.  </a:t>
            </a:r>
          </a:p>
          <a:p>
            <a:endParaRPr lang="en-US" dirty="0"/>
          </a:p>
          <a:p>
            <a:r>
              <a:rPr lang="en-US" dirty="0"/>
              <a:t>And now the culmination of those efforts are what you see today – a rebranded VAST, so that we can share lessons learned and leading practices for all vertical aviation assets around the globe. </a:t>
            </a:r>
          </a:p>
          <a:p>
            <a:endParaRPr lang="en-US" dirty="0"/>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7</a:t>
            </a:fld>
            <a:endParaRPr lang="en-US"/>
          </a:p>
        </p:txBody>
      </p:sp>
    </p:spTree>
    <p:extLst>
      <p:ext uri="{BB962C8B-B14F-4D97-AF65-F5344CB8AC3E}">
        <p14:creationId xmlns:p14="http://schemas.microsoft.com/office/powerpoint/2010/main" val="2172834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why the VAST some of you may be still be asking.  </a:t>
            </a:r>
          </a:p>
          <a:p>
            <a:endParaRPr lang="en-US" dirty="0"/>
          </a:p>
          <a:p>
            <a:r>
              <a:rPr lang="en-US" dirty="0"/>
              <a:t>Most of the helicopter accidents around the world are caused by the same things. But the international safety groups were not connected in such a way that sharing or collaboration of ideas was feasible.</a:t>
            </a:r>
          </a:p>
          <a:p>
            <a:endParaRPr lang="en-US" dirty="0"/>
          </a:p>
          <a:p>
            <a:r>
              <a:rPr lang="en-US" dirty="0"/>
              <a:t>Lack of access to or understanding of highly valued information was limited or not provided in other languages. </a:t>
            </a:r>
          </a:p>
          <a:p>
            <a:endParaRPr lang="en-US" dirty="0"/>
          </a:p>
        </p:txBody>
      </p:sp>
      <p:sp>
        <p:nvSpPr>
          <p:cNvPr id="4" name="Slide Number Placeholder 3"/>
          <p:cNvSpPr>
            <a:spLocks noGrp="1"/>
          </p:cNvSpPr>
          <p:nvPr>
            <p:ph type="sldNum" sz="quarter" idx="5"/>
          </p:nvPr>
        </p:nvSpPr>
        <p:spPr/>
        <p:txBody>
          <a:bodyPr/>
          <a:lstStyle/>
          <a:p>
            <a:fld id="{93853D6E-6518-401C-8BED-57069836E567}" type="slidenum">
              <a:rPr lang="en-US" smtClean="0"/>
              <a:t>8</a:t>
            </a:fld>
            <a:endParaRPr lang="en-US"/>
          </a:p>
        </p:txBody>
      </p:sp>
    </p:spTree>
    <p:extLst>
      <p:ext uri="{BB962C8B-B14F-4D97-AF65-F5344CB8AC3E}">
        <p14:creationId xmlns:p14="http://schemas.microsoft.com/office/powerpoint/2010/main" val="3368726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share the best? Through global collaboration.</a:t>
            </a:r>
          </a:p>
          <a:p>
            <a:endParaRPr lang="en-US" dirty="0"/>
          </a:p>
          <a:p>
            <a:r>
              <a:rPr lang="en-US" dirty="0"/>
              <a:t>Our intent is to bring every rotorcraft safety organization together, and share this knowledge across borders and across languages.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we all are willing to share our toughest lessons learned from accidents and incidents and how we recovered – we become more resilient.  WE can then ensure that the similar deficiencies are not destined to repeat themselves and result in future preventable accidents and incidents.</a:t>
            </a:r>
          </a:p>
        </p:txBody>
      </p:sp>
      <p:sp>
        <p:nvSpPr>
          <p:cNvPr id="4" name="Slide Number Placeholder 3"/>
          <p:cNvSpPr>
            <a:spLocks noGrp="1"/>
          </p:cNvSpPr>
          <p:nvPr>
            <p:ph type="sldNum" sz="quarter" idx="5"/>
          </p:nvPr>
        </p:nvSpPr>
        <p:spPr/>
        <p:txBody>
          <a:bodyPr/>
          <a:lstStyle/>
          <a:p>
            <a:fld id="{93853D6E-6518-401C-8BED-57069836E567}" type="slidenum">
              <a:rPr lang="en-US" smtClean="0"/>
              <a:t>9</a:t>
            </a:fld>
            <a:endParaRPr lang="en-US"/>
          </a:p>
        </p:txBody>
      </p:sp>
    </p:spTree>
    <p:extLst>
      <p:ext uri="{BB962C8B-B14F-4D97-AF65-F5344CB8AC3E}">
        <p14:creationId xmlns:p14="http://schemas.microsoft.com/office/powerpoint/2010/main" val="107307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 since the VAST was announced its web site has continued to grow with seemingly endless safety resources for just about any topic you would like to research. Be sure to make VAST.aero your first stop to information you need or wish to share with others who want to elevate safety.  </a:t>
            </a:r>
          </a:p>
          <a:p>
            <a:endParaRPr lang="en-US" dirty="0"/>
          </a:p>
          <a:p>
            <a:r>
              <a:rPr lang="en-US" dirty="0"/>
              <a:t>INCLUDE A BRIEF LIVE DEMO OF VAST web site if time permits.  </a:t>
            </a:r>
          </a:p>
        </p:txBody>
      </p:sp>
      <p:sp>
        <p:nvSpPr>
          <p:cNvPr id="4" name="Slide Number Placeholder 3"/>
          <p:cNvSpPr>
            <a:spLocks noGrp="1"/>
          </p:cNvSpPr>
          <p:nvPr>
            <p:ph type="sldNum" sz="quarter" idx="5"/>
          </p:nvPr>
        </p:nvSpPr>
        <p:spPr/>
        <p:txBody>
          <a:bodyPr/>
          <a:lstStyle/>
          <a:p>
            <a:fld id="{93853D6E-6518-401C-8BED-57069836E567}" type="slidenum">
              <a:rPr lang="en-US" smtClean="0"/>
              <a:t>10</a:t>
            </a:fld>
            <a:endParaRPr lang="en-US"/>
          </a:p>
        </p:txBody>
      </p:sp>
    </p:spTree>
    <p:extLst>
      <p:ext uri="{BB962C8B-B14F-4D97-AF65-F5344CB8AC3E}">
        <p14:creationId xmlns:p14="http://schemas.microsoft.com/office/powerpoint/2010/main" val="2772544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A picture containing text, electronics, compact disk, businesscard&#10;&#10;Description automatically generated">
            <a:extLst>
              <a:ext uri="{FF2B5EF4-FFF2-40B4-BE49-F238E27FC236}">
                <a16:creationId xmlns:a16="http://schemas.microsoft.com/office/drawing/2014/main" id="{AB824AD3-0FAE-AE88-9FA7-3D15F99CFB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170"/>
            <a:ext cx="12192000" cy="6853830"/>
          </a:xfrm>
          <a:prstGeom prst="rect">
            <a:avLst/>
          </a:prstGeom>
        </p:spPr>
      </p:pic>
      <p:sp>
        <p:nvSpPr>
          <p:cNvPr id="2" name="Title 1">
            <a:extLst>
              <a:ext uri="{FF2B5EF4-FFF2-40B4-BE49-F238E27FC236}">
                <a16:creationId xmlns:a16="http://schemas.microsoft.com/office/drawing/2014/main" id="{88BB0EB3-FD31-D7EC-5B1C-FB84267B7C39}"/>
              </a:ext>
            </a:extLst>
          </p:cNvPr>
          <p:cNvSpPr>
            <a:spLocks noGrp="1"/>
          </p:cNvSpPr>
          <p:nvPr>
            <p:ph type="ctrTitle"/>
          </p:nvPr>
        </p:nvSpPr>
        <p:spPr>
          <a:xfrm>
            <a:off x="540583" y="2838090"/>
            <a:ext cx="9144000" cy="1849819"/>
          </a:xfrm>
        </p:spPr>
        <p:txBody>
          <a:bodyPr lIns="0" tIns="0" rIns="0" bIns="0" anchor="ctr" anchorCtr="0">
            <a:noAutofit/>
          </a:bodyPr>
          <a:lstStyle>
            <a:lvl1pPr algn="l">
              <a:defRPr sz="7200" b="1" cap="all" baseline="0">
                <a:solidFill>
                  <a:srgbClr val="002060"/>
                </a:solidFill>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E287C576-FD00-3508-7A01-4D5ADE2A2B42}"/>
              </a:ext>
            </a:extLst>
          </p:cNvPr>
          <p:cNvSpPr>
            <a:spLocks noGrp="1"/>
          </p:cNvSpPr>
          <p:nvPr>
            <p:ph type="subTitle" idx="1"/>
          </p:nvPr>
        </p:nvSpPr>
        <p:spPr>
          <a:xfrm>
            <a:off x="540583" y="4687910"/>
            <a:ext cx="7029594" cy="1220521"/>
          </a:xfrm>
        </p:spPr>
        <p:txBody>
          <a:bodyPr anchor="ctr" anchorCtr="0">
            <a:normAutofit/>
          </a:bodyPr>
          <a:lstStyle>
            <a:lvl1pPr marL="0" indent="0" algn="l">
              <a:buNone/>
              <a:defRPr sz="3200" i="1">
                <a:solidFill>
                  <a:srgbClr val="00B05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F302457B-717B-4E62-B30A-ED7947D28D7F}"/>
              </a:ext>
            </a:extLst>
          </p:cNvPr>
          <p:cNvSpPr>
            <a:spLocks noGrp="1"/>
          </p:cNvSpPr>
          <p:nvPr>
            <p:ph type="dt" sz="half" idx="10"/>
          </p:nvPr>
        </p:nvSpPr>
        <p:spPr>
          <a:xfrm>
            <a:off x="540583" y="5994647"/>
            <a:ext cx="2226698" cy="365125"/>
          </a:xfrm>
        </p:spPr>
        <p:txBody>
          <a:bodyPr/>
          <a:lstStyle>
            <a:lvl1pPr>
              <a:defRPr sz="1800" b="0" baseline="0">
                <a:solidFill>
                  <a:schemeClr val="bg1"/>
                </a:solidFill>
                <a:latin typeface="Calibri" panose="020F0502020204030204" pitchFamily="34" charset="0"/>
              </a:defRPr>
            </a:lvl1pPr>
          </a:lstStyle>
          <a:p>
            <a:fld id="{EF3C8D9A-52B8-421F-ABAE-6BA22ED669B6}" type="datetime1">
              <a:rPr lang="en-US" smtClean="0"/>
              <a:t>11/22/2024</a:t>
            </a:fld>
            <a:endParaRPr lang="en-US" dirty="0"/>
          </a:p>
        </p:txBody>
      </p:sp>
    </p:spTree>
    <p:extLst>
      <p:ext uri="{BB962C8B-B14F-4D97-AF65-F5344CB8AC3E}">
        <p14:creationId xmlns:p14="http://schemas.microsoft.com/office/powerpoint/2010/main" val="2583709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1E29E-BCD9-6D46-EB34-2C6EA90398D6}"/>
              </a:ext>
            </a:extLst>
          </p:cNvPr>
          <p:cNvSpPr>
            <a:spLocks noGrp="1"/>
          </p:cNvSpPr>
          <p:nvPr>
            <p:ph type="title"/>
          </p:nvPr>
        </p:nvSpPr>
        <p:spPr>
          <a:xfrm>
            <a:off x="172528" y="1600200"/>
            <a:ext cx="4599497" cy="971550"/>
          </a:xfrm>
        </p:spPr>
        <p:txBody>
          <a:bodyPr anchor="b"/>
          <a:lstStyle>
            <a:lvl1pPr>
              <a:defRPr sz="3200" i="1">
                <a:solidFill>
                  <a:schemeClr val="accent2"/>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4160F420-5935-B700-F405-1DDA3144C62B}"/>
              </a:ext>
            </a:extLst>
          </p:cNvPr>
          <p:cNvSpPr>
            <a:spLocks noGrp="1"/>
          </p:cNvSpPr>
          <p:nvPr>
            <p:ph idx="1"/>
          </p:nvPr>
        </p:nvSpPr>
        <p:spPr>
          <a:xfrm>
            <a:off x="5183187" y="1600200"/>
            <a:ext cx="6393461" cy="4800600"/>
          </a:xfrm>
        </p:spPr>
        <p:txBody>
          <a:bodyPr/>
          <a:lstStyle>
            <a:lvl1pPr>
              <a:defRPr sz="3200">
                <a:solidFill>
                  <a:schemeClr val="accent1"/>
                </a:solidFill>
              </a:defRPr>
            </a:lvl1pPr>
            <a:lvl2pPr marL="685800" indent="-228600">
              <a:buFont typeface="Calibri" panose="020F0502020204030204" pitchFamily="34" charset="0"/>
              <a:buChar char="–"/>
              <a:defRPr sz="2800">
                <a:solidFill>
                  <a:schemeClr val="accent1"/>
                </a:solidFill>
              </a:defRPr>
            </a:lvl2pPr>
            <a:lvl3pPr marL="1143000" indent="-228600">
              <a:buFont typeface="Wingdings" panose="05000000000000000000" pitchFamily="2" charset="2"/>
              <a:buChar char="§"/>
              <a:defRPr sz="2400">
                <a:solidFill>
                  <a:schemeClr val="accent1"/>
                </a:solidFill>
              </a:defRPr>
            </a:lvl3pPr>
            <a:lvl4pPr marL="1600200" indent="-228600">
              <a:buFont typeface="Wingdings" panose="05000000000000000000" pitchFamily="2" charset="2"/>
              <a:buChar char="Ø"/>
              <a:defRPr sz="2000">
                <a:solidFill>
                  <a:schemeClr val="accent1"/>
                </a:solidFill>
              </a:defRPr>
            </a:lvl4pPr>
            <a:lvl5pPr marL="2057400" indent="-228600">
              <a:buFont typeface="Wingdings" panose="05000000000000000000" pitchFamily="2" charset="2"/>
              <a:buChar char="ü"/>
              <a:defRPr sz="1800">
                <a:solidFill>
                  <a:schemeClr val="accent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54C98FE1-D389-7D87-FC1D-6527D4547C27}"/>
              </a:ext>
            </a:extLst>
          </p:cNvPr>
          <p:cNvSpPr>
            <a:spLocks noGrp="1"/>
          </p:cNvSpPr>
          <p:nvPr>
            <p:ph type="body" sz="half" idx="2"/>
          </p:nvPr>
        </p:nvSpPr>
        <p:spPr>
          <a:xfrm>
            <a:off x="172528" y="2571750"/>
            <a:ext cx="4599497" cy="3829050"/>
          </a:xfrm>
        </p:spPr>
        <p:txBody>
          <a:bodyPr/>
          <a:lstStyle>
            <a:lvl1pPr marL="0" indent="0">
              <a:buNone/>
              <a:defRPr sz="1600">
                <a:solidFill>
                  <a:schemeClr val="accent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5">
            <a:extLst>
              <a:ext uri="{FF2B5EF4-FFF2-40B4-BE49-F238E27FC236}">
                <a16:creationId xmlns:a16="http://schemas.microsoft.com/office/drawing/2014/main" id="{83547EE1-CC89-0F69-3AE6-A8E454487BA8}"/>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9" name="Title 1">
            <a:extLst>
              <a:ext uri="{FF2B5EF4-FFF2-40B4-BE49-F238E27FC236}">
                <a16:creationId xmlns:a16="http://schemas.microsoft.com/office/drawing/2014/main" id="{F67125C4-9C69-FD36-6A8E-06AA4646DD26}"/>
              </a:ext>
            </a:extLst>
          </p:cNvPr>
          <p:cNvSpPr txBox="1">
            <a:spLocks/>
          </p:cNvSpPr>
          <p:nvPr userDrawn="1"/>
        </p:nvSpPr>
        <p:spPr>
          <a:xfrm>
            <a:off x="172528" y="18256"/>
            <a:ext cx="10084280" cy="1198070"/>
          </a:xfrm>
          <a:prstGeom prst="rect">
            <a:avLst/>
          </a:prstGeom>
        </p:spPr>
        <p:txBody>
          <a:bodyPr vert="horz" lIns="45720" tIns="45720" rIns="4572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1714258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284B2-5E44-2239-51A1-01E44F76167C}"/>
              </a:ext>
            </a:extLst>
          </p:cNvPr>
          <p:cNvSpPr>
            <a:spLocks noGrp="1"/>
          </p:cNvSpPr>
          <p:nvPr>
            <p:ph type="title"/>
          </p:nvPr>
        </p:nvSpPr>
        <p:spPr>
          <a:xfrm>
            <a:off x="172528" y="1695450"/>
            <a:ext cx="4599497" cy="1095374"/>
          </a:xfrm>
        </p:spPr>
        <p:txBody>
          <a:bodyPr anchor="b"/>
          <a:lstStyle>
            <a:lvl1pPr>
              <a:defRPr sz="3200" i="1">
                <a:solidFill>
                  <a:schemeClr val="accent2"/>
                </a:solidFill>
                <a:latin typeface="+mn-lt"/>
              </a:defRPr>
            </a:lvl1pPr>
          </a:lstStyle>
          <a:p>
            <a:r>
              <a:rPr lang="en-US" dirty="0"/>
              <a:t>Click to edit Master title style</a:t>
            </a:r>
          </a:p>
        </p:txBody>
      </p:sp>
      <p:sp>
        <p:nvSpPr>
          <p:cNvPr id="3" name="Picture Placeholder 2">
            <a:extLst>
              <a:ext uri="{FF2B5EF4-FFF2-40B4-BE49-F238E27FC236}">
                <a16:creationId xmlns:a16="http://schemas.microsoft.com/office/drawing/2014/main" id="{09EB5E88-7A2D-8A06-DFD0-A98B8828598D}"/>
              </a:ext>
            </a:extLst>
          </p:cNvPr>
          <p:cNvSpPr>
            <a:spLocks noGrp="1"/>
          </p:cNvSpPr>
          <p:nvPr>
            <p:ph type="pic" idx="1"/>
          </p:nvPr>
        </p:nvSpPr>
        <p:spPr>
          <a:xfrm>
            <a:off x="5183187" y="1695450"/>
            <a:ext cx="6393461" cy="46708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2FD95C1-5767-F05D-80DB-9F737A8FA4A6}"/>
              </a:ext>
            </a:extLst>
          </p:cNvPr>
          <p:cNvSpPr>
            <a:spLocks noGrp="1"/>
          </p:cNvSpPr>
          <p:nvPr>
            <p:ph type="body" sz="half" idx="2"/>
          </p:nvPr>
        </p:nvSpPr>
        <p:spPr>
          <a:xfrm>
            <a:off x="172528" y="2790824"/>
            <a:ext cx="4599497" cy="3575470"/>
          </a:xfrm>
        </p:spPr>
        <p:txBody>
          <a:bodyPr/>
          <a:lstStyle>
            <a:lvl1pPr marL="0" indent="0">
              <a:buNone/>
              <a:defRPr sz="1600">
                <a:solidFill>
                  <a:schemeClr val="accent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5">
            <a:extLst>
              <a:ext uri="{FF2B5EF4-FFF2-40B4-BE49-F238E27FC236}">
                <a16:creationId xmlns:a16="http://schemas.microsoft.com/office/drawing/2014/main" id="{B40D0916-C51E-14B8-3367-E9F9052097B0}"/>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10" name="Title 1">
            <a:extLst>
              <a:ext uri="{FF2B5EF4-FFF2-40B4-BE49-F238E27FC236}">
                <a16:creationId xmlns:a16="http://schemas.microsoft.com/office/drawing/2014/main" id="{1E410142-9808-8AE4-69DB-12E0176D6A2F}"/>
              </a:ext>
            </a:extLst>
          </p:cNvPr>
          <p:cNvSpPr txBox="1">
            <a:spLocks/>
          </p:cNvSpPr>
          <p:nvPr userDrawn="1"/>
        </p:nvSpPr>
        <p:spPr>
          <a:xfrm>
            <a:off x="172528" y="18256"/>
            <a:ext cx="10084280" cy="1198070"/>
          </a:xfrm>
          <a:prstGeom prst="rect">
            <a:avLst/>
          </a:prstGeom>
        </p:spPr>
        <p:txBody>
          <a:bodyPr vert="horz" lIns="45720" tIns="45720" rIns="4572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1055008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lvl1pPr>
              <a:buClr>
                <a:srgbClr val="223482"/>
              </a:buClr>
              <a:defRPr/>
            </a:lvl1pPr>
            <a:lvl2pPr>
              <a:buClr>
                <a:srgbClr val="223482"/>
              </a:buClr>
              <a:defRPr/>
            </a:lvl2pPr>
            <a:lvl3pPr>
              <a:buClr>
                <a:srgbClr val="223482"/>
              </a:buClr>
              <a:defRPr/>
            </a:lvl3pPr>
            <a:lvl4pPr>
              <a:buClr>
                <a:srgbClr val="223482"/>
              </a:buClr>
              <a:defRPr/>
            </a:lvl4pPr>
            <a:lvl5pPr>
              <a:buClr>
                <a:srgbClr val="22348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31B7D0-FC70-465B-9887-05F7FFB387F9}" type="datetime1">
              <a:rPr lang="en-US" smtClean="0"/>
              <a:t>11/22/2024</a:t>
            </a:fld>
            <a:endParaRPr lang="en-US"/>
          </a:p>
        </p:txBody>
      </p:sp>
      <p:sp>
        <p:nvSpPr>
          <p:cNvPr id="5" name="Footer Placeholder 4"/>
          <p:cNvSpPr>
            <a:spLocks noGrp="1"/>
          </p:cNvSpPr>
          <p:nvPr>
            <p:ph type="ftr" sz="quarter" idx="11"/>
          </p:nvPr>
        </p:nvSpPr>
        <p:spPr/>
        <p:txBody>
          <a:bodyPr/>
          <a:lstStyle/>
          <a:p>
            <a:endParaRPr lang="en-US" dirty="0"/>
          </a:p>
        </p:txBody>
      </p:sp>
      <p:sp>
        <p:nvSpPr>
          <p:cNvPr id="7" name="Slide Number Placeholder 5">
            <a:extLst>
              <a:ext uri="{FF2B5EF4-FFF2-40B4-BE49-F238E27FC236}">
                <a16:creationId xmlns:a16="http://schemas.microsoft.com/office/drawing/2014/main" id="{A170ACDE-FFE5-4CAA-BAEE-1206169BAFE6}"/>
              </a:ext>
            </a:extLst>
          </p:cNvPr>
          <p:cNvSpPr txBox="1">
            <a:spLocks/>
          </p:cNvSpPr>
          <p:nvPr userDrawn="1"/>
        </p:nvSpPr>
        <p:spPr>
          <a:xfrm>
            <a:off x="11377805" y="6572250"/>
            <a:ext cx="811019" cy="285750"/>
          </a:xfrm>
          <a:prstGeom prst="rect">
            <a:avLst/>
          </a:prstGeom>
        </p:spPr>
        <p:txBody>
          <a:bodyPr/>
          <a:lstStyle>
            <a:defPPr>
              <a:defRPr lang="en-US"/>
            </a:defPPr>
            <a:lvl1pPr marL="0" algn="ctr" defTabSz="914400" rtl="0" eaLnBrk="1" latinLnBrk="0" hangingPunct="1">
              <a:defRPr sz="1200" b="1" kern="1200">
                <a:solidFill>
                  <a:srgbClr val="22348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57F1E4F-1CFF-5643-939E-217C01CDF565}" type="slidenum">
              <a:rPr lang="en-US" sz="1200" smtClean="0"/>
              <a:pPr/>
              <a:t>‹#›</a:t>
            </a:fld>
            <a:endParaRPr lang="en-US" sz="1200" dirty="0"/>
          </a:p>
        </p:txBody>
      </p:sp>
    </p:spTree>
    <p:extLst>
      <p:ext uri="{BB962C8B-B14F-4D97-AF65-F5344CB8AC3E}">
        <p14:creationId xmlns:p14="http://schemas.microsoft.com/office/powerpoint/2010/main" val="3986225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599"/>
            </a:lvl1pPr>
          </a:lstStyle>
          <a:p>
            <a:r>
              <a:rPr lang="en-US"/>
              <a:t>Click to edit Master title style</a:t>
            </a:r>
            <a:endParaRPr lang="en-US" dirty="0"/>
          </a:p>
        </p:txBody>
      </p:sp>
      <p:sp>
        <p:nvSpPr>
          <p:cNvPr id="3" name="Text Placeholder 2"/>
          <p:cNvSpPr>
            <a:spLocks noGrp="1"/>
          </p:cNvSpPr>
          <p:nvPr>
            <p:ph type="body" idx="1"/>
          </p:nvPr>
        </p:nvSpPr>
        <p:spPr>
          <a:xfrm>
            <a:off x="1454239" y="3806197"/>
            <a:ext cx="8630446" cy="1012929"/>
          </a:xfrm>
        </p:spPr>
        <p:txBody>
          <a:bodyPr tIns="91440">
            <a:normAutofit/>
          </a:bodyPr>
          <a:lstStyle>
            <a:lvl1pPr marL="0" indent="0" algn="l">
              <a:buNone/>
              <a:defRPr sz="1799">
                <a:solidFill>
                  <a:schemeClr val="tx1"/>
                </a:solidFill>
              </a:defRPr>
            </a:lvl1pPr>
            <a:lvl2pPr marL="457063" indent="0">
              <a:buNone/>
              <a:defRPr sz="17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3234F70-21B6-4612-925A-F88562AB5BC1}"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4368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imal Title,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9CC7D32-ED47-D695-1112-78CAC70DD7B0}"/>
              </a:ext>
            </a:extLst>
          </p:cNvPr>
          <p:cNvSpPr txBox="1">
            <a:spLocks/>
          </p:cNvSpPr>
          <p:nvPr userDrawn="1"/>
        </p:nvSpPr>
        <p:spPr>
          <a:xfrm>
            <a:off x="172528" y="18256"/>
            <a:ext cx="10084280" cy="1198070"/>
          </a:xfrm>
          <a:prstGeom prst="rect">
            <a:avLst/>
          </a:prstGeom>
        </p:spPr>
        <p:txBody>
          <a:bodyPr vert="horz" lIns="45720" tIns="45720" rIns="4572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dirty="0">
                <a:solidFill>
                  <a:schemeClr val="accent1"/>
                </a:solidFill>
              </a:rPr>
              <a:t>Click to edit Master title style</a:t>
            </a:r>
          </a:p>
        </p:txBody>
      </p:sp>
      <p:sp>
        <p:nvSpPr>
          <p:cNvPr id="10" name="Content Placeholder 9">
            <a:extLst>
              <a:ext uri="{FF2B5EF4-FFF2-40B4-BE49-F238E27FC236}">
                <a16:creationId xmlns:a16="http://schemas.microsoft.com/office/drawing/2014/main" id="{06B92230-402B-C4F1-57FF-1C2E65B97B94}"/>
              </a:ext>
            </a:extLst>
          </p:cNvPr>
          <p:cNvSpPr>
            <a:spLocks noGrp="1"/>
          </p:cNvSpPr>
          <p:nvPr>
            <p:ph sz="quarter" idx="10"/>
          </p:nvPr>
        </p:nvSpPr>
        <p:spPr>
          <a:xfrm>
            <a:off x="172528" y="1216025"/>
            <a:ext cx="11473133" cy="5158896"/>
          </a:xfrm>
        </p:spPr>
        <p:txBody>
          <a:bodyPr/>
          <a:lstStyle>
            <a:lvl1pPr>
              <a:defRPr>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sz="16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74602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mal 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7695D5A-68E0-DDA0-3C2D-899ADD624736}"/>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7" name="Title 1">
            <a:extLst>
              <a:ext uri="{FF2B5EF4-FFF2-40B4-BE49-F238E27FC236}">
                <a16:creationId xmlns:a16="http://schemas.microsoft.com/office/drawing/2014/main" id="{5C2AE538-A8FA-06F2-72DA-867065A86A4F}"/>
              </a:ext>
            </a:extLst>
          </p:cNvPr>
          <p:cNvSpPr>
            <a:spLocks noGrp="1"/>
          </p:cNvSpPr>
          <p:nvPr>
            <p:ph type="title"/>
          </p:nvPr>
        </p:nvSpPr>
        <p:spPr>
          <a:xfrm>
            <a:off x="172528" y="18256"/>
            <a:ext cx="10084280" cy="1198070"/>
          </a:xfrm>
        </p:spPr>
        <p:txBody>
          <a:bodyPr lIns="45720" rIns="45720"/>
          <a:lstStyle>
            <a:lvl1pPr>
              <a:defRPr>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1596034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DAD50-D950-3CA2-7944-4E246F01D03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924C1A-F9ED-2BCD-59C1-BB82BB2C15D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734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8" name="Picture 7" descr="A picture containing text&#10;&#10;Description automatically generated">
            <a:extLst>
              <a:ext uri="{FF2B5EF4-FFF2-40B4-BE49-F238E27FC236}">
                <a16:creationId xmlns:a16="http://schemas.microsoft.com/office/drawing/2014/main" id="{ABFE4BC9-E882-5C8F-C30C-6F1B9867BA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170"/>
            <a:ext cx="12192000" cy="6853830"/>
          </a:xfrm>
          <a:prstGeom prst="rect">
            <a:avLst/>
          </a:prstGeom>
        </p:spPr>
      </p:pic>
      <p:sp>
        <p:nvSpPr>
          <p:cNvPr id="2" name="Title 1">
            <a:extLst>
              <a:ext uri="{FF2B5EF4-FFF2-40B4-BE49-F238E27FC236}">
                <a16:creationId xmlns:a16="http://schemas.microsoft.com/office/drawing/2014/main" id="{C49D8D56-AB21-3583-219C-D7B9F81341D6}"/>
              </a:ext>
            </a:extLst>
          </p:cNvPr>
          <p:cNvSpPr>
            <a:spLocks noGrp="1"/>
          </p:cNvSpPr>
          <p:nvPr>
            <p:ph type="title"/>
          </p:nvPr>
        </p:nvSpPr>
        <p:spPr>
          <a:xfrm>
            <a:off x="284672" y="3286663"/>
            <a:ext cx="9782354" cy="1802921"/>
          </a:xfrm>
        </p:spPr>
        <p:txBody>
          <a:bodyPr lIns="45720" tIns="45720" rIns="45720" bIns="45720" anchor="ctr" anchorCtr="0"/>
          <a:lstStyle>
            <a:lvl1pPr>
              <a:defRPr sz="6000" b="0">
                <a:solidFill>
                  <a:schemeClr val="bg1"/>
                </a:solidFill>
                <a:latin typeface="+mn-lt"/>
              </a:defRPr>
            </a:lvl1pPr>
          </a:lstStyle>
          <a:p>
            <a:r>
              <a:rPr lang="en-US" dirty="0"/>
              <a:t>Click to edit Master title style</a:t>
            </a:r>
          </a:p>
        </p:txBody>
      </p:sp>
      <p:sp>
        <p:nvSpPr>
          <p:cNvPr id="9" name="Slide Number Placeholder 5">
            <a:extLst>
              <a:ext uri="{FF2B5EF4-FFF2-40B4-BE49-F238E27FC236}">
                <a16:creationId xmlns:a16="http://schemas.microsoft.com/office/drawing/2014/main" id="{5CB1F327-6A48-98D3-7D05-626BAC441400}"/>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Tree>
    <p:extLst>
      <p:ext uri="{BB962C8B-B14F-4D97-AF65-F5344CB8AC3E}">
        <p14:creationId xmlns:p14="http://schemas.microsoft.com/office/powerpoint/2010/main" val="4094424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4E4D-2FAB-2985-0754-7AE97AE82AE2}"/>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3A68EEE8-5692-0AE0-C941-944C9F556600}"/>
              </a:ext>
            </a:extLst>
          </p:cNvPr>
          <p:cNvSpPr>
            <a:spLocks noGrp="1"/>
          </p:cNvSpPr>
          <p:nvPr>
            <p:ph idx="1"/>
          </p:nvPr>
        </p:nvSpPr>
        <p:spPr>
          <a:xfrm>
            <a:off x="172528" y="2104844"/>
            <a:ext cx="11181272" cy="4252824"/>
          </a:xfrm>
        </p:spPr>
        <p:txBody>
          <a:bodyPr/>
          <a:lstStyle>
            <a:lvl1pPr>
              <a:defRPr sz="3200">
                <a:solidFill>
                  <a:srgbClr val="002060"/>
                </a:solidFill>
              </a:defRPr>
            </a:lvl1pPr>
            <a:lvl2pPr marL="685800" indent="-228600">
              <a:buFont typeface="Calibri" panose="020F0502020204030204" pitchFamily="34" charset="0"/>
              <a:buChar char="–"/>
              <a:defRPr sz="2800">
                <a:solidFill>
                  <a:srgbClr val="002060"/>
                </a:solidFill>
              </a:defRPr>
            </a:lvl2pPr>
            <a:lvl3pPr marL="1143000" indent="-228600">
              <a:buFont typeface="Wingdings" panose="05000000000000000000" pitchFamily="2" charset="2"/>
              <a:buChar char="§"/>
              <a:defRPr sz="2400">
                <a:solidFill>
                  <a:srgbClr val="002060"/>
                </a:solidFill>
              </a:defRPr>
            </a:lvl3pPr>
            <a:lvl4pPr marL="1600200" indent="-228600">
              <a:buFont typeface="Wingdings" panose="05000000000000000000" pitchFamily="2" charset="2"/>
              <a:buChar char="Ø"/>
              <a:defRPr sz="2000">
                <a:solidFill>
                  <a:srgbClr val="002060"/>
                </a:solidFill>
              </a:defRPr>
            </a:lvl4pPr>
            <a:lvl5pPr marL="2057400" indent="-228600">
              <a:buFont typeface="Wingdings" panose="05000000000000000000" pitchFamily="2" charset="2"/>
              <a:buChar char="ü"/>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E9E10D-03CB-9239-5150-766D9899D194}"/>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10" name="Text Placeholder 9">
            <a:extLst>
              <a:ext uri="{FF2B5EF4-FFF2-40B4-BE49-F238E27FC236}">
                <a16:creationId xmlns:a16="http://schemas.microsoft.com/office/drawing/2014/main" id="{0BA2890D-5E12-041C-DBC2-0C140FDCEE54}"/>
              </a:ext>
            </a:extLst>
          </p:cNvPr>
          <p:cNvSpPr>
            <a:spLocks noGrp="1"/>
          </p:cNvSpPr>
          <p:nvPr>
            <p:ph type="body" sz="quarter" idx="13"/>
          </p:nvPr>
        </p:nvSpPr>
        <p:spPr>
          <a:xfrm>
            <a:off x="172528" y="1319842"/>
            <a:ext cx="10084310" cy="681486"/>
          </a:xfrm>
        </p:spPr>
        <p:txBody>
          <a:bodyPr>
            <a:normAutofit/>
          </a:bodyPr>
          <a:lstStyle>
            <a:lvl1pPr marL="0" indent="0">
              <a:buNone/>
              <a:defRPr sz="3600" i="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684965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4E4D-2FAB-2985-0754-7AE97AE82AE2}"/>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3A68EEE8-5692-0AE0-C941-944C9F556600}"/>
              </a:ext>
            </a:extLst>
          </p:cNvPr>
          <p:cNvSpPr>
            <a:spLocks noGrp="1"/>
          </p:cNvSpPr>
          <p:nvPr>
            <p:ph idx="1"/>
          </p:nvPr>
        </p:nvSpPr>
        <p:spPr>
          <a:xfrm>
            <a:off x="172528" y="1604513"/>
            <a:ext cx="11181272" cy="4761781"/>
          </a:xfrm>
        </p:spPr>
        <p:txBody>
          <a:bodyPr/>
          <a:lstStyle>
            <a:lvl1pPr>
              <a:defRPr sz="3200">
                <a:solidFill>
                  <a:srgbClr val="002060"/>
                </a:solidFill>
              </a:defRPr>
            </a:lvl1pPr>
            <a:lvl2pPr marL="685800" indent="-228600">
              <a:buFont typeface="Calibri" panose="020F0502020204030204" pitchFamily="34" charset="0"/>
              <a:buChar char="–"/>
              <a:defRPr sz="2800">
                <a:solidFill>
                  <a:srgbClr val="002060"/>
                </a:solidFill>
              </a:defRPr>
            </a:lvl2pPr>
            <a:lvl3pPr marL="1143000" indent="-228600">
              <a:buFont typeface="Wingdings" panose="05000000000000000000" pitchFamily="2" charset="2"/>
              <a:buChar char="§"/>
              <a:defRPr sz="2400">
                <a:solidFill>
                  <a:srgbClr val="002060"/>
                </a:solidFill>
              </a:defRPr>
            </a:lvl3pPr>
            <a:lvl4pPr marL="1600200" indent="-228600">
              <a:buFont typeface="Wingdings" panose="05000000000000000000" pitchFamily="2" charset="2"/>
              <a:buChar char="Ø"/>
              <a:defRPr sz="2000">
                <a:solidFill>
                  <a:srgbClr val="002060"/>
                </a:solidFill>
              </a:defRPr>
            </a:lvl4pPr>
            <a:lvl5pPr marL="2057400" indent="-228600">
              <a:buFont typeface="Wingdings" panose="05000000000000000000" pitchFamily="2" charset="2"/>
              <a:buChar char="ü"/>
              <a:defRPr sz="1800">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E9E10D-03CB-9239-5150-766D9899D194}"/>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Tree>
    <p:extLst>
      <p:ext uri="{BB962C8B-B14F-4D97-AF65-F5344CB8AC3E}">
        <p14:creationId xmlns:p14="http://schemas.microsoft.com/office/powerpoint/2010/main" val="2692381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1D0086-AD1D-3EA5-6FFC-9505B7446098}"/>
              </a:ext>
            </a:extLst>
          </p:cNvPr>
          <p:cNvSpPr>
            <a:spLocks noGrp="1"/>
          </p:cNvSpPr>
          <p:nvPr>
            <p:ph sz="half" idx="1"/>
          </p:nvPr>
        </p:nvSpPr>
        <p:spPr>
          <a:xfrm>
            <a:off x="172529" y="2114548"/>
            <a:ext cx="5486400" cy="4407408"/>
          </a:xfrm>
        </p:spPr>
        <p:txBody>
          <a:bodyPr/>
          <a:lstStyle>
            <a:lvl1pPr>
              <a:defRPr sz="2800">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sz="16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A9A32915-40A5-9849-5993-F2A1E2A4660B}"/>
              </a:ext>
            </a:extLst>
          </p:cNvPr>
          <p:cNvSpPr>
            <a:spLocks noGrp="1"/>
          </p:cNvSpPr>
          <p:nvPr>
            <p:ph sz="half" idx="2"/>
          </p:nvPr>
        </p:nvSpPr>
        <p:spPr>
          <a:xfrm>
            <a:off x="6172198" y="2105535"/>
            <a:ext cx="5486400" cy="4407408"/>
          </a:xfrm>
        </p:spPr>
        <p:txBody>
          <a:bodyPr/>
          <a:lstStyle>
            <a:lvl1pPr>
              <a:defRPr>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6AA1845-682F-249F-4C7C-8A20B37362FD}"/>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9" name="Title 1">
            <a:extLst>
              <a:ext uri="{FF2B5EF4-FFF2-40B4-BE49-F238E27FC236}">
                <a16:creationId xmlns:a16="http://schemas.microsoft.com/office/drawing/2014/main" id="{92B568BB-798E-1A1E-9AC3-47250E1E0A57}"/>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
        <p:nvSpPr>
          <p:cNvPr id="10" name="Text Placeholder 9">
            <a:extLst>
              <a:ext uri="{FF2B5EF4-FFF2-40B4-BE49-F238E27FC236}">
                <a16:creationId xmlns:a16="http://schemas.microsoft.com/office/drawing/2014/main" id="{9A2E52FA-FEEC-5733-6C75-794E68A61DBF}"/>
              </a:ext>
            </a:extLst>
          </p:cNvPr>
          <p:cNvSpPr>
            <a:spLocks noGrp="1"/>
          </p:cNvSpPr>
          <p:nvPr>
            <p:ph type="body" sz="quarter" idx="13"/>
          </p:nvPr>
        </p:nvSpPr>
        <p:spPr>
          <a:xfrm>
            <a:off x="172528" y="1319842"/>
            <a:ext cx="10084310" cy="681486"/>
          </a:xfrm>
        </p:spPr>
        <p:txBody>
          <a:bodyPr>
            <a:normAutofit/>
          </a:bodyPr>
          <a:lstStyle>
            <a:lvl1pPr marL="0" indent="0">
              <a:buNone/>
              <a:defRPr sz="3600" i="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842993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1D0086-AD1D-3EA5-6FFC-9505B7446098}"/>
              </a:ext>
            </a:extLst>
          </p:cNvPr>
          <p:cNvSpPr>
            <a:spLocks noGrp="1"/>
          </p:cNvSpPr>
          <p:nvPr>
            <p:ph sz="half" idx="1"/>
          </p:nvPr>
        </p:nvSpPr>
        <p:spPr>
          <a:xfrm>
            <a:off x="172529" y="1612753"/>
            <a:ext cx="5486400" cy="4753541"/>
          </a:xfrm>
        </p:spPr>
        <p:txBody>
          <a:bodyPr/>
          <a:lstStyle>
            <a:lvl1pPr>
              <a:defRPr sz="2800">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sz="16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A9A32915-40A5-9849-5993-F2A1E2A4660B}"/>
              </a:ext>
            </a:extLst>
          </p:cNvPr>
          <p:cNvSpPr>
            <a:spLocks noGrp="1"/>
          </p:cNvSpPr>
          <p:nvPr>
            <p:ph sz="half" idx="2"/>
          </p:nvPr>
        </p:nvSpPr>
        <p:spPr>
          <a:xfrm>
            <a:off x="6172198" y="1612753"/>
            <a:ext cx="5486400" cy="4753541"/>
          </a:xfrm>
        </p:spPr>
        <p:txBody>
          <a:bodyPr/>
          <a:lstStyle>
            <a:lvl1pPr>
              <a:defRPr>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6AA1845-682F-249F-4C7C-8A20B37362FD}"/>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9" name="Title 1">
            <a:extLst>
              <a:ext uri="{FF2B5EF4-FFF2-40B4-BE49-F238E27FC236}">
                <a16:creationId xmlns:a16="http://schemas.microsoft.com/office/drawing/2014/main" id="{92B568BB-798E-1A1E-9AC3-47250E1E0A57}"/>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030553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2C0002A-B270-7119-F38B-144C9257022C}"/>
              </a:ext>
            </a:extLst>
          </p:cNvPr>
          <p:cNvSpPr>
            <a:spLocks noGrp="1"/>
          </p:cNvSpPr>
          <p:nvPr>
            <p:ph type="body" idx="1"/>
          </p:nvPr>
        </p:nvSpPr>
        <p:spPr>
          <a:xfrm>
            <a:off x="172529" y="1681163"/>
            <a:ext cx="5486400" cy="823912"/>
          </a:xfrm>
        </p:spPr>
        <p:txBody>
          <a:bodyPr anchor="b">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1F6BD8BD-7C4B-C1CD-0F72-87463C45788F}"/>
              </a:ext>
            </a:extLst>
          </p:cNvPr>
          <p:cNvSpPr>
            <a:spLocks noGrp="1"/>
          </p:cNvSpPr>
          <p:nvPr>
            <p:ph sz="half" idx="2"/>
          </p:nvPr>
        </p:nvSpPr>
        <p:spPr>
          <a:xfrm>
            <a:off x="172528" y="2505075"/>
            <a:ext cx="5486400" cy="3895725"/>
          </a:xfrm>
        </p:spPr>
        <p:txBody>
          <a:bodyPr/>
          <a:lstStyle>
            <a:lvl1pPr>
              <a:defRPr sz="2800">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sz="16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F22A24A5-555D-5B47-C81F-58E161C0E7CB}"/>
              </a:ext>
            </a:extLst>
          </p:cNvPr>
          <p:cNvSpPr>
            <a:spLocks noGrp="1"/>
          </p:cNvSpPr>
          <p:nvPr>
            <p:ph type="body" sz="quarter" idx="3"/>
          </p:nvPr>
        </p:nvSpPr>
        <p:spPr>
          <a:xfrm>
            <a:off x="6172200" y="1681163"/>
            <a:ext cx="5486400" cy="823912"/>
          </a:xfrm>
        </p:spPr>
        <p:txBody>
          <a:bodyPr anchor="b">
            <a:norm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2956B51-19E3-288A-059A-B27C741884B4}"/>
              </a:ext>
            </a:extLst>
          </p:cNvPr>
          <p:cNvSpPr>
            <a:spLocks noGrp="1"/>
          </p:cNvSpPr>
          <p:nvPr>
            <p:ph sz="quarter" idx="4"/>
          </p:nvPr>
        </p:nvSpPr>
        <p:spPr>
          <a:xfrm>
            <a:off x="6172200" y="2505074"/>
            <a:ext cx="5486400" cy="3895725"/>
          </a:xfrm>
        </p:spPr>
        <p:txBody>
          <a:bodyPr/>
          <a:lstStyle>
            <a:lvl1pPr>
              <a:defRPr>
                <a:solidFill>
                  <a:schemeClr val="accent1"/>
                </a:solidFill>
              </a:defRPr>
            </a:lvl1pPr>
            <a:lvl2pPr marL="685800" indent="-228600">
              <a:buFont typeface="Calibri" panose="020F0502020204030204" pitchFamily="34" charset="0"/>
              <a:buChar char="–"/>
              <a:defRPr>
                <a:solidFill>
                  <a:schemeClr val="accent1"/>
                </a:solidFill>
              </a:defRPr>
            </a:lvl2pPr>
            <a:lvl3pPr marL="1143000" indent="-228600">
              <a:buFont typeface="Wingdings" panose="05000000000000000000" pitchFamily="2" charset="2"/>
              <a:buChar char="§"/>
              <a:defRPr>
                <a:solidFill>
                  <a:schemeClr val="accent1"/>
                </a:solidFill>
              </a:defRPr>
            </a:lvl3pPr>
            <a:lvl4pPr marL="1600200" indent="-228600">
              <a:buFont typeface="Wingdings" panose="05000000000000000000" pitchFamily="2" charset="2"/>
              <a:buChar char="Ø"/>
              <a:defRPr>
                <a:solidFill>
                  <a:schemeClr val="accent1"/>
                </a:solidFill>
              </a:defRPr>
            </a:lvl4pPr>
            <a:lvl5pPr marL="2057400" indent="-228600">
              <a:buFont typeface="Wingdings" panose="05000000000000000000" pitchFamily="2" charset="2"/>
              <a:buChar char="ü"/>
              <a:defRPr>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DE2A4173-B841-534C-06C7-5734AAD30EE0}"/>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11" name="Title 1">
            <a:extLst>
              <a:ext uri="{FF2B5EF4-FFF2-40B4-BE49-F238E27FC236}">
                <a16:creationId xmlns:a16="http://schemas.microsoft.com/office/drawing/2014/main" id="{813536B7-003F-92CC-DF8C-B0CC6E356FD6}"/>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693321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65C38B4-64A1-A146-B2AF-FC38DD93AA32}"/>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7" name="Title 1">
            <a:extLst>
              <a:ext uri="{FF2B5EF4-FFF2-40B4-BE49-F238E27FC236}">
                <a16:creationId xmlns:a16="http://schemas.microsoft.com/office/drawing/2014/main" id="{B8957920-F4DE-FE09-D1E2-795340771055}"/>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
        <p:nvSpPr>
          <p:cNvPr id="8" name="Text Placeholder 9">
            <a:extLst>
              <a:ext uri="{FF2B5EF4-FFF2-40B4-BE49-F238E27FC236}">
                <a16:creationId xmlns:a16="http://schemas.microsoft.com/office/drawing/2014/main" id="{556485AF-6BA9-CDEC-DBDF-75C372876F33}"/>
              </a:ext>
            </a:extLst>
          </p:cNvPr>
          <p:cNvSpPr>
            <a:spLocks noGrp="1"/>
          </p:cNvSpPr>
          <p:nvPr>
            <p:ph type="body" sz="quarter" idx="13"/>
          </p:nvPr>
        </p:nvSpPr>
        <p:spPr>
          <a:xfrm>
            <a:off x="172528" y="1319842"/>
            <a:ext cx="10084310" cy="681486"/>
          </a:xfrm>
        </p:spPr>
        <p:txBody>
          <a:bodyPr>
            <a:normAutofit/>
          </a:bodyPr>
          <a:lstStyle>
            <a:lvl1pPr marL="0" indent="0">
              <a:buNone/>
              <a:defRPr sz="3600" i="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236852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65C38B4-64A1-A146-B2AF-FC38DD93AA32}"/>
              </a:ext>
            </a:extLst>
          </p:cNvPr>
          <p:cNvSpPr>
            <a:spLocks noGrp="1"/>
          </p:cNvSpPr>
          <p:nvPr>
            <p:ph type="sldNum" sz="quarter" idx="12"/>
          </p:nvPr>
        </p:nvSpPr>
        <p:spPr>
          <a:xfrm>
            <a:off x="11766430" y="6512944"/>
            <a:ext cx="425570" cy="241540"/>
          </a:xfrm>
        </p:spPr>
        <p:txBody>
          <a:bodyPr lIns="0" tIns="0" rIns="0" bIns="0"/>
          <a:lstStyle>
            <a:lvl1pPr algn="ctr">
              <a:defRPr>
                <a:solidFill>
                  <a:schemeClr val="bg1"/>
                </a:solidFill>
              </a:defRPr>
            </a:lvl1pPr>
          </a:lstStyle>
          <a:p>
            <a:fld id="{E6297E96-B483-45C6-B831-8A32D488EE33}" type="slidenum">
              <a:rPr lang="en-US" smtClean="0"/>
              <a:pPr/>
              <a:t>‹#›</a:t>
            </a:fld>
            <a:endParaRPr lang="en-US" dirty="0"/>
          </a:p>
        </p:txBody>
      </p:sp>
      <p:sp>
        <p:nvSpPr>
          <p:cNvPr id="7" name="Title 1">
            <a:extLst>
              <a:ext uri="{FF2B5EF4-FFF2-40B4-BE49-F238E27FC236}">
                <a16:creationId xmlns:a16="http://schemas.microsoft.com/office/drawing/2014/main" id="{B8957920-F4DE-FE09-D1E2-795340771055}"/>
              </a:ext>
            </a:extLst>
          </p:cNvPr>
          <p:cNvSpPr>
            <a:spLocks noGrp="1"/>
          </p:cNvSpPr>
          <p:nvPr>
            <p:ph type="title"/>
          </p:nvPr>
        </p:nvSpPr>
        <p:spPr>
          <a:xfrm>
            <a:off x="172528" y="18256"/>
            <a:ext cx="10084280" cy="1198070"/>
          </a:xfrm>
        </p:spPr>
        <p:txBody>
          <a:bodyPr lIns="45720" rIns="45720"/>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061538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820F2A-561D-A9F7-DCBC-B4C7D88594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D9535D-F228-DCC3-A61D-992B2D44B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835616-7242-12CA-2C84-7220C064ED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5610D-2ED9-477E-A7C5-4CECB236D906}" type="datetime1">
              <a:rPr lang="en-US" smtClean="0"/>
              <a:t>11/22/2024</a:t>
            </a:fld>
            <a:endParaRPr lang="en-US"/>
          </a:p>
        </p:txBody>
      </p:sp>
      <p:sp>
        <p:nvSpPr>
          <p:cNvPr id="5" name="Footer Placeholder 4">
            <a:extLst>
              <a:ext uri="{FF2B5EF4-FFF2-40B4-BE49-F238E27FC236}">
                <a16:creationId xmlns:a16="http://schemas.microsoft.com/office/drawing/2014/main" id="{75F11F65-C3E8-2EE5-6EA2-7A57094F2B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2D00CA-5D2E-81C0-41E0-2E7A7289E3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297E96-B483-45C6-B831-8A32D488EE33}" type="slidenum">
              <a:rPr lang="en-US" smtClean="0"/>
              <a:t>‹#›</a:t>
            </a:fld>
            <a:endParaRPr lang="en-US"/>
          </a:p>
        </p:txBody>
      </p:sp>
      <p:pic>
        <p:nvPicPr>
          <p:cNvPr id="8" name="Picture 7" descr="A picture containing rectangle&#10;&#10;Description automatically generated">
            <a:extLst>
              <a:ext uri="{FF2B5EF4-FFF2-40B4-BE49-F238E27FC236}">
                <a16:creationId xmlns:a16="http://schemas.microsoft.com/office/drawing/2014/main" id="{A081E1AF-8DDA-9FC6-C3EF-9B718C91556A}"/>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0" y="2085"/>
            <a:ext cx="12192000" cy="6853830"/>
          </a:xfrm>
          <a:prstGeom prst="rect">
            <a:avLst/>
          </a:prstGeom>
        </p:spPr>
      </p:pic>
    </p:spTree>
    <p:extLst>
      <p:ext uri="{BB962C8B-B14F-4D97-AF65-F5344CB8AC3E}">
        <p14:creationId xmlns:p14="http://schemas.microsoft.com/office/powerpoint/2010/main" val="61300412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70" r:id="rId4"/>
    <p:sldLayoutId id="2147483652" r:id="rId5"/>
    <p:sldLayoutId id="2147483671" r:id="rId6"/>
    <p:sldLayoutId id="2147483653" r:id="rId7"/>
    <p:sldLayoutId id="2147483654" r:id="rId8"/>
    <p:sldLayoutId id="2147483668" r:id="rId9"/>
    <p:sldLayoutId id="2147483656" r:id="rId10"/>
    <p:sldLayoutId id="2147483657" r:id="rId11"/>
    <p:sldLayoutId id="2147483673" r:id="rId12"/>
    <p:sldLayoutId id="2147483674"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DB3F55-EC8D-9C0A-28CE-4B41AF23C2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F1B692-9EDF-A175-82BC-183B2D9A4B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05E457-3751-FF31-A6B5-95457EAFC0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661BD8-E17E-4E7F-ACED-F23E1060B463}" type="datetime1">
              <a:rPr lang="en-US" smtClean="0"/>
              <a:t>11/22/2024</a:t>
            </a:fld>
            <a:endParaRPr lang="en-US"/>
          </a:p>
        </p:txBody>
      </p:sp>
      <p:sp>
        <p:nvSpPr>
          <p:cNvPr id="5" name="Footer Placeholder 4">
            <a:extLst>
              <a:ext uri="{FF2B5EF4-FFF2-40B4-BE49-F238E27FC236}">
                <a16:creationId xmlns:a16="http://schemas.microsoft.com/office/drawing/2014/main" id="{786951D8-83B4-A59A-1266-CB5898A6C6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31DCB7-2DEE-55E3-8F4F-8A6A5D88C4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5DA11A-B734-44E7-8691-B37ED36E7EE3}" type="slidenum">
              <a:rPr lang="en-US" smtClean="0"/>
              <a:t>‹#›</a:t>
            </a:fld>
            <a:endParaRPr lang="en-US"/>
          </a:p>
        </p:txBody>
      </p:sp>
      <p:pic>
        <p:nvPicPr>
          <p:cNvPr id="10" name="Picture 9" descr="Graphical user interface&#10;&#10;Description automatically generated with low confidence">
            <a:extLst>
              <a:ext uri="{FF2B5EF4-FFF2-40B4-BE49-F238E27FC236}">
                <a16:creationId xmlns:a16="http://schemas.microsoft.com/office/drawing/2014/main" id="{192F9DC7-1ABF-4D2D-C1CB-15D768DBF1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2085"/>
            <a:ext cx="12192000" cy="6853830"/>
          </a:xfrm>
          <a:prstGeom prst="rect">
            <a:avLst/>
          </a:prstGeom>
        </p:spPr>
      </p:pic>
      <p:sp>
        <p:nvSpPr>
          <p:cNvPr id="12" name="Slide Number Placeholder 5">
            <a:extLst>
              <a:ext uri="{FF2B5EF4-FFF2-40B4-BE49-F238E27FC236}">
                <a16:creationId xmlns:a16="http://schemas.microsoft.com/office/drawing/2014/main" id="{E95C740A-6C76-59F4-E9B6-401FB83041B6}"/>
              </a:ext>
            </a:extLst>
          </p:cNvPr>
          <p:cNvSpPr txBox="1">
            <a:spLocks/>
          </p:cNvSpPr>
          <p:nvPr userDrawn="1"/>
        </p:nvSpPr>
        <p:spPr>
          <a:xfrm>
            <a:off x="11766430" y="6512944"/>
            <a:ext cx="425570" cy="241540"/>
          </a:xfrm>
          <a:prstGeom prst="rect">
            <a:avLst/>
          </a:prstGeom>
        </p:spPr>
        <p:txBody>
          <a:bodyPr lIns="0" tIns="0" rIns="0" bIns="0" anchor="ctr" anchorCtr="0"/>
          <a:lstStyle>
            <a:defPPr>
              <a:defRPr lang="en-US"/>
            </a:defPPr>
            <a:lvl1pPr marL="0" algn="ctr" defTabSz="914400" rtl="0" eaLnBrk="1" latinLnBrk="0" hangingPunct="1">
              <a:defRPr sz="1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6297E96-B483-45C6-B831-8A32D488EE33}" type="slidenum">
              <a:rPr lang="en-US" sz="1200" smtClean="0"/>
              <a:pPr/>
              <a:t>‹#›</a:t>
            </a:fld>
            <a:endParaRPr lang="en-US" sz="1200" dirty="0"/>
          </a:p>
        </p:txBody>
      </p:sp>
    </p:spTree>
    <p:extLst>
      <p:ext uri="{BB962C8B-B14F-4D97-AF65-F5344CB8AC3E}">
        <p14:creationId xmlns:p14="http://schemas.microsoft.com/office/powerpoint/2010/main" val="558647250"/>
      </p:ext>
    </p:extLst>
  </p:cSld>
  <p:clrMap bg1="lt1" tx1="dk1" bg2="lt2" tx2="dk2" accent1="accent1" accent2="accent2" accent3="accent3" accent4="accent4" accent5="accent5" accent6="accent6" hlink="hlink" folHlink="folHlink"/>
  <p:sldLayoutIdLst>
    <p:sldLayoutId id="2147483660" r:id="rId1"/>
    <p:sldLayoutId id="214748366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842093"/>
      </p:ext>
    </p:extLst>
  </p:cSld>
  <p:clrMap bg1="lt1" tx1="dk1" bg2="lt2" tx2="dk2" accent1="accent1" accent2="accent2" accent3="accent3" accent4="accent4" accent5="accent5" accent6="accent6" hlink="hlink" folHlink="folHlink"/>
  <p:sldLayoutIdLst>
    <p:sldLayoutId id="214748367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vast.aero/regional-safety-teams/"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vast.aero/join-the-vast/"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pn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3" Type="http://schemas.openxmlformats.org/officeDocument/2006/relationships/image" Target="../media/image34.svg"/><Relationship Id="rId18" Type="http://schemas.openxmlformats.org/officeDocument/2006/relationships/image" Target="../media/image39.png"/><Relationship Id="rId26" Type="http://schemas.openxmlformats.org/officeDocument/2006/relationships/image" Target="../media/image46.png"/><Relationship Id="rId3" Type="http://schemas.openxmlformats.org/officeDocument/2006/relationships/image" Target="../media/image25.png"/><Relationship Id="rId21" Type="http://schemas.openxmlformats.org/officeDocument/2006/relationships/image" Target="../media/image41.png"/><Relationship Id="rId34" Type="http://schemas.openxmlformats.org/officeDocument/2006/relationships/image" Target="../media/image54.png"/><Relationship Id="rId7" Type="http://schemas.openxmlformats.org/officeDocument/2006/relationships/image" Target="../media/image28.svg"/><Relationship Id="rId12" Type="http://schemas.openxmlformats.org/officeDocument/2006/relationships/image" Target="../media/image33.png"/><Relationship Id="rId17" Type="http://schemas.openxmlformats.org/officeDocument/2006/relationships/image" Target="../media/image38.svg"/><Relationship Id="rId25" Type="http://schemas.openxmlformats.org/officeDocument/2006/relationships/image" Target="../media/image45.svg"/><Relationship Id="rId33" Type="http://schemas.openxmlformats.org/officeDocument/2006/relationships/image" Target="../media/image53.png"/><Relationship Id="rId2" Type="http://schemas.openxmlformats.org/officeDocument/2006/relationships/notesSlide" Target="../notesSlides/notesSlide14.xml"/><Relationship Id="rId16" Type="http://schemas.openxmlformats.org/officeDocument/2006/relationships/image" Target="../media/image37.png"/><Relationship Id="rId20" Type="http://schemas.openxmlformats.org/officeDocument/2006/relationships/image" Target="../media/image40.png"/><Relationship Id="rId29" Type="http://schemas.openxmlformats.org/officeDocument/2006/relationships/image" Target="../media/image49.svg"/><Relationship Id="rId1" Type="http://schemas.openxmlformats.org/officeDocument/2006/relationships/slideLayout" Target="../slideLayouts/slideLayout15.xml"/><Relationship Id="rId6" Type="http://schemas.openxmlformats.org/officeDocument/2006/relationships/image" Target="../media/image27.png"/><Relationship Id="rId11" Type="http://schemas.openxmlformats.org/officeDocument/2006/relationships/image" Target="../media/image32.svg"/><Relationship Id="rId24" Type="http://schemas.openxmlformats.org/officeDocument/2006/relationships/image" Target="../media/image44.png"/><Relationship Id="rId32" Type="http://schemas.openxmlformats.org/officeDocument/2006/relationships/image" Target="../media/image52.png"/><Relationship Id="rId5" Type="http://schemas.microsoft.com/office/2007/relationships/hdphoto" Target="../media/hdphoto2.wdp"/><Relationship Id="rId15" Type="http://schemas.openxmlformats.org/officeDocument/2006/relationships/image" Target="../media/image36.svg"/><Relationship Id="rId23" Type="http://schemas.openxmlformats.org/officeDocument/2006/relationships/image" Target="../media/image43.svg"/><Relationship Id="rId28" Type="http://schemas.openxmlformats.org/officeDocument/2006/relationships/image" Target="../media/image48.png"/><Relationship Id="rId10" Type="http://schemas.openxmlformats.org/officeDocument/2006/relationships/image" Target="../media/image31.png"/><Relationship Id="rId19" Type="http://schemas.openxmlformats.org/officeDocument/2006/relationships/hyperlink" Target="https://www.iasplus.com/en/news/2006/June/news2803" TargetMode="External"/><Relationship Id="rId31" Type="http://schemas.openxmlformats.org/officeDocument/2006/relationships/image" Target="../media/image51.svg"/><Relationship Id="rId4" Type="http://schemas.openxmlformats.org/officeDocument/2006/relationships/image" Target="../media/image26.png"/><Relationship Id="rId9" Type="http://schemas.openxmlformats.org/officeDocument/2006/relationships/image" Target="../media/image30.svg"/><Relationship Id="rId14" Type="http://schemas.openxmlformats.org/officeDocument/2006/relationships/image" Target="../media/image35.png"/><Relationship Id="rId22" Type="http://schemas.openxmlformats.org/officeDocument/2006/relationships/image" Target="../media/image42.png"/><Relationship Id="rId27" Type="http://schemas.openxmlformats.org/officeDocument/2006/relationships/image" Target="../media/image47.svg"/><Relationship Id="rId30" Type="http://schemas.openxmlformats.org/officeDocument/2006/relationships/image" Target="../media/image50.png"/><Relationship Id="rId35" Type="http://schemas.openxmlformats.org/officeDocument/2006/relationships/image" Target="../media/image55.png"/><Relationship Id="rId8"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hyperlink" Target="https://vast.aero/about-vas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5E5DD-A36D-F854-52EB-2870CB9ADC41}"/>
              </a:ext>
            </a:extLst>
          </p:cNvPr>
          <p:cNvSpPr>
            <a:spLocks noGrp="1"/>
          </p:cNvSpPr>
          <p:nvPr>
            <p:ph type="ctrTitle"/>
          </p:nvPr>
        </p:nvSpPr>
        <p:spPr/>
        <p:txBody>
          <a:bodyPr>
            <a:normAutofit/>
          </a:bodyPr>
          <a:lstStyle/>
          <a:p>
            <a:r>
              <a:rPr lang="en-US" sz="4800" dirty="0">
                <a:latin typeface="Arial Black" panose="020B0A04020102020204" pitchFamily="34" charset="0"/>
              </a:rPr>
              <a:t>VERTICAL AVIATION SAFETY TEAM (VAST)</a:t>
            </a:r>
            <a:endParaRPr lang="en-US" sz="48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FEE81F63-823E-C9E9-F96F-A53534A9CD03}"/>
              </a:ext>
            </a:extLst>
          </p:cNvPr>
          <p:cNvSpPr>
            <a:spLocks noGrp="1"/>
          </p:cNvSpPr>
          <p:nvPr>
            <p:ph type="subTitle" idx="1"/>
          </p:nvPr>
        </p:nvSpPr>
        <p:spPr>
          <a:xfrm>
            <a:off x="540583" y="5955632"/>
            <a:ext cx="4873628" cy="482189"/>
          </a:xfrm>
        </p:spPr>
        <p:txBody>
          <a:bodyPr>
            <a:normAutofit/>
          </a:bodyPr>
          <a:lstStyle/>
          <a:p>
            <a:r>
              <a:rPr lang="en-US" sz="2400" dirty="0">
                <a:solidFill>
                  <a:schemeClr val="bg1"/>
                </a:solidFill>
              </a:rPr>
              <a:t>2024</a:t>
            </a:r>
          </a:p>
        </p:txBody>
      </p:sp>
      <p:sp>
        <p:nvSpPr>
          <p:cNvPr id="4" name="Subtitle 2">
            <a:extLst>
              <a:ext uri="{FF2B5EF4-FFF2-40B4-BE49-F238E27FC236}">
                <a16:creationId xmlns:a16="http://schemas.microsoft.com/office/drawing/2014/main" id="{38BCCD3C-96E0-3772-7C3E-81F097B6A640}"/>
              </a:ext>
            </a:extLst>
          </p:cNvPr>
          <p:cNvSpPr txBox="1">
            <a:spLocks/>
          </p:cNvSpPr>
          <p:nvPr/>
        </p:nvSpPr>
        <p:spPr>
          <a:xfrm>
            <a:off x="540583" y="4598487"/>
            <a:ext cx="4873628" cy="482189"/>
          </a:xfrm>
          <a:prstGeom prst="rect">
            <a:avLst/>
          </a:prstGeom>
        </p:spPr>
        <p:txBody>
          <a:bodyPr vert="horz" lIns="91440" tIns="45720" rIns="91440" bIns="45720" rtlCol="0"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3200" i="1" kern="1200">
                <a:solidFill>
                  <a:srgbClr val="00B050"/>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solidFill>
                  <a:srgbClr val="289548"/>
                </a:solidFill>
              </a:rPr>
              <a:t>An Introduction</a:t>
            </a:r>
          </a:p>
        </p:txBody>
      </p:sp>
    </p:spTree>
    <p:extLst>
      <p:ext uri="{BB962C8B-B14F-4D97-AF65-F5344CB8AC3E}">
        <p14:creationId xmlns:p14="http://schemas.microsoft.com/office/powerpoint/2010/main" val="1929662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B2992EB8-E49A-418A-4F29-0C05C2959B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1325325"/>
            <a:ext cx="10084280" cy="4971521"/>
          </a:xfrm>
          <a:prstGeom prst="rect">
            <a:avLst/>
          </a:prstGeom>
        </p:spPr>
      </p:pic>
      <p:sp>
        <p:nvSpPr>
          <p:cNvPr id="2" name="Title 1">
            <a:extLst>
              <a:ext uri="{FF2B5EF4-FFF2-40B4-BE49-F238E27FC236}">
                <a16:creationId xmlns:a16="http://schemas.microsoft.com/office/drawing/2014/main" id="{93E70BCE-9271-837B-B269-A1E0B268F720}"/>
              </a:ext>
            </a:extLst>
          </p:cNvPr>
          <p:cNvSpPr>
            <a:spLocks noGrp="1"/>
          </p:cNvSpPr>
          <p:nvPr>
            <p:ph type="title"/>
          </p:nvPr>
        </p:nvSpPr>
        <p:spPr/>
        <p:txBody>
          <a:bodyPr>
            <a:normAutofit/>
          </a:bodyPr>
          <a:lstStyle/>
          <a:p>
            <a:r>
              <a:rPr lang="en-US" dirty="0"/>
              <a:t>VAST.AERO – A Wealth of Information!</a:t>
            </a:r>
          </a:p>
        </p:txBody>
      </p:sp>
      <p:sp>
        <p:nvSpPr>
          <p:cNvPr id="4" name="Slide Number Placeholder 3">
            <a:extLst>
              <a:ext uri="{FF2B5EF4-FFF2-40B4-BE49-F238E27FC236}">
                <a16:creationId xmlns:a16="http://schemas.microsoft.com/office/drawing/2014/main" id="{D35BF69A-28C7-88BF-CF75-3859A8FE2D19}"/>
              </a:ext>
            </a:extLst>
          </p:cNvPr>
          <p:cNvSpPr>
            <a:spLocks noGrp="1"/>
          </p:cNvSpPr>
          <p:nvPr>
            <p:ph type="sldNum" sz="quarter" idx="12"/>
          </p:nvPr>
        </p:nvSpPr>
        <p:spPr/>
        <p:txBody>
          <a:bodyPr/>
          <a:lstStyle/>
          <a:p>
            <a:fld id="{E6297E96-B483-45C6-B831-8A32D488EE33}" type="slidenum">
              <a:rPr lang="en-US" smtClean="0"/>
              <a:pPr/>
              <a:t>10</a:t>
            </a:fld>
            <a:endParaRPr lang="en-US" dirty="0"/>
          </a:p>
        </p:txBody>
      </p:sp>
    </p:spTree>
    <p:extLst>
      <p:ext uri="{BB962C8B-B14F-4D97-AF65-F5344CB8AC3E}">
        <p14:creationId xmlns:p14="http://schemas.microsoft.com/office/powerpoint/2010/main" val="1501323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0258B7-E03E-9A55-694C-FD009CA72694}"/>
              </a:ext>
            </a:extLst>
          </p:cNvPr>
          <p:cNvSpPr>
            <a:spLocks noGrp="1"/>
          </p:cNvSpPr>
          <p:nvPr>
            <p:ph type="title"/>
          </p:nvPr>
        </p:nvSpPr>
        <p:spPr/>
        <p:txBody>
          <a:bodyPr/>
          <a:lstStyle/>
          <a:p>
            <a:r>
              <a:rPr lang="en-US" dirty="0"/>
              <a:t>What’s Next? </a:t>
            </a:r>
          </a:p>
        </p:txBody>
      </p:sp>
      <p:sp>
        <p:nvSpPr>
          <p:cNvPr id="8" name="Content Placeholder 7">
            <a:extLst>
              <a:ext uri="{FF2B5EF4-FFF2-40B4-BE49-F238E27FC236}">
                <a16:creationId xmlns:a16="http://schemas.microsoft.com/office/drawing/2014/main" id="{0B7ACD42-3D86-A3FA-B3C7-745178EE8885}"/>
              </a:ext>
            </a:extLst>
          </p:cNvPr>
          <p:cNvSpPr>
            <a:spLocks noGrp="1"/>
          </p:cNvSpPr>
          <p:nvPr>
            <p:ph idx="1"/>
          </p:nvPr>
        </p:nvSpPr>
        <p:spPr>
          <a:xfrm>
            <a:off x="172528" y="2104844"/>
            <a:ext cx="5796472" cy="4067356"/>
          </a:xfrm>
        </p:spPr>
        <p:txBody>
          <a:bodyPr>
            <a:normAutofit/>
          </a:bodyPr>
          <a:lstStyle/>
          <a:p>
            <a:r>
              <a:rPr lang="en-US" sz="2800" dirty="0">
                <a:solidFill>
                  <a:srgbClr val="289548"/>
                </a:solidFill>
              </a:rPr>
              <a:t>Inspire</a:t>
            </a:r>
            <a:r>
              <a:rPr lang="en-US" sz="2800" dirty="0"/>
              <a:t>: Promote vertical aviation’s  value to society by protecting lives and property and fulfilling dreams</a:t>
            </a:r>
          </a:p>
          <a:p>
            <a:r>
              <a:rPr lang="en-US" sz="2800" dirty="0">
                <a:solidFill>
                  <a:srgbClr val="289548"/>
                </a:solidFill>
              </a:rPr>
              <a:t>Inform</a:t>
            </a:r>
            <a:r>
              <a:rPr lang="en-US" sz="2800" dirty="0"/>
              <a:t>: Expand global awareness of aviation safety tools and resources</a:t>
            </a:r>
          </a:p>
          <a:p>
            <a:r>
              <a:rPr lang="en-US" sz="2800" dirty="0">
                <a:solidFill>
                  <a:srgbClr val="289548"/>
                </a:solidFill>
              </a:rPr>
              <a:t>Implement</a:t>
            </a:r>
            <a:r>
              <a:rPr lang="en-US" sz="2800" dirty="0"/>
              <a:t>: Provide proven tips and tactics to support global growth of safe vertical aviation operations</a:t>
            </a:r>
          </a:p>
        </p:txBody>
      </p:sp>
      <p:sp>
        <p:nvSpPr>
          <p:cNvPr id="2" name="Slide Number Placeholder 1">
            <a:extLst>
              <a:ext uri="{FF2B5EF4-FFF2-40B4-BE49-F238E27FC236}">
                <a16:creationId xmlns:a16="http://schemas.microsoft.com/office/drawing/2014/main" id="{E1D8C949-13D7-3667-C75B-9EC8787BD3B0}"/>
              </a:ext>
            </a:extLst>
          </p:cNvPr>
          <p:cNvSpPr>
            <a:spLocks noGrp="1"/>
          </p:cNvSpPr>
          <p:nvPr>
            <p:ph type="sldNum" sz="quarter" idx="12"/>
          </p:nvPr>
        </p:nvSpPr>
        <p:spPr/>
        <p:txBody>
          <a:bodyPr/>
          <a:lstStyle/>
          <a:p>
            <a:fld id="{E6297E96-B483-45C6-B831-8A32D488EE33}" type="slidenum">
              <a:rPr lang="en-US" smtClean="0"/>
              <a:pPr/>
              <a:t>11</a:t>
            </a:fld>
            <a:endParaRPr lang="en-US" dirty="0"/>
          </a:p>
        </p:txBody>
      </p:sp>
      <p:sp>
        <p:nvSpPr>
          <p:cNvPr id="5" name="Text Placeholder 4">
            <a:extLst>
              <a:ext uri="{FF2B5EF4-FFF2-40B4-BE49-F238E27FC236}">
                <a16:creationId xmlns:a16="http://schemas.microsoft.com/office/drawing/2014/main" id="{C8982A6F-B453-CA72-CE15-E72197F64D15}"/>
              </a:ext>
            </a:extLst>
          </p:cNvPr>
          <p:cNvSpPr>
            <a:spLocks noGrp="1"/>
          </p:cNvSpPr>
          <p:nvPr>
            <p:ph type="body" sz="quarter" idx="13"/>
          </p:nvPr>
        </p:nvSpPr>
        <p:spPr/>
        <p:txBody>
          <a:bodyPr/>
          <a:lstStyle/>
          <a:p>
            <a:r>
              <a:rPr lang="en-US" dirty="0"/>
              <a:t>The </a:t>
            </a:r>
            <a:r>
              <a:rPr lang="en-US"/>
              <a:t>VAST seeks </a:t>
            </a:r>
            <a:r>
              <a:rPr lang="en-US" dirty="0"/>
              <a:t>to…</a:t>
            </a:r>
          </a:p>
        </p:txBody>
      </p:sp>
      <p:pic>
        <p:nvPicPr>
          <p:cNvPr id="15" name="Picture 14" descr="A picture containing person, outdoor, clothing, transport&#10;&#10;Description automatically generated">
            <a:extLst>
              <a:ext uri="{FF2B5EF4-FFF2-40B4-BE49-F238E27FC236}">
                <a16:creationId xmlns:a16="http://schemas.microsoft.com/office/drawing/2014/main" id="{028BF3F6-AA3B-BBC1-3F11-252B30F482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69000" y="1571685"/>
            <a:ext cx="5796472" cy="4348170"/>
          </a:xfrm>
          <a:prstGeom prst="rect">
            <a:avLst/>
          </a:prstGeom>
        </p:spPr>
      </p:pic>
    </p:spTree>
    <p:extLst>
      <p:ext uri="{BB962C8B-B14F-4D97-AF65-F5344CB8AC3E}">
        <p14:creationId xmlns:p14="http://schemas.microsoft.com/office/powerpoint/2010/main" val="1120268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C224D-8976-EE9A-8E3D-FFA34239569C}"/>
              </a:ext>
            </a:extLst>
          </p:cNvPr>
          <p:cNvSpPr>
            <a:spLocks noGrp="1"/>
          </p:cNvSpPr>
          <p:nvPr>
            <p:ph type="ctrTitle"/>
          </p:nvPr>
        </p:nvSpPr>
        <p:spPr>
          <a:xfrm>
            <a:off x="540583" y="2838091"/>
            <a:ext cx="7663617" cy="903730"/>
          </a:xfrm>
        </p:spPr>
        <p:txBody>
          <a:bodyPr/>
          <a:lstStyle/>
          <a:p>
            <a:r>
              <a:rPr lang="en-US" sz="4000" cap="none" dirty="0"/>
              <a:t>Want to elevate vertical aviation safety in your region?</a:t>
            </a:r>
          </a:p>
        </p:txBody>
      </p:sp>
      <p:sp>
        <p:nvSpPr>
          <p:cNvPr id="3" name="Subtitle 2">
            <a:extLst>
              <a:ext uri="{FF2B5EF4-FFF2-40B4-BE49-F238E27FC236}">
                <a16:creationId xmlns:a16="http://schemas.microsoft.com/office/drawing/2014/main" id="{8629A40B-4FF8-73C0-03D9-9A4B2CE07692}"/>
              </a:ext>
            </a:extLst>
          </p:cNvPr>
          <p:cNvSpPr>
            <a:spLocks noGrp="1"/>
          </p:cNvSpPr>
          <p:nvPr>
            <p:ph type="subTitle" idx="1"/>
          </p:nvPr>
        </p:nvSpPr>
        <p:spPr>
          <a:xfrm>
            <a:off x="8660423" y="4903063"/>
            <a:ext cx="2769577" cy="742410"/>
          </a:xfrm>
        </p:spPr>
        <p:txBody>
          <a:bodyPr>
            <a:normAutofit/>
          </a:bodyPr>
          <a:lstStyle/>
          <a:p>
            <a:pPr algn="r"/>
            <a:r>
              <a:rPr lang="en-US" dirty="0">
                <a:solidFill>
                  <a:schemeClr val="bg1"/>
                </a:solidFill>
              </a:rPr>
              <a:t>info@vast.aero</a:t>
            </a:r>
          </a:p>
        </p:txBody>
      </p:sp>
      <p:sp>
        <p:nvSpPr>
          <p:cNvPr id="5" name="TextBox 4">
            <a:extLst>
              <a:ext uri="{FF2B5EF4-FFF2-40B4-BE49-F238E27FC236}">
                <a16:creationId xmlns:a16="http://schemas.microsoft.com/office/drawing/2014/main" id="{56FB1B8C-4B2B-55EE-B24E-99D8303DC4DD}"/>
              </a:ext>
            </a:extLst>
          </p:cNvPr>
          <p:cNvSpPr txBox="1"/>
          <p:nvPr/>
        </p:nvSpPr>
        <p:spPr>
          <a:xfrm>
            <a:off x="540583" y="4041288"/>
            <a:ext cx="6317418" cy="1723549"/>
          </a:xfrm>
          <a:prstGeom prst="rect">
            <a:avLst/>
          </a:prstGeom>
          <a:noFill/>
        </p:spPr>
        <p:txBody>
          <a:bodyPr wrap="square">
            <a:spAutoFit/>
          </a:bodyPr>
          <a:lstStyle/>
          <a:p>
            <a:pPr>
              <a:spcAft>
                <a:spcPts val="600"/>
              </a:spcAft>
            </a:pPr>
            <a:r>
              <a:rPr lang="en-US" sz="2400" b="1" dirty="0">
                <a:solidFill>
                  <a:srgbClr val="002060"/>
                </a:solidFill>
              </a:rPr>
              <a:t>Individuals</a:t>
            </a:r>
            <a:r>
              <a:rPr lang="en-US" sz="2400" dirty="0">
                <a:solidFill>
                  <a:srgbClr val="002060"/>
                </a:solidFill>
              </a:rPr>
              <a:t> Join your regional safety team </a:t>
            </a:r>
            <a:r>
              <a:rPr lang="en-US" sz="2400" dirty="0">
                <a:solidFill>
                  <a:schemeClr val="accent2"/>
                </a:solidFill>
                <a:hlinkClick r:id="rId3">
                  <a:extLst>
                    <a:ext uri="{A12FA001-AC4F-418D-AE19-62706E023703}">
                      <ahyp:hlinkClr xmlns:ahyp="http://schemas.microsoft.com/office/drawing/2018/hyperlinkcolor" val="tx"/>
                    </a:ext>
                  </a:extLst>
                </a:hlinkClick>
              </a:rPr>
              <a:t>https://vast.aero/regional-safety-teams/</a:t>
            </a:r>
            <a:r>
              <a:rPr lang="en-US" sz="2400" dirty="0">
                <a:solidFill>
                  <a:schemeClr val="accent2"/>
                </a:solidFill>
              </a:rPr>
              <a:t> </a:t>
            </a:r>
          </a:p>
          <a:p>
            <a:pPr>
              <a:spcBef>
                <a:spcPts val="600"/>
              </a:spcBef>
              <a:spcAft>
                <a:spcPts val="600"/>
              </a:spcAft>
            </a:pPr>
            <a:r>
              <a:rPr lang="en-US" sz="2400" b="1" dirty="0">
                <a:solidFill>
                  <a:srgbClr val="002060"/>
                </a:solidFill>
              </a:rPr>
              <a:t>Organizations</a:t>
            </a:r>
            <a:r>
              <a:rPr lang="en-US" sz="2400" dirty="0">
                <a:solidFill>
                  <a:srgbClr val="002060"/>
                </a:solidFill>
              </a:rPr>
              <a:t> Take the VAST Pledge </a:t>
            </a:r>
            <a:r>
              <a:rPr lang="en-US" sz="2400" dirty="0">
                <a:solidFill>
                  <a:schemeClr val="accent2"/>
                </a:solidFill>
                <a:hlinkClick r:id="rId4">
                  <a:extLst>
                    <a:ext uri="{A12FA001-AC4F-418D-AE19-62706E023703}">
                      <ahyp:hlinkClr xmlns:ahyp="http://schemas.microsoft.com/office/drawing/2018/hyperlinkcolor" val="tx"/>
                    </a:ext>
                  </a:extLst>
                </a:hlinkClick>
              </a:rPr>
              <a:t>https://vast.aero/join-the-vast/</a:t>
            </a:r>
            <a:r>
              <a:rPr lang="en-US" sz="2400" dirty="0">
                <a:solidFill>
                  <a:schemeClr val="accent2"/>
                </a:solidFill>
              </a:rPr>
              <a:t> </a:t>
            </a:r>
          </a:p>
        </p:txBody>
      </p:sp>
    </p:spTree>
    <p:extLst>
      <p:ext uri="{BB962C8B-B14F-4D97-AF65-F5344CB8AC3E}">
        <p14:creationId xmlns:p14="http://schemas.microsoft.com/office/powerpoint/2010/main" val="4152508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ky, transport, aircraft, helicopter&#10;&#10;Description automatically generated">
            <a:extLst>
              <a:ext uri="{FF2B5EF4-FFF2-40B4-BE49-F238E27FC236}">
                <a16:creationId xmlns:a16="http://schemas.microsoft.com/office/drawing/2014/main" id="{0D3AC41A-AB8E-AF84-A51F-DF38658EBCE7}"/>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1" y="0"/>
            <a:ext cx="12192001" cy="6364708"/>
          </a:xfrm>
          <a:prstGeom prst="rect">
            <a:avLst/>
          </a:prstGeom>
          <a:effectLst/>
        </p:spPr>
      </p:pic>
      <p:pic>
        <p:nvPicPr>
          <p:cNvPr id="22" name="Picture 21" descr="Website&#10;&#10;Description automatically generated">
            <a:extLst>
              <a:ext uri="{FF2B5EF4-FFF2-40B4-BE49-F238E27FC236}">
                <a16:creationId xmlns:a16="http://schemas.microsoft.com/office/drawing/2014/main" id="{749C91BB-F0FD-5B62-F608-84A10D3186DB}"/>
              </a:ext>
            </a:extLst>
          </p:cNvPr>
          <p:cNvPicPr>
            <a:picLocks noChangeAspect="1"/>
          </p:cNvPicPr>
          <p:nvPr/>
        </p:nvPicPr>
        <p:blipFill rotWithShape="1">
          <a:blip r:embed="rId4"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628243" y="3334617"/>
            <a:ext cx="2171341" cy="2202584"/>
          </a:xfrm>
          <a:prstGeom prst="rect">
            <a:avLst/>
          </a:prstGeom>
        </p:spPr>
      </p:pic>
      <p:sp>
        <p:nvSpPr>
          <p:cNvPr id="11" name="TextBox 10">
            <a:extLst>
              <a:ext uri="{FF2B5EF4-FFF2-40B4-BE49-F238E27FC236}">
                <a16:creationId xmlns:a16="http://schemas.microsoft.com/office/drawing/2014/main" id="{6F2F8E00-FE75-6ECA-62BF-4D81176DBF13}"/>
              </a:ext>
            </a:extLst>
          </p:cNvPr>
          <p:cNvSpPr txBox="1"/>
          <p:nvPr/>
        </p:nvSpPr>
        <p:spPr>
          <a:xfrm>
            <a:off x="7924545" y="3693172"/>
            <a:ext cx="3314700" cy="1015663"/>
          </a:xfrm>
          <a:prstGeom prst="rect">
            <a:avLst/>
          </a:prstGeom>
          <a:noFill/>
        </p:spPr>
        <p:txBody>
          <a:bodyPr wrap="square" rtlCol="0">
            <a:spAutoFit/>
          </a:bodyPr>
          <a:lstStyle/>
          <a:p>
            <a:r>
              <a:rPr lang="en-US" sz="2000" dirty="0">
                <a:solidFill>
                  <a:srgbClr val="24357E"/>
                </a:solidFill>
              </a:rPr>
              <a:t>Aviation safety promotion and educational videos, courses, and presentations</a:t>
            </a:r>
          </a:p>
        </p:txBody>
      </p:sp>
      <p:sp>
        <p:nvSpPr>
          <p:cNvPr id="12" name="TextBox 11">
            <a:extLst>
              <a:ext uri="{FF2B5EF4-FFF2-40B4-BE49-F238E27FC236}">
                <a16:creationId xmlns:a16="http://schemas.microsoft.com/office/drawing/2014/main" id="{8D660019-7A70-2B36-B352-1154907EFA88}"/>
              </a:ext>
            </a:extLst>
          </p:cNvPr>
          <p:cNvSpPr txBox="1"/>
          <p:nvPr/>
        </p:nvSpPr>
        <p:spPr>
          <a:xfrm>
            <a:off x="7924545" y="4973007"/>
            <a:ext cx="3441700" cy="1015663"/>
          </a:xfrm>
          <a:prstGeom prst="rect">
            <a:avLst/>
          </a:prstGeom>
          <a:noFill/>
        </p:spPr>
        <p:txBody>
          <a:bodyPr wrap="square" rtlCol="0">
            <a:spAutoFit/>
          </a:bodyPr>
          <a:lstStyle/>
          <a:p>
            <a:r>
              <a:rPr lang="en-US" sz="2000" dirty="0">
                <a:solidFill>
                  <a:srgbClr val="24357E"/>
                </a:solidFill>
              </a:rPr>
              <a:t>Proven helicopter and uncrewed vertical aviation safety tools, tips, and tactics. </a:t>
            </a:r>
          </a:p>
        </p:txBody>
      </p:sp>
      <p:sp>
        <p:nvSpPr>
          <p:cNvPr id="13" name="TextBox 12">
            <a:extLst>
              <a:ext uri="{FF2B5EF4-FFF2-40B4-BE49-F238E27FC236}">
                <a16:creationId xmlns:a16="http://schemas.microsoft.com/office/drawing/2014/main" id="{EC504DD3-6392-B1F5-8801-DDF32BF30AEB}"/>
              </a:ext>
            </a:extLst>
          </p:cNvPr>
          <p:cNvSpPr txBox="1"/>
          <p:nvPr/>
        </p:nvSpPr>
        <p:spPr>
          <a:xfrm>
            <a:off x="7924545" y="2413337"/>
            <a:ext cx="3543300" cy="1015663"/>
          </a:xfrm>
          <a:prstGeom prst="rect">
            <a:avLst/>
          </a:prstGeom>
          <a:noFill/>
        </p:spPr>
        <p:txBody>
          <a:bodyPr wrap="square" rtlCol="0">
            <a:spAutoFit/>
          </a:bodyPr>
          <a:lstStyle/>
          <a:p>
            <a:r>
              <a:rPr lang="en-US" sz="2000" dirty="0">
                <a:solidFill>
                  <a:srgbClr val="24357E"/>
                </a:solidFill>
              </a:rPr>
              <a:t>Global safety analyses, accident statistics, risk mitigations, and recommended practices. </a:t>
            </a:r>
          </a:p>
        </p:txBody>
      </p:sp>
      <p:sp>
        <p:nvSpPr>
          <p:cNvPr id="18" name="TextBox 17">
            <a:extLst>
              <a:ext uri="{FF2B5EF4-FFF2-40B4-BE49-F238E27FC236}">
                <a16:creationId xmlns:a16="http://schemas.microsoft.com/office/drawing/2014/main" id="{6CE31F2D-E0C5-B2EE-8F0A-E60F1D071126}"/>
              </a:ext>
            </a:extLst>
          </p:cNvPr>
          <p:cNvSpPr txBox="1"/>
          <p:nvPr/>
        </p:nvSpPr>
        <p:spPr>
          <a:xfrm>
            <a:off x="6578600" y="612232"/>
            <a:ext cx="5438160" cy="1200329"/>
          </a:xfrm>
          <a:prstGeom prst="rect">
            <a:avLst/>
          </a:prstGeom>
          <a:noFill/>
        </p:spPr>
        <p:txBody>
          <a:bodyPr wrap="square" rtlCol="0">
            <a:spAutoFit/>
          </a:bodyPr>
          <a:lstStyle/>
          <a:p>
            <a:r>
              <a:rPr lang="en-US" sz="2400" dirty="0">
                <a:solidFill>
                  <a:srgbClr val="24357E"/>
                </a:solidFill>
              </a:rPr>
              <a:t>A worldwide vertical aviation community with </a:t>
            </a:r>
            <a:r>
              <a:rPr lang="en-US" sz="2400" b="1" dirty="0">
                <a:solidFill>
                  <a:srgbClr val="24357E"/>
                </a:solidFill>
              </a:rPr>
              <a:t>zero fatal accidents </a:t>
            </a:r>
            <a:r>
              <a:rPr lang="en-US" sz="2400" dirty="0">
                <a:solidFill>
                  <a:srgbClr val="24357E"/>
                </a:solidFill>
              </a:rPr>
              <a:t>achieved through cooperation and collaboration. </a:t>
            </a:r>
          </a:p>
        </p:txBody>
      </p:sp>
      <p:sp>
        <p:nvSpPr>
          <p:cNvPr id="19" name="TextBox 18">
            <a:extLst>
              <a:ext uri="{FF2B5EF4-FFF2-40B4-BE49-F238E27FC236}">
                <a16:creationId xmlns:a16="http://schemas.microsoft.com/office/drawing/2014/main" id="{D3E9AD51-997E-5F81-BDA4-90FF1C8A0540}"/>
              </a:ext>
            </a:extLst>
          </p:cNvPr>
          <p:cNvSpPr txBox="1"/>
          <p:nvPr/>
        </p:nvSpPr>
        <p:spPr>
          <a:xfrm>
            <a:off x="3682745" y="550676"/>
            <a:ext cx="2730500" cy="1323439"/>
          </a:xfrm>
          <a:prstGeom prst="rect">
            <a:avLst/>
          </a:prstGeom>
          <a:noFill/>
        </p:spPr>
        <p:txBody>
          <a:bodyPr wrap="square" rtlCol="0">
            <a:spAutoFit/>
          </a:bodyPr>
          <a:lstStyle/>
          <a:p>
            <a:pPr algn="r"/>
            <a:r>
              <a:rPr lang="en-US" sz="4000" b="1" dirty="0">
                <a:solidFill>
                  <a:srgbClr val="24357E"/>
                </a:solidFill>
                <a:latin typeface="Arial Black" panose="020B0A04020102020204" pitchFamily="34" charset="0"/>
              </a:rPr>
              <a:t>OUR </a:t>
            </a:r>
            <a:br>
              <a:rPr lang="en-US" sz="4000" b="1" dirty="0">
                <a:solidFill>
                  <a:srgbClr val="24357E"/>
                </a:solidFill>
                <a:latin typeface="Arial Black" panose="020B0A04020102020204" pitchFamily="34" charset="0"/>
              </a:rPr>
            </a:br>
            <a:r>
              <a:rPr lang="en-US" sz="4000" b="1" dirty="0">
                <a:solidFill>
                  <a:srgbClr val="289548"/>
                </a:solidFill>
                <a:latin typeface="Arial Black" panose="020B0A04020102020204" pitchFamily="34" charset="0"/>
              </a:rPr>
              <a:t>VISION</a:t>
            </a:r>
          </a:p>
        </p:txBody>
      </p:sp>
      <p:pic>
        <p:nvPicPr>
          <p:cNvPr id="21" name="Graphic 20" descr="Earth Globe - Asia with solid fill">
            <a:extLst>
              <a:ext uri="{FF2B5EF4-FFF2-40B4-BE49-F238E27FC236}">
                <a16:creationId xmlns:a16="http://schemas.microsoft.com/office/drawing/2014/main" id="{CCC1FB8A-3EEA-ADEB-0872-696D745A1ED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57745" y="2463968"/>
            <a:ext cx="914400" cy="914400"/>
          </a:xfrm>
          <a:prstGeom prst="rect">
            <a:avLst/>
          </a:prstGeom>
        </p:spPr>
      </p:pic>
      <p:pic>
        <p:nvPicPr>
          <p:cNvPr id="24" name="Graphic 23" descr="Video camera with solid fill">
            <a:extLst>
              <a:ext uri="{FF2B5EF4-FFF2-40B4-BE49-F238E27FC236}">
                <a16:creationId xmlns:a16="http://schemas.microsoft.com/office/drawing/2014/main" id="{3B0BAF96-56E2-53FB-FDE7-190942B4ED1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57745" y="3665506"/>
            <a:ext cx="914400" cy="914400"/>
          </a:xfrm>
          <a:prstGeom prst="rect">
            <a:avLst/>
          </a:prstGeom>
        </p:spPr>
      </p:pic>
      <p:pic>
        <p:nvPicPr>
          <p:cNvPr id="27" name="Graphic 26" descr="Tools with solid fill">
            <a:extLst>
              <a:ext uri="{FF2B5EF4-FFF2-40B4-BE49-F238E27FC236}">
                <a16:creationId xmlns:a16="http://schemas.microsoft.com/office/drawing/2014/main" id="{69916E32-4864-9321-E901-78D1A56C8867}"/>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857745" y="5023638"/>
            <a:ext cx="914400" cy="914400"/>
          </a:xfrm>
          <a:prstGeom prst="rect">
            <a:avLst/>
          </a:prstGeom>
        </p:spPr>
      </p:pic>
      <p:pic>
        <p:nvPicPr>
          <p:cNvPr id="28" name="Picture 27" descr="A blue and green logo&#10;&#10;Description automatically generated with low confidence">
            <a:extLst>
              <a:ext uri="{FF2B5EF4-FFF2-40B4-BE49-F238E27FC236}">
                <a16:creationId xmlns:a16="http://schemas.microsoft.com/office/drawing/2014/main" id="{FD18ABFD-8915-E27B-F97C-FEADA56EA3A2}"/>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b="-3308"/>
          <a:stretch/>
        </p:blipFill>
        <p:spPr>
          <a:xfrm>
            <a:off x="469900" y="622300"/>
            <a:ext cx="3365500" cy="2637456"/>
          </a:xfrm>
          <a:prstGeom prst="rect">
            <a:avLst/>
          </a:prstGeom>
        </p:spPr>
      </p:pic>
    </p:spTree>
    <p:extLst>
      <p:ext uri="{BB962C8B-B14F-4D97-AF65-F5344CB8AC3E}">
        <p14:creationId xmlns:p14="http://schemas.microsoft.com/office/powerpoint/2010/main" val="844097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3C52E-1CD6-D4B5-63D2-4B4A520A7D04}"/>
              </a:ext>
            </a:extLst>
          </p:cNvPr>
          <p:cNvSpPr>
            <a:spLocks noGrp="1"/>
          </p:cNvSpPr>
          <p:nvPr>
            <p:ph type="title"/>
          </p:nvPr>
        </p:nvSpPr>
        <p:spPr>
          <a:xfrm>
            <a:off x="201545" y="3327400"/>
            <a:ext cx="9782354" cy="1802921"/>
          </a:xfrm>
        </p:spPr>
        <p:txBody>
          <a:bodyPr/>
          <a:lstStyle/>
          <a:p>
            <a:r>
              <a:rPr lang="en-US" dirty="0"/>
              <a:t>Backup Slides</a:t>
            </a:r>
          </a:p>
        </p:txBody>
      </p:sp>
      <p:sp>
        <p:nvSpPr>
          <p:cNvPr id="3" name="Slide Number Placeholder 2">
            <a:extLst>
              <a:ext uri="{FF2B5EF4-FFF2-40B4-BE49-F238E27FC236}">
                <a16:creationId xmlns:a16="http://schemas.microsoft.com/office/drawing/2014/main" id="{B401EB7B-7B89-0114-C100-59587009A978}"/>
              </a:ext>
            </a:extLst>
          </p:cNvPr>
          <p:cNvSpPr>
            <a:spLocks noGrp="1"/>
          </p:cNvSpPr>
          <p:nvPr>
            <p:ph type="sldNum" sz="quarter" idx="12"/>
          </p:nvPr>
        </p:nvSpPr>
        <p:spPr/>
        <p:txBody>
          <a:bodyPr/>
          <a:lstStyle/>
          <a:p>
            <a:fld id="{E6297E96-B483-45C6-B831-8A32D488EE33}" type="slidenum">
              <a:rPr lang="en-US" smtClean="0"/>
              <a:pPr/>
              <a:t>14</a:t>
            </a:fld>
            <a:endParaRPr lang="en-US" dirty="0"/>
          </a:p>
        </p:txBody>
      </p:sp>
      <p:pic>
        <p:nvPicPr>
          <p:cNvPr id="6" name="Picture 5" descr="Logo, company name&#10;&#10;Description automatically generated">
            <a:extLst>
              <a:ext uri="{FF2B5EF4-FFF2-40B4-BE49-F238E27FC236}">
                <a16:creationId xmlns:a16="http://schemas.microsoft.com/office/drawing/2014/main" id="{3AC236DA-CDBE-5788-EA8B-024762055CC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
          <a:stretch/>
        </p:blipFill>
        <p:spPr>
          <a:xfrm>
            <a:off x="10236027" y="92411"/>
            <a:ext cx="1783446" cy="888201"/>
          </a:xfrm>
          <a:prstGeom prst="rect">
            <a:avLst/>
          </a:prstGeom>
        </p:spPr>
      </p:pic>
    </p:spTree>
    <p:extLst>
      <p:ext uri="{BB962C8B-B14F-4D97-AF65-F5344CB8AC3E}">
        <p14:creationId xmlns:p14="http://schemas.microsoft.com/office/powerpoint/2010/main" val="1496746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44">
            <a:extLst>
              <a:ext uri="{FF2B5EF4-FFF2-40B4-BE49-F238E27FC236}">
                <a16:creationId xmlns:a16="http://schemas.microsoft.com/office/drawing/2014/main" id="{AA9BFEC5-D38F-4DCC-83F5-BB6E596BC87D}"/>
              </a:ext>
            </a:extLst>
          </p:cNvPr>
          <p:cNvSpPr txBox="1">
            <a:spLocks/>
          </p:cNvSpPr>
          <p:nvPr/>
        </p:nvSpPr>
        <p:spPr>
          <a:xfrm>
            <a:off x="7416800" y="1426633"/>
            <a:ext cx="4471506" cy="4598137"/>
          </a:xfrm>
          <a:prstGeom prst="rect">
            <a:avLst/>
          </a:prstGeom>
        </p:spPr>
        <p:txBody>
          <a:bodyPr vert="horz" lIns="91440" tIns="45720" rIns="91440" bIns="45720" rtlCol="0" anchor="ctr">
            <a:normAutofit/>
          </a:bodyPr>
          <a:lstStyle>
            <a:lvl1pPr marL="228531" indent="-228531" defTabSz="914126" fontAlgn="base">
              <a:lnSpc>
                <a:spcPct val="120000"/>
              </a:lnSpc>
              <a:spcBef>
                <a:spcPts val="1000"/>
              </a:spcBef>
              <a:buClr>
                <a:srgbClr val="223482"/>
              </a:buClr>
              <a:buSzPct val="100000"/>
              <a:buFont typeface="Arial" panose="020B0604020202020204" pitchFamily="34" charset="0"/>
              <a:buChar char="•"/>
              <a:defRPr sz="1999" b="0" i="0">
                <a:solidFill>
                  <a:srgbClr val="000000"/>
                </a:solidFill>
                <a:effectLst/>
                <a:latin typeface="Arial" panose="020B0604020202020204" pitchFamily="34" charset="0"/>
              </a:defRPr>
            </a:lvl1pPr>
            <a:lvl2pPr marL="685594" lvl="1" indent="-228531" defTabSz="914126" fontAlgn="base">
              <a:lnSpc>
                <a:spcPct val="120000"/>
              </a:lnSpc>
              <a:spcBef>
                <a:spcPts val="500"/>
              </a:spcBef>
              <a:buClr>
                <a:srgbClr val="223482"/>
              </a:buClr>
              <a:buSzPct val="100000"/>
              <a:buFont typeface="Arial" panose="020B0604020202020204" pitchFamily="34" charset="0"/>
              <a:buChar char="•"/>
              <a:defRPr sz="1799" cap="none" baseline="0">
                <a:solidFill>
                  <a:srgbClr val="000000"/>
                </a:solidFill>
                <a:effectLst/>
                <a:latin typeface="Arial" panose="020B0604020202020204" pitchFamily="34" charset="0"/>
              </a:defRPr>
            </a:lvl2pPr>
            <a:lvl3pPr marL="1142657" indent="-228531" defTabSz="914126">
              <a:lnSpc>
                <a:spcPct val="120000"/>
              </a:lnSpc>
              <a:spcBef>
                <a:spcPts val="500"/>
              </a:spcBef>
              <a:buClr>
                <a:srgbClr val="223482"/>
              </a:buClr>
              <a:buSzPct val="100000"/>
              <a:buFont typeface="Arial" panose="020B0604020202020204" pitchFamily="34" charset="0"/>
              <a:buChar char="•"/>
              <a:defRPr sz="1600">
                <a:effectLst/>
              </a:defRPr>
            </a:lvl3pPr>
            <a:lvl4pPr marL="1599720" indent="-228531" defTabSz="914126">
              <a:lnSpc>
                <a:spcPct val="120000"/>
              </a:lnSpc>
              <a:spcBef>
                <a:spcPts val="500"/>
              </a:spcBef>
              <a:buClr>
                <a:srgbClr val="223482"/>
              </a:buClr>
              <a:buSzPct val="100000"/>
              <a:buFont typeface="Arial" panose="020B0604020202020204" pitchFamily="34" charset="0"/>
              <a:buChar char="•"/>
              <a:defRPr sz="1400" cap="none" baseline="0">
                <a:effectLst/>
              </a:defRPr>
            </a:lvl4pPr>
            <a:lvl5pPr marL="2056783" indent="-228531" defTabSz="914126">
              <a:lnSpc>
                <a:spcPct val="120000"/>
              </a:lnSpc>
              <a:spcBef>
                <a:spcPts val="500"/>
              </a:spcBef>
              <a:buClr>
                <a:srgbClr val="223482"/>
              </a:buClr>
              <a:buSzPct val="100000"/>
              <a:buFont typeface="Arial" panose="020B0604020202020204" pitchFamily="34" charset="0"/>
              <a:buChar char="•"/>
              <a:defRPr sz="1200">
                <a:effectLst/>
              </a:defRPr>
            </a:lvl5pPr>
            <a:lvl6pPr marL="2513846" indent="-228531" defTabSz="914126">
              <a:lnSpc>
                <a:spcPct val="120000"/>
              </a:lnSpc>
              <a:spcBef>
                <a:spcPts val="500"/>
              </a:spcBef>
              <a:buClr>
                <a:schemeClr val="accent1"/>
              </a:buClr>
              <a:buSzPct val="100000"/>
              <a:buFont typeface="Arial" panose="020B0604020202020204" pitchFamily="34" charset="0"/>
              <a:buChar char="•"/>
              <a:defRPr sz="1200">
                <a:effectLst/>
              </a:defRPr>
            </a:lvl6pPr>
            <a:lvl7pPr marL="2970908" indent="-228531" defTabSz="914126">
              <a:lnSpc>
                <a:spcPct val="120000"/>
              </a:lnSpc>
              <a:spcBef>
                <a:spcPts val="500"/>
              </a:spcBef>
              <a:buClr>
                <a:schemeClr val="accent1"/>
              </a:buClr>
              <a:buSzPct val="100000"/>
              <a:buFont typeface="Arial" panose="020B0604020202020204" pitchFamily="34" charset="0"/>
              <a:buChar char="•"/>
              <a:defRPr sz="1200">
                <a:effectLst/>
              </a:defRPr>
            </a:lvl7pPr>
            <a:lvl8pPr marL="3427971" indent="-228531" defTabSz="914126">
              <a:lnSpc>
                <a:spcPct val="120000"/>
              </a:lnSpc>
              <a:spcBef>
                <a:spcPts val="500"/>
              </a:spcBef>
              <a:buClr>
                <a:schemeClr val="accent1"/>
              </a:buClr>
              <a:buSzPct val="100000"/>
              <a:buFont typeface="Arial" panose="020B0604020202020204" pitchFamily="34" charset="0"/>
              <a:buChar char="•"/>
              <a:defRPr sz="1200" baseline="0">
                <a:effectLst/>
              </a:defRPr>
            </a:lvl8pPr>
            <a:lvl9pPr marL="3885034" indent="-228531" defTabSz="914126">
              <a:lnSpc>
                <a:spcPct val="120000"/>
              </a:lnSpc>
              <a:spcBef>
                <a:spcPts val="500"/>
              </a:spcBef>
              <a:buClr>
                <a:schemeClr val="accent1"/>
              </a:buClr>
              <a:buSzPct val="100000"/>
              <a:buFont typeface="Arial" panose="020B0604020202020204" pitchFamily="34" charset="0"/>
              <a:buChar char="•"/>
              <a:defRPr sz="1200" baseline="0">
                <a:effectLst/>
              </a:defRPr>
            </a:lvl9pPr>
          </a:lstStyle>
          <a:p>
            <a:r>
              <a:rPr lang="en-US" sz="2800" dirty="0"/>
              <a:t>Advisors</a:t>
            </a:r>
          </a:p>
          <a:p>
            <a:r>
              <a:rPr lang="en-US" sz="2800" dirty="0"/>
              <a:t>Members &amp; Liaisons</a:t>
            </a:r>
          </a:p>
          <a:p>
            <a:r>
              <a:rPr lang="en-US" sz="2800" dirty="0"/>
              <a:t>Steering Committee</a:t>
            </a:r>
          </a:p>
          <a:p>
            <a:r>
              <a:rPr lang="en-US" sz="2800" dirty="0"/>
              <a:t>Working Groups</a:t>
            </a:r>
          </a:p>
        </p:txBody>
      </p:sp>
      <p:sp>
        <p:nvSpPr>
          <p:cNvPr id="5" name="Title 4">
            <a:extLst>
              <a:ext uri="{FF2B5EF4-FFF2-40B4-BE49-F238E27FC236}">
                <a16:creationId xmlns:a16="http://schemas.microsoft.com/office/drawing/2014/main" id="{DCCB9351-0857-AAB3-00F8-0BD1967786C7}"/>
              </a:ext>
            </a:extLst>
          </p:cNvPr>
          <p:cNvSpPr>
            <a:spLocks noGrp="1"/>
          </p:cNvSpPr>
          <p:nvPr>
            <p:ph type="title"/>
          </p:nvPr>
        </p:nvSpPr>
        <p:spPr/>
        <p:txBody>
          <a:bodyPr/>
          <a:lstStyle/>
          <a:p>
            <a:r>
              <a:rPr lang="en-US" dirty="0"/>
              <a:t>VAST – Organization </a:t>
            </a:r>
          </a:p>
        </p:txBody>
      </p:sp>
      <p:pic>
        <p:nvPicPr>
          <p:cNvPr id="6" name="Picture 5" descr="A picture containing person, cockpit&#10;&#10;Description automatically generated">
            <a:extLst>
              <a:ext uri="{FF2B5EF4-FFF2-40B4-BE49-F238E27FC236}">
                <a16:creationId xmlns:a16="http://schemas.microsoft.com/office/drawing/2014/main" id="{0DE7CBFA-6D10-DB48-CB68-C06A4BB7C8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3694" y="1774814"/>
            <a:ext cx="6934680" cy="3901774"/>
          </a:xfrm>
          <a:prstGeom prst="rect">
            <a:avLst/>
          </a:prstGeom>
        </p:spPr>
      </p:pic>
    </p:spTree>
    <p:extLst>
      <p:ext uri="{BB962C8B-B14F-4D97-AF65-F5344CB8AC3E}">
        <p14:creationId xmlns:p14="http://schemas.microsoft.com/office/powerpoint/2010/main" val="4227613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182CEE0-E632-B3C0-47EC-0CF33036F1E0}"/>
              </a:ext>
            </a:extLst>
          </p:cNvPr>
          <p:cNvGrpSpPr/>
          <p:nvPr/>
        </p:nvGrpSpPr>
        <p:grpSpPr>
          <a:xfrm>
            <a:off x="1021816" y="357251"/>
            <a:ext cx="9661479" cy="5701299"/>
            <a:chOff x="1021816" y="858106"/>
            <a:chExt cx="9661479" cy="5701299"/>
          </a:xfrm>
        </p:grpSpPr>
        <p:grpSp>
          <p:nvGrpSpPr>
            <p:cNvPr id="3116" name="Group 3115">
              <a:extLst>
                <a:ext uri="{FF2B5EF4-FFF2-40B4-BE49-F238E27FC236}">
                  <a16:creationId xmlns:a16="http://schemas.microsoft.com/office/drawing/2014/main" id="{C3B7A609-BB48-46D2-B217-46708B22C2CE}"/>
                </a:ext>
              </a:extLst>
            </p:cNvPr>
            <p:cNvGrpSpPr/>
            <p:nvPr/>
          </p:nvGrpSpPr>
          <p:grpSpPr>
            <a:xfrm>
              <a:off x="6354037" y="858106"/>
              <a:ext cx="573074" cy="789565"/>
              <a:chOff x="6483363" y="914400"/>
              <a:chExt cx="573074" cy="789565"/>
            </a:xfrm>
          </p:grpSpPr>
          <p:pic>
            <p:nvPicPr>
              <p:cNvPr id="699" name="Picture 698">
                <a:extLst>
                  <a:ext uri="{FF2B5EF4-FFF2-40B4-BE49-F238E27FC236}">
                    <a16:creationId xmlns:a16="http://schemas.microsoft.com/office/drawing/2014/main" id="{19737AF6-553A-4326-96D7-D2DB36618806}"/>
                  </a:ext>
                </a:extLst>
              </p:cNvPr>
              <p:cNvPicPr>
                <a:picLocks noChangeAspect="1"/>
              </p:cNvPicPr>
              <p:nvPr/>
            </p:nvPicPr>
            <p:blipFill>
              <a:blip r:embed="rId3"/>
              <a:stretch>
                <a:fillRect/>
              </a:stretch>
            </p:blipFill>
            <p:spPr>
              <a:xfrm>
                <a:off x="6483363" y="914400"/>
                <a:ext cx="573074" cy="566977"/>
              </a:xfrm>
              <a:prstGeom prst="rect">
                <a:avLst/>
              </a:prstGeom>
            </p:spPr>
          </p:pic>
          <p:cxnSp>
            <p:nvCxnSpPr>
              <p:cNvPr id="787" name="Connector: Curved 786">
                <a:extLst>
                  <a:ext uri="{FF2B5EF4-FFF2-40B4-BE49-F238E27FC236}">
                    <a16:creationId xmlns:a16="http://schemas.microsoft.com/office/drawing/2014/main" id="{8E9FE8F4-FB6E-4BB8-AE89-391E896CC0E3}"/>
                  </a:ext>
                </a:extLst>
              </p:cNvPr>
              <p:cNvCxnSpPr>
                <a:cxnSpLocks/>
              </p:cNvCxnSpPr>
              <p:nvPr/>
            </p:nvCxnSpPr>
            <p:spPr>
              <a:xfrm rot="5400000">
                <a:off x="6492460" y="1450150"/>
                <a:ext cx="317540" cy="190090"/>
              </a:xfrm>
              <a:prstGeom prst="curvedConnector3">
                <a:avLst>
                  <a:gd name="adj1" fmla="val 50000"/>
                </a:avLst>
              </a:prstGeom>
              <a:ln w="25400">
                <a:solidFill>
                  <a:schemeClr val="accent6">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28C7DB5D-C0E9-4480-BA6D-EA5F5753032C}"/>
                </a:ext>
              </a:extLst>
            </p:cNvPr>
            <p:cNvGrpSpPr/>
            <p:nvPr/>
          </p:nvGrpSpPr>
          <p:grpSpPr>
            <a:xfrm>
              <a:off x="1021816" y="1202020"/>
              <a:ext cx="9661479" cy="5357385"/>
              <a:chOff x="1020227" y="1202019"/>
              <a:chExt cx="9661479" cy="5357385"/>
            </a:xfrm>
          </p:grpSpPr>
          <p:pic>
            <p:nvPicPr>
              <p:cNvPr id="3114" name="Picture 4" descr="Clip Art Cloud Computing - 900x450 PNG Download - PNGkit">
                <a:extLst>
                  <a:ext uri="{FF2B5EF4-FFF2-40B4-BE49-F238E27FC236}">
                    <a16:creationId xmlns:a16="http://schemas.microsoft.com/office/drawing/2014/main" id="{7FE0D2E7-D8BF-42F6-BB80-BBFDBB3FBF81}"/>
                  </a:ext>
                </a:extLst>
              </p:cNvPr>
              <p:cNvPicPr>
                <a:picLocks noChangeAspect="1" noChangeArrowheads="1"/>
              </p:cNvPicPr>
              <p:nvPr/>
            </p:nvPicPr>
            <p:blipFill rotWithShape="1">
              <a:blip r:embed="rId4" cstate="screen">
                <a:alphaModFix/>
                <a:extLst>
                  <a:ext uri="{BEBA8EAE-BF5A-486C-A8C5-ECC9F3942E4B}">
                    <a14:imgProps xmlns:a14="http://schemas.microsoft.com/office/drawing/2010/main">
                      <a14:imgLayer r:embed="rId5">
                        <a14:imgEffect>
                          <a14:backgroundRemoval t="10000" b="90889" l="6220" r="91707">
                            <a14:foregroundMark x1="25854" y1="53111" x2="66463" y2="58000"/>
                            <a14:foregroundMark x1="6341" y1="67333" x2="7683" y2="70222"/>
                            <a14:foregroundMark x1="22927" y1="91111" x2="36829" y2="91111"/>
                            <a14:foregroundMark x1="91707" y1="62222" x2="91463" y2="72667"/>
                          </a14:backgroundRemoval>
                        </a14:imgEffect>
                      </a14:imgLayer>
                    </a14:imgProps>
                  </a:ext>
                  <a:ext uri="{28A0092B-C50C-407E-A947-70E740481C1C}">
                    <a14:useLocalDpi xmlns:a14="http://schemas.microsoft.com/office/drawing/2010/main"/>
                  </a:ext>
                </a:extLst>
              </a:blip>
              <a:srcRect l="5592" t="12177" r="5716" b="19835"/>
              <a:stretch/>
            </p:blipFill>
            <p:spPr bwMode="auto">
              <a:xfrm>
                <a:off x="4321744" y="1597061"/>
                <a:ext cx="3371857" cy="1123770"/>
              </a:xfrm>
              <a:prstGeom prst="rect">
                <a:avLst/>
              </a:prstGeom>
              <a:noFill/>
              <a:effectLst>
                <a:glow rad="25400">
                  <a:schemeClr val="accent6">
                    <a:lumMod val="40000"/>
                    <a:lumOff val="60000"/>
                  </a:schemeClr>
                </a:glow>
              </a:effectLst>
              <a:extLst>
                <a:ext uri="{909E8E84-426E-40DD-AFC4-6F175D3DCCD1}">
                  <a14:hiddenFill xmlns:a14="http://schemas.microsoft.com/office/drawing/2010/main">
                    <a:solidFill>
                      <a:srgbClr val="FFFFFF"/>
                    </a:solidFill>
                  </a14:hiddenFill>
                </a:ext>
              </a:extLst>
            </p:spPr>
          </p:pic>
          <p:sp>
            <p:nvSpPr>
              <p:cNvPr id="43" name="Oval 42">
                <a:extLst>
                  <a:ext uri="{FF2B5EF4-FFF2-40B4-BE49-F238E27FC236}">
                    <a16:creationId xmlns:a16="http://schemas.microsoft.com/office/drawing/2014/main" id="{5E2395F7-2D33-46A4-A952-CC75401D0F95}"/>
                  </a:ext>
                </a:extLst>
              </p:cNvPr>
              <p:cNvSpPr/>
              <p:nvPr/>
            </p:nvSpPr>
            <p:spPr>
              <a:xfrm>
                <a:off x="4635228" y="3243605"/>
                <a:ext cx="2860780" cy="2913198"/>
              </a:xfrm>
              <a:prstGeom prst="ellipse">
                <a:avLst/>
              </a:prstGeom>
              <a:gradFill flip="none" rotWithShape="1">
                <a:gsLst>
                  <a:gs pos="0">
                    <a:schemeClr val="accent6">
                      <a:lumMod val="5000"/>
                      <a:lumOff val="95000"/>
                      <a:alpha val="50000"/>
                    </a:schemeClr>
                  </a:gs>
                  <a:gs pos="74000">
                    <a:schemeClr val="accent6">
                      <a:lumMod val="45000"/>
                      <a:lumOff val="55000"/>
                      <a:alpha val="50000"/>
                    </a:schemeClr>
                  </a:gs>
                  <a:gs pos="83000">
                    <a:schemeClr val="accent6">
                      <a:lumMod val="45000"/>
                      <a:lumOff val="55000"/>
                      <a:alpha val="50000"/>
                    </a:schemeClr>
                  </a:gs>
                  <a:gs pos="100000">
                    <a:schemeClr val="accent6">
                      <a:lumMod val="30000"/>
                      <a:lumOff val="70000"/>
                      <a:alpha val="50000"/>
                    </a:schemeClr>
                  </a:gs>
                </a:gsLst>
                <a:path path="circle">
                  <a:fillToRect l="50000" t="50000" r="50000" b="50000"/>
                </a:path>
                <a:tileRect/>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2" name="TextBox 841">
                <a:extLst>
                  <a:ext uri="{FF2B5EF4-FFF2-40B4-BE49-F238E27FC236}">
                    <a16:creationId xmlns:a16="http://schemas.microsoft.com/office/drawing/2014/main" id="{C3CB88B5-C368-49BA-A864-184B0FA1EB39}"/>
                  </a:ext>
                </a:extLst>
              </p:cNvPr>
              <p:cNvSpPr txBox="1"/>
              <p:nvPr/>
            </p:nvSpPr>
            <p:spPr>
              <a:xfrm>
                <a:off x="4880091" y="1769716"/>
                <a:ext cx="2676089" cy="474459"/>
              </a:xfrm>
              <a:prstGeom prst="rect">
                <a:avLst/>
              </a:prstGeom>
              <a:noFill/>
              <a:ln w="12700" cap="flat" cmpd="sng" algn="ctr">
                <a:noFill/>
                <a:prstDash val="solid"/>
                <a:miter lim="800000"/>
                <a:headEnd type="triangle" w="lg" len="lg"/>
                <a:tailEnd type="triangle" w="lg" len="lg"/>
              </a:ln>
              <a:effectLst/>
            </p:spPr>
            <p:txBody>
              <a:bodyPr rtlCol="0" anchor="ctr"/>
              <a:lstStyle>
                <a:defPPr>
                  <a:defRPr lang="en-US"/>
                </a:defPPr>
                <a:lvl1pPr algn="ctr">
                  <a:defRPr sz="1200" b="1">
                    <a:latin typeface="Arial" panose="020B0604020202020204" pitchFamily="34" charset="0"/>
                    <a:cs typeface="Arial" panose="020B0604020202020204" pitchFamily="34" charset="0"/>
                  </a:defRPr>
                </a:lvl1pPr>
              </a:lstStyle>
              <a:p>
                <a:r>
                  <a:rPr lang="en-US" dirty="0">
                    <a:latin typeface="Calibri" panose="020F0502020204030204" pitchFamily="34" charset="0"/>
                    <a:cs typeface="Calibri" panose="020F0502020204030204" pitchFamily="34" charset="0"/>
                  </a:rPr>
                  <a:t>Global Safety </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Data, Research, </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Analysis, Integration, &amp; Sharing</a:t>
                </a:r>
              </a:p>
            </p:txBody>
          </p:sp>
          <p:sp>
            <p:nvSpPr>
              <p:cNvPr id="493" name="Oval 492">
                <a:extLst>
                  <a:ext uri="{FF2B5EF4-FFF2-40B4-BE49-F238E27FC236}">
                    <a16:creationId xmlns:a16="http://schemas.microsoft.com/office/drawing/2014/main" id="{C2C87DE5-7D52-4911-B5DA-C9B7A15DACD6}"/>
                  </a:ext>
                </a:extLst>
              </p:cNvPr>
              <p:cNvSpPr/>
              <p:nvPr/>
            </p:nvSpPr>
            <p:spPr>
              <a:xfrm>
                <a:off x="7024106" y="2901804"/>
                <a:ext cx="3657600" cy="3657600"/>
              </a:xfrm>
              <a:prstGeom prst="ellipse">
                <a:avLst/>
              </a:prstGeom>
              <a:gradFill flip="none" rotWithShape="1">
                <a:gsLst>
                  <a:gs pos="0">
                    <a:schemeClr val="accent6">
                      <a:lumMod val="5000"/>
                      <a:lumOff val="95000"/>
                      <a:alpha val="50000"/>
                    </a:schemeClr>
                  </a:gs>
                  <a:gs pos="74000">
                    <a:schemeClr val="accent6">
                      <a:lumMod val="45000"/>
                      <a:lumOff val="55000"/>
                      <a:alpha val="50000"/>
                    </a:schemeClr>
                  </a:gs>
                  <a:gs pos="83000">
                    <a:schemeClr val="accent6">
                      <a:lumMod val="45000"/>
                      <a:lumOff val="55000"/>
                      <a:alpha val="50000"/>
                    </a:schemeClr>
                  </a:gs>
                  <a:gs pos="100000">
                    <a:schemeClr val="accent6">
                      <a:lumMod val="30000"/>
                      <a:lumOff val="70000"/>
                      <a:alpha val="50000"/>
                    </a:schemeClr>
                  </a:gs>
                </a:gsLst>
                <a:path path="circle">
                  <a:fillToRect l="50000" t="50000" r="50000" b="50000"/>
                </a:path>
                <a:tileRect/>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4" name="TextBox 803">
                <a:extLst>
                  <a:ext uri="{FF2B5EF4-FFF2-40B4-BE49-F238E27FC236}">
                    <a16:creationId xmlns:a16="http://schemas.microsoft.com/office/drawing/2014/main" id="{32E16B27-58FC-46AC-8362-D8886269E66F}"/>
                  </a:ext>
                </a:extLst>
              </p:cNvPr>
              <p:cNvSpPr txBox="1"/>
              <p:nvPr/>
            </p:nvSpPr>
            <p:spPr>
              <a:xfrm>
                <a:off x="7523751" y="3341606"/>
                <a:ext cx="2663091" cy="2523824"/>
              </a:xfrm>
              <a:prstGeom prst="rect">
                <a:avLst/>
              </a:prstGeom>
              <a:noFill/>
              <a:ln w="12700" cap="flat" cmpd="sng" algn="ctr">
                <a:noFill/>
                <a:prstDash val="solid"/>
                <a:miter lim="800000"/>
                <a:headEnd type="triangle" w="lg" len="lg"/>
                <a:tailEnd type="triangle" w="lg" len="lg"/>
              </a:ln>
              <a:effectLst/>
            </p:spPr>
            <p:txBody>
              <a:bodyPr rtlCol="0" anchor="ctr">
                <a:prstTxWarp prst="textArchUp">
                  <a:avLst/>
                </a:prstTxWarp>
              </a:bodyPr>
              <a:lstStyle>
                <a:defPPr>
                  <a:defRPr lang="en-US"/>
                </a:defPPr>
                <a:lvl1pPr algn="ctr">
                  <a:defRPr sz="1200" b="1">
                    <a:latin typeface="Arial" panose="020B0604020202020204" pitchFamily="34" charset="0"/>
                    <a:cs typeface="Arial" panose="020B0604020202020204" pitchFamily="34" charset="0"/>
                  </a:defRPr>
                </a:lvl1pPr>
              </a:lstStyle>
              <a:p>
                <a:r>
                  <a:rPr lang="en-US" sz="1600" dirty="0">
                    <a:latin typeface="Calibri" panose="020F0502020204030204" pitchFamily="34" charset="0"/>
                    <a:cs typeface="Calibri" panose="020F0502020204030204" pitchFamily="34" charset="0"/>
                  </a:rPr>
                  <a:t>Working Groups</a:t>
                </a:r>
              </a:p>
            </p:txBody>
          </p:sp>
          <p:sp>
            <p:nvSpPr>
              <p:cNvPr id="640" name="Oval 639">
                <a:extLst>
                  <a:ext uri="{FF2B5EF4-FFF2-40B4-BE49-F238E27FC236}">
                    <a16:creationId xmlns:a16="http://schemas.microsoft.com/office/drawing/2014/main" id="{04292540-BB33-4E54-9A22-020976E6C1F4}"/>
                  </a:ext>
                </a:extLst>
              </p:cNvPr>
              <p:cNvSpPr/>
              <p:nvPr/>
            </p:nvSpPr>
            <p:spPr>
              <a:xfrm>
                <a:off x="1526877" y="2901804"/>
                <a:ext cx="3657600" cy="3657600"/>
              </a:xfrm>
              <a:prstGeom prst="ellipse">
                <a:avLst/>
              </a:prstGeom>
              <a:gradFill flip="none" rotWithShape="1">
                <a:gsLst>
                  <a:gs pos="0">
                    <a:schemeClr val="accent6">
                      <a:lumMod val="5000"/>
                      <a:lumOff val="95000"/>
                      <a:alpha val="50000"/>
                    </a:schemeClr>
                  </a:gs>
                  <a:gs pos="74000">
                    <a:schemeClr val="accent6">
                      <a:lumMod val="45000"/>
                      <a:lumOff val="55000"/>
                      <a:alpha val="50000"/>
                    </a:schemeClr>
                  </a:gs>
                  <a:gs pos="83000">
                    <a:schemeClr val="accent6">
                      <a:lumMod val="45000"/>
                      <a:lumOff val="55000"/>
                      <a:alpha val="50000"/>
                    </a:schemeClr>
                  </a:gs>
                  <a:gs pos="100000">
                    <a:schemeClr val="accent6">
                      <a:lumMod val="30000"/>
                      <a:lumOff val="70000"/>
                      <a:alpha val="50000"/>
                    </a:schemeClr>
                  </a:gs>
                </a:gsLst>
                <a:path path="circle">
                  <a:fillToRect l="50000" t="50000" r="50000" b="50000"/>
                </a:path>
                <a:tileRect/>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012FA9C9-7580-495F-AE83-F80E68A44426}"/>
                  </a:ext>
                </a:extLst>
              </p:cNvPr>
              <p:cNvSpPr/>
              <p:nvPr/>
            </p:nvSpPr>
            <p:spPr>
              <a:xfrm>
                <a:off x="1020227" y="2031129"/>
                <a:ext cx="111033" cy="112943"/>
              </a:xfrm>
              <a:prstGeom prst="ellipse">
                <a:avLst/>
              </a:prstGeom>
              <a:noFill/>
              <a:ln w="12700" cap="flat" cmpd="sng" algn="ctr">
                <a:noFill/>
                <a:prstDash val="solid"/>
                <a:miter lim="800000"/>
              </a:ln>
              <a:effectLst/>
            </p:spPr>
            <p:txBody>
              <a:bodyPr rtlCol="0" anchor="ctr"/>
              <a:lstStyle/>
              <a:p>
                <a:pPr algn="ctr">
                  <a:defRPr/>
                </a:pPr>
                <a:endParaRPr lang="en-US" kern="0">
                  <a:solidFill>
                    <a:prstClr val="black"/>
                  </a:solidFill>
                  <a:latin typeface="Calibri" panose="020F0502020204030204"/>
                </a:endParaRPr>
              </a:p>
            </p:txBody>
          </p:sp>
          <p:pic>
            <p:nvPicPr>
              <p:cNvPr id="60" name="Graphic 59" descr="Good Idea with solid fill">
                <a:extLst>
                  <a:ext uri="{FF2B5EF4-FFF2-40B4-BE49-F238E27FC236}">
                    <a16:creationId xmlns:a16="http://schemas.microsoft.com/office/drawing/2014/main" id="{0392924F-9E4A-4FC7-80A1-5B79CDAE90D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82574" y="2304788"/>
                <a:ext cx="365760" cy="365760"/>
              </a:xfrm>
              <a:prstGeom prst="rect">
                <a:avLst/>
              </a:prstGeom>
            </p:spPr>
          </p:pic>
          <p:pic>
            <p:nvPicPr>
              <p:cNvPr id="69" name="Graphic 68" descr="Clapper board with solid fill">
                <a:extLst>
                  <a:ext uri="{FF2B5EF4-FFF2-40B4-BE49-F238E27FC236}">
                    <a16:creationId xmlns:a16="http://schemas.microsoft.com/office/drawing/2014/main" id="{116E8088-C7F3-4CE3-8613-10CF597123FB}"/>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028902" y="2304788"/>
                <a:ext cx="365760" cy="365760"/>
              </a:xfrm>
              <a:prstGeom prst="rect">
                <a:avLst/>
              </a:prstGeom>
            </p:spPr>
          </p:pic>
          <p:pic>
            <p:nvPicPr>
              <p:cNvPr id="71" name="Graphic 70" descr="Folder Search with solid fill">
                <a:extLst>
                  <a:ext uri="{FF2B5EF4-FFF2-40B4-BE49-F238E27FC236}">
                    <a16:creationId xmlns:a16="http://schemas.microsoft.com/office/drawing/2014/main" id="{2D11A439-362E-46E0-A455-A5F37BEDF190}"/>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473238" y="2267514"/>
                <a:ext cx="440308" cy="440308"/>
              </a:xfrm>
              <a:prstGeom prst="rect">
                <a:avLst/>
              </a:prstGeom>
            </p:spPr>
          </p:pic>
          <p:pic>
            <p:nvPicPr>
              <p:cNvPr id="76" name="Graphic 75" descr="Bar chart with solid fill">
                <a:extLst>
                  <a:ext uri="{FF2B5EF4-FFF2-40B4-BE49-F238E27FC236}">
                    <a16:creationId xmlns:a16="http://schemas.microsoft.com/office/drawing/2014/main" id="{53A0E54C-C6CD-4357-A62F-8CE0BCA5538F}"/>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563690" y="2304788"/>
                <a:ext cx="365760" cy="365760"/>
              </a:xfrm>
              <a:prstGeom prst="rect">
                <a:avLst/>
              </a:prstGeom>
            </p:spPr>
          </p:pic>
          <p:pic>
            <p:nvPicPr>
              <p:cNvPr id="418" name="Graphic 417" descr="Quadcopter with solid fill">
                <a:extLst>
                  <a:ext uri="{FF2B5EF4-FFF2-40B4-BE49-F238E27FC236}">
                    <a16:creationId xmlns:a16="http://schemas.microsoft.com/office/drawing/2014/main" id="{53EBD5F1-F603-4DAA-8100-873190D0E339}"/>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553632" y="2229989"/>
                <a:ext cx="457200" cy="457200"/>
              </a:xfrm>
              <a:prstGeom prst="rect">
                <a:avLst/>
              </a:prstGeom>
            </p:spPr>
          </p:pic>
          <p:pic>
            <p:nvPicPr>
              <p:cNvPr id="420" name="Graphic 419" descr="Helicopter with solid fill">
                <a:extLst>
                  <a:ext uri="{FF2B5EF4-FFF2-40B4-BE49-F238E27FC236}">
                    <a16:creationId xmlns:a16="http://schemas.microsoft.com/office/drawing/2014/main" id="{695C9266-FCC2-451A-8B6B-C3FCB96FDCC2}"/>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7044807" y="2259068"/>
                <a:ext cx="457200" cy="457200"/>
              </a:xfrm>
              <a:prstGeom prst="rect">
                <a:avLst/>
              </a:prstGeom>
            </p:spPr>
          </p:pic>
          <p:sp>
            <p:nvSpPr>
              <p:cNvPr id="146" name="TextBox 145">
                <a:extLst>
                  <a:ext uri="{FF2B5EF4-FFF2-40B4-BE49-F238E27FC236}">
                    <a16:creationId xmlns:a16="http://schemas.microsoft.com/office/drawing/2014/main" id="{E9CCA43E-E8EA-4D63-BCBF-91BEE4B30723}"/>
                  </a:ext>
                </a:extLst>
              </p:cNvPr>
              <p:cNvSpPr txBox="1"/>
              <p:nvPr/>
            </p:nvSpPr>
            <p:spPr>
              <a:xfrm>
                <a:off x="4794321" y="3475767"/>
                <a:ext cx="2663091" cy="3052907"/>
              </a:xfrm>
              <a:prstGeom prst="rect">
                <a:avLst/>
              </a:prstGeom>
              <a:noFill/>
              <a:ln w="12700" cap="flat" cmpd="sng" algn="ctr">
                <a:noFill/>
                <a:prstDash val="solid"/>
                <a:miter lim="800000"/>
                <a:headEnd type="triangle" w="lg" len="lg"/>
                <a:tailEnd type="triangle" w="lg" len="lg"/>
              </a:ln>
              <a:effectLst/>
            </p:spPr>
            <p:txBody>
              <a:bodyPr rtlCol="0" anchor="ctr">
                <a:prstTxWarp prst="textArchUp">
                  <a:avLst/>
                </a:prstTxWarp>
              </a:bodyPr>
              <a:lstStyle>
                <a:defPPr>
                  <a:defRPr lang="en-US"/>
                </a:defPPr>
                <a:lvl1pPr algn="ctr">
                  <a:defRPr sz="1200" b="1">
                    <a:latin typeface="Arial" panose="020B0604020202020204" pitchFamily="34" charset="0"/>
                    <a:cs typeface="Arial" panose="020B0604020202020204" pitchFamily="34" charset="0"/>
                  </a:defRPr>
                </a:lvl1pPr>
              </a:lstStyle>
              <a:p>
                <a:r>
                  <a:rPr lang="en-US" sz="1600" dirty="0">
                    <a:latin typeface="Calibri" panose="020F0502020204030204" pitchFamily="34" charset="0"/>
                    <a:cs typeface="Calibri" panose="020F0502020204030204" pitchFamily="34" charset="0"/>
                  </a:rPr>
                  <a:t>Steering Committee</a:t>
                </a:r>
              </a:p>
            </p:txBody>
          </p:sp>
          <p:sp>
            <p:nvSpPr>
              <p:cNvPr id="209" name="Oval 208">
                <a:extLst>
                  <a:ext uri="{FF2B5EF4-FFF2-40B4-BE49-F238E27FC236}">
                    <a16:creationId xmlns:a16="http://schemas.microsoft.com/office/drawing/2014/main" id="{6DDC20FC-2CAF-49FD-8E0C-7DE29ED2A903}"/>
                  </a:ext>
                </a:extLst>
              </p:cNvPr>
              <p:cNvSpPr/>
              <p:nvPr/>
            </p:nvSpPr>
            <p:spPr>
              <a:xfrm>
                <a:off x="3269916" y="3076383"/>
                <a:ext cx="111033" cy="112943"/>
              </a:xfrm>
              <a:prstGeom prst="ellipse">
                <a:avLst/>
              </a:prstGeom>
              <a:noFill/>
              <a:ln w="19050" cap="flat" cmpd="sng" algn="ctr">
                <a:noFill/>
                <a:prstDash val="solid"/>
                <a:miter lim="800000"/>
              </a:ln>
              <a:effectLst/>
            </p:spPr>
            <p:txBody>
              <a:bodyPr rtlCol="0" anchor="ctr"/>
              <a:lstStyle/>
              <a:p>
                <a:pPr algn="ctr">
                  <a:defRPr/>
                </a:pPr>
                <a:endParaRPr lang="en-US" kern="0">
                  <a:solidFill>
                    <a:prstClr val="black"/>
                  </a:solidFill>
                  <a:latin typeface="Calibri" panose="020F0502020204030204"/>
                </a:endParaRPr>
              </a:p>
            </p:txBody>
          </p:sp>
          <p:grpSp>
            <p:nvGrpSpPr>
              <p:cNvPr id="529" name="Group 528">
                <a:extLst>
                  <a:ext uri="{FF2B5EF4-FFF2-40B4-BE49-F238E27FC236}">
                    <a16:creationId xmlns:a16="http://schemas.microsoft.com/office/drawing/2014/main" id="{C71748A0-305C-4286-A5EB-467E783CB83F}"/>
                  </a:ext>
                </a:extLst>
              </p:cNvPr>
              <p:cNvGrpSpPr/>
              <p:nvPr/>
            </p:nvGrpSpPr>
            <p:grpSpPr>
              <a:xfrm>
                <a:off x="6380284" y="5211478"/>
                <a:ext cx="822960" cy="498890"/>
                <a:chOff x="5757582" y="1941809"/>
                <a:chExt cx="725021" cy="401199"/>
              </a:xfrm>
            </p:grpSpPr>
            <p:sp>
              <p:nvSpPr>
                <p:cNvPr id="530" name="TextBox 529">
                  <a:extLst>
                    <a:ext uri="{FF2B5EF4-FFF2-40B4-BE49-F238E27FC236}">
                      <a16:creationId xmlns:a16="http://schemas.microsoft.com/office/drawing/2014/main" id="{BF021A92-7710-458F-9453-112DB3C02BA5}"/>
                    </a:ext>
                  </a:extLst>
                </p:cNvPr>
                <p:cNvSpPr txBox="1"/>
                <p:nvPr/>
              </p:nvSpPr>
              <p:spPr>
                <a:xfrm>
                  <a:off x="5757582" y="2178705"/>
                  <a:ext cx="725021" cy="164303"/>
                </a:xfrm>
                <a:prstGeom prst="roundRect">
                  <a:avLst/>
                </a:prstGeom>
                <a:noFill/>
                <a:ln>
                  <a:noFill/>
                </a:ln>
              </p:spPr>
              <p:txBody>
                <a:bodyPr wrap="square" lIns="0" tIns="0" rIns="0" bIns="0" rtlCol="0">
                  <a:spAutoFit/>
                </a:bodyPr>
                <a:lstStyle/>
                <a:p>
                  <a:pPr algn="ctr">
                    <a:defRPr/>
                  </a:pPr>
                  <a:r>
                    <a:rPr lang="en-US" sz="1200" b="1" kern="0" dirty="0">
                      <a:latin typeface="Calibri" panose="020F0502020204030204"/>
                    </a:rPr>
                    <a:t>Comms</a:t>
                  </a:r>
                </a:p>
              </p:txBody>
            </p:sp>
            <p:grpSp>
              <p:nvGrpSpPr>
                <p:cNvPr id="531" name="Group 530">
                  <a:extLst>
                    <a:ext uri="{FF2B5EF4-FFF2-40B4-BE49-F238E27FC236}">
                      <a16:creationId xmlns:a16="http://schemas.microsoft.com/office/drawing/2014/main" id="{EF655F4F-AF43-4A0C-BDB3-19F992F43696}"/>
                    </a:ext>
                  </a:extLst>
                </p:cNvPr>
                <p:cNvGrpSpPr/>
                <p:nvPr/>
              </p:nvGrpSpPr>
              <p:grpSpPr>
                <a:xfrm>
                  <a:off x="5915401" y="1941809"/>
                  <a:ext cx="409383" cy="231793"/>
                  <a:chOff x="6544255" y="3953375"/>
                  <a:chExt cx="409383" cy="231793"/>
                </a:xfrm>
              </p:grpSpPr>
              <p:grpSp>
                <p:nvGrpSpPr>
                  <p:cNvPr id="532" name="Group 531">
                    <a:extLst>
                      <a:ext uri="{FF2B5EF4-FFF2-40B4-BE49-F238E27FC236}">
                        <a16:creationId xmlns:a16="http://schemas.microsoft.com/office/drawing/2014/main" id="{42BBE2A5-EBAB-49E8-9B45-F6C5D231EAC2}"/>
                      </a:ext>
                    </a:extLst>
                  </p:cNvPr>
                  <p:cNvGrpSpPr/>
                  <p:nvPr/>
                </p:nvGrpSpPr>
                <p:grpSpPr>
                  <a:xfrm>
                    <a:off x="6762434" y="3953375"/>
                    <a:ext cx="191204" cy="231793"/>
                    <a:chOff x="5615456" y="4387051"/>
                    <a:chExt cx="308180" cy="373601"/>
                  </a:xfrm>
                </p:grpSpPr>
                <p:sp>
                  <p:nvSpPr>
                    <p:cNvPr id="536" name="Oval 535">
                      <a:extLst>
                        <a:ext uri="{FF2B5EF4-FFF2-40B4-BE49-F238E27FC236}">
                          <a16:creationId xmlns:a16="http://schemas.microsoft.com/office/drawing/2014/main" id="{1620AC55-1551-4520-AAD2-68CA558E1CDC}"/>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Flowchart: Delay 536">
                      <a:extLst>
                        <a:ext uri="{FF2B5EF4-FFF2-40B4-BE49-F238E27FC236}">
                          <a16:creationId xmlns:a16="http://schemas.microsoft.com/office/drawing/2014/main" id="{51FEB85E-6279-4531-AF91-C5282B213884}"/>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3" name="Group 532">
                    <a:extLst>
                      <a:ext uri="{FF2B5EF4-FFF2-40B4-BE49-F238E27FC236}">
                        <a16:creationId xmlns:a16="http://schemas.microsoft.com/office/drawing/2014/main" id="{D48947E0-2AD1-44BC-856A-12A1E0A2D0BA}"/>
                      </a:ext>
                    </a:extLst>
                  </p:cNvPr>
                  <p:cNvGrpSpPr/>
                  <p:nvPr/>
                </p:nvGrpSpPr>
                <p:grpSpPr>
                  <a:xfrm>
                    <a:off x="6544255" y="3953375"/>
                    <a:ext cx="191204" cy="231793"/>
                    <a:chOff x="5615456" y="4387051"/>
                    <a:chExt cx="308180" cy="373601"/>
                  </a:xfrm>
                </p:grpSpPr>
                <p:sp>
                  <p:nvSpPr>
                    <p:cNvPr id="534" name="Oval 533">
                      <a:extLst>
                        <a:ext uri="{FF2B5EF4-FFF2-40B4-BE49-F238E27FC236}">
                          <a16:creationId xmlns:a16="http://schemas.microsoft.com/office/drawing/2014/main" id="{AA6F7A1E-1704-4F07-9F00-9A5BCFD39900}"/>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Flowchart: Delay 534">
                      <a:extLst>
                        <a:ext uri="{FF2B5EF4-FFF2-40B4-BE49-F238E27FC236}">
                          <a16:creationId xmlns:a16="http://schemas.microsoft.com/office/drawing/2014/main" id="{2D990062-069E-4FB2-85B9-CAAE9E0C8B66}"/>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538" name="Group 537">
                <a:extLst>
                  <a:ext uri="{FF2B5EF4-FFF2-40B4-BE49-F238E27FC236}">
                    <a16:creationId xmlns:a16="http://schemas.microsoft.com/office/drawing/2014/main" id="{4C203F27-6CB5-4AAD-9C97-A7CB7B4F63D4}"/>
                  </a:ext>
                </a:extLst>
              </p:cNvPr>
              <p:cNvGrpSpPr/>
              <p:nvPr/>
            </p:nvGrpSpPr>
            <p:grpSpPr>
              <a:xfrm>
                <a:off x="4985746" y="5216110"/>
                <a:ext cx="822960" cy="498890"/>
                <a:chOff x="5757582" y="1941809"/>
                <a:chExt cx="725021" cy="401199"/>
              </a:xfrm>
            </p:grpSpPr>
            <p:sp>
              <p:nvSpPr>
                <p:cNvPr id="539" name="TextBox 538">
                  <a:extLst>
                    <a:ext uri="{FF2B5EF4-FFF2-40B4-BE49-F238E27FC236}">
                      <a16:creationId xmlns:a16="http://schemas.microsoft.com/office/drawing/2014/main" id="{D688EE70-80AC-4D35-B914-DFFC7447E46B}"/>
                    </a:ext>
                  </a:extLst>
                </p:cNvPr>
                <p:cNvSpPr txBox="1"/>
                <p:nvPr/>
              </p:nvSpPr>
              <p:spPr>
                <a:xfrm>
                  <a:off x="5757582" y="2178705"/>
                  <a:ext cx="725021" cy="164303"/>
                </a:xfrm>
                <a:prstGeom prst="roundRect">
                  <a:avLst/>
                </a:prstGeom>
                <a:noFill/>
                <a:ln>
                  <a:noFill/>
                </a:ln>
              </p:spPr>
              <p:txBody>
                <a:bodyPr wrap="square" lIns="0" tIns="0" rIns="0" bIns="0" rtlCol="0">
                  <a:spAutoFit/>
                </a:bodyPr>
                <a:lstStyle/>
                <a:p>
                  <a:pPr algn="ctr">
                    <a:defRPr/>
                  </a:pPr>
                  <a:r>
                    <a:rPr lang="en-US" sz="1200" b="1" kern="0" dirty="0">
                      <a:latin typeface="Calibri" panose="020F0502020204030204"/>
                    </a:rPr>
                    <a:t>Admin</a:t>
                  </a:r>
                </a:p>
              </p:txBody>
            </p:sp>
            <p:grpSp>
              <p:nvGrpSpPr>
                <p:cNvPr id="540" name="Group 539">
                  <a:extLst>
                    <a:ext uri="{FF2B5EF4-FFF2-40B4-BE49-F238E27FC236}">
                      <a16:creationId xmlns:a16="http://schemas.microsoft.com/office/drawing/2014/main" id="{98A18D70-F970-4C6D-A141-B225505E283B}"/>
                    </a:ext>
                  </a:extLst>
                </p:cNvPr>
                <p:cNvGrpSpPr/>
                <p:nvPr/>
              </p:nvGrpSpPr>
              <p:grpSpPr>
                <a:xfrm>
                  <a:off x="5915401" y="1941809"/>
                  <a:ext cx="409383" cy="231793"/>
                  <a:chOff x="6544255" y="3953375"/>
                  <a:chExt cx="409383" cy="231793"/>
                </a:xfrm>
              </p:grpSpPr>
              <p:grpSp>
                <p:nvGrpSpPr>
                  <p:cNvPr id="541" name="Group 540">
                    <a:extLst>
                      <a:ext uri="{FF2B5EF4-FFF2-40B4-BE49-F238E27FC236}">
                        <a16:creationId xmlns:a16="http://schemas.microsoft.com/office/drawing/2014/main" id="{61F1CCC8-FCB7-4CB9-BE5C-A48FCFA2E44B}"/>
                      </a:ext>
                    </a:extLst>
                  </p:cNvPr>
                  <p:cNvGrpSpPr/>
                  <p:nvPr/>
                </p:nvGrpSpPr>
                <p:grpSpPr>
                  <a:xfrm>
                    <a:off x="6762434" y="3953375"/>
                    <a:ext cx="191204" cy="231793"/>
                    <a:chOff x="5615456" y="4387051"/>
                    <a:chExt cx="308180" cy="373601"/>
                  </a:xfrm>
                </p:grpSpPr>
                <p:sp>
                  <p:nvSpPr>
                    <p:cNvPr id="545" name="Oval 544">
                      <a:extLst>
                        <a:ext uri="{FF2B5EF4-FFF2-40B4-BE49-F238E27FC236}">
                          <a16:creationId xmlns:a16="http://schemas.microsoft.com/office/drawing/2014/main" id="{E27A7309-574D-4538-8C4E-4FC15C6FE671}"/>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Flowchart: Delay 545">
                      <a:extLst>
                        <a:ext uri="{FF2B5EF4-FFF2-40B4-BE49-F238E27FC236}">
                          <a16:creationId xmlns:a16="http://schemas.microsoft.com/office/drawing/2014/main" id="{A3005F2E-B3DE-4F3A-9716-3ECE6BAA6523}"/>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2" name="Group 541">
                    <a:extLst>
                      <a:ext uri="{FF2B5EF4-FFF2-40B4-BE49-F238E27FC236}">
                        <a16:creationId xmlns:a16="http://schemas.microsoft.com/office/drawing/2014/main" id="{C02D650E-A257-4BD3-B9EC-252361869974}"/>
                      </a:ext>
                    </a:extLst>
                  </p:cNvPr>
                  <p:cNvGrpSpPr/>
                  <p:nvPr/>
                </p:nvGrpSpPr>
                <p:grpSpPr>
                  <a:xfrm>
                    <a:off x="6544255" y="3953375"/>
                    <a:ext cx="191204" cy="231793"/>
                    <a:chOff x="5615456" y="4387051"/>
                    <a:chExt cx="308180" cy="373601"/>
                  </a:xfrm>
                </p:grpSpPr>
                <p:sp>
                  <p:nvSpPr>
                    <p:cNvPr id="543" name="Oval 542">
                      <a:extLst>
                        <a:ext uri="{FF2B5EF4-FFF2-40B4-BE49-F238E27FC236}">
                          <a16:creationId xmlns:a16="http://schemas.microsoft.com/office/drawing/2014/main" id="{1715633E-AFEB-447A-90EB-D624894C8645}"/>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4" name="Flowchart: Delay 543">
                      <a:extLst>
                        <a:ext uri="{FF2B5EF4-FFF2-40B4-BE49-F238E27FC236}">
                          <a16:creationId xmlns:a16="http://schemas.microsoft.com/office/drawing/2014/main" id="{B1B12816-8652-4E03-B846-E97E310673CA}"/>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550" name="Group 549">
                <a:extLst>
                  <a:ext uri="{FF2B5EF4-FFF2-40B4-BE49-F238E27FC236}">
                    <a16:creationId xmlns:a16="http://schemas.microsoft.com/office/drawing/2014/main" id="{63E59899-F298-4B1A-9C98-18A3DFFE70F1}"/>
                  </a:ext>
                </a:extLst>
              </p:cNvPr>
              <p:cNvGrpSpPr/>
              <p:nvPr/>
            </p:nvGrpSpPr>
            <p:grpSpPr>
              <a:xfrm>
                <a:off x="7532494" y="5253362"/>
                <a:ext cx="457200" cy="458862"/>
                <a:chOff x="9175101" y="3429632"/>
                <a:chExt cx="457200" cy="458862"/>
              </a:xfrm>
            </p:grpSpPr>
            <p:sp>
              <p:nvSpPr>
                <p:cNvPr id="191" name="TextBox 190">
                  <a:extLst>
                    <a:ext uri="{FF2B5EF4-FFF2-40B4-BE49-F238E27FC236}">
                      <a16:creationId xmlns:a16="http://schemas.microsoft.com/office/drawing/2014/main" id="{99A91A50-5417-47BA-8092-7FA8966D9EC3}"/>
                    </a:ext>
                  </a:extLst>
                </p:cNvPr>
                <p:cNvSpPr txBox="1"/>
                <p:nvPr/>
              </p:nvSpPr>
              <p:spPr>
                <a:xfrm>
                  <a:off x="9269515" y="3726911"/>
                  <a:ext cx="262892" cy="161583"/>
                </a:xfrm>
                <a:prstGeom prst="rect">
                  <a:avLst/>
                </a:prstGeom>
                <a:noFill/>
                <a:ln w="12700" cap="flat" cmpd="sng" algn="ctr">
                  <a:noFill/>
                  <a:prstDash val="solid"/>
                  <a:miter lim="800000"/>
                </a:ln>
                <a:effectLst/>
              </p:spPr>
              <p:txBody>
                <a:bodyPr wrap="none" lIns="0" tIns="0" rIns="0" bIns="0" rtlCol="0" anchor="t">
                  <a:spAutoFit/>
                </a:bodyPr>
                <a:lstStyle>
                  <a:defPPr>
                    <a:defRPr lang="en-US"/>
                  </a:defPPr>
                  <a:lvl1pPr algn="ctr">
                    <a:defRPr kumimoji="0" sz="1100" b="1" i="0" u="none" strike="noStrike" kern="0" cap="none" spc="0" normalizeH="0" baseline="0">
                      <a:ln>
                        <a:noFill/>
                      </a:ln>
                      <a:solidFill>
                        <a:prstClr val="black"/>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050" dirty="0"/>
                    <a:t>Tech</a:t>
                  </a:r>
                </a:p>
              </p:txBody>
            </p:sp>
            <p:pic>
              <p:nvPicPr>
                <p:cNvPr id="331" name="Picture 330" descr="A picture containing logo&#10;&#10;Description automatically generated">
                  <a:extLst>
                    <a:ext uri="{FF2B5EF4-FFF2-40B4-BE49-F238E27FC236}">
                      <a16:creationId xmlns:a16="http://schemas.microsoft.com/office/drawing/2014/main" id="{C2E62CFC-5328-4B08-9F34-1D613905CCF5}"/>
                    </a:ext>
                  </a:extLst>
                </p:cNvPr>
                <p:cNvPicPr>
                  <a:picLocks noChangeAspect="1"/>
                </p:cNvPicPr>
                <p:nvPr/>
              </p:nvPicPr>
              <p:blipFill rotWithShape="1">
                <a:blip r:embed="rId18" cstate="screen">
                  <a:grayscl/>
                  <a:extLst>
                    <a:ext uri="{28A0092B-C50C-407E-A947-70E740481C1C}">
                      <a14:useLocalDpi xmlns:a14="http://schemas.microsoft.com/office/drawing/2010/main"/>
                    </a:ext>
                    <a:ext uri="{837473B0-CC2E-450A-ABE3-18F120FF3D39}">
                      <a1611:picAttrSrcUrl xmlns:a1611="http://schemas.microsoft.com/office/drawing/2016/11/main" r:id="rId19"/>
                    </a:ext>
                  </a:extLst>
                </a:blip>
                <a:srcRect/>
                <a:stretch/>
              </p:blipFill>
              <p:spPr>
                <a:xfrm>
                  <a:off x="9175101" y="3429632"/>
                  <a:ext cx="457200" cy="273068"/>
                </a:xfrm>
                <a:prstGeom prst="rect">
                  <a:avLst/>
                </a:prstGeom>
                <a:noFill/>
              </p:spPr>
            </p:pic>
          </p:grpSp>
          <p:grpSp>
            <p:nvGrpSpPr>
              <p:cNvPr id="674" name="Group 673">
                <a:extLst>
                  <a:ext uri="{FF2B5EF4-FFF2-40B4-BE49-F238E27FC236}">
                    <a16:creationId xmlns:a16="http://schemas.microsoft.com/office/drawing/2014/main" id="{908B07F1-C013-44C7-80D4-63C22B7F448F}"/>
                  </a:ext>
                </a:extLst>
              </p:cNvPr>
              <p:cNvGrpSpPr/>
              <p:nvPr/>
            </p:nvGrpSpPr>
            <p:grpSpPr>
              <a:xfrm>
                <a:off x="9371039" y="5179858"/>
                <a:ext cx="993967" cy="765814"/>
                <a:chOff x="8479775" y="1802291"/>
                <a:chExt cx="993967" cy="765814"/>
              </a:xfrm>
            </p:grpSpPr>
            <p:sp>
              <p:nvSpPr>
                <p:cNvPr id="195" name="TextBox 194">
                  <a:extLst>
                    <a:ext uri="{FF2B5EF4-FFF2-40B4-BE49-F238E27FC236}">
                      <a16:creationId xmlns:a16="http://schemas.microsoft.com/office/drawing/2014/main" id="{CBC3CF02-09CF-4A40-B490-DF778C02334C}"/>
                    </a:ext>
                  </a:extLst>
                </p:cNvPr>
                <p:cNvSpPr txBox="1"/>
                <p:nvPr/>
              </p:nvSpPr>
              <p:spPr>
                <a:xfrm>
                  <a:off x="8479775" y="2083357"/>
                  <a:ext cx="993967" cy="484748"/>
                </a:xfrm>
                <a:prstGeom prst="rect">
                  <a:avLst/>
                </a:prstGeom>
                <a:noFill/>
                <a:ln w="12700" cap="flat" cmpd="sng" algn="ctr">
                  <a:noFill/>
                  <a:prstDash val="solid"/>
                  <a:miter lim="800000"/>
                </a:ln>
                <a:effectLst/>
              </p:spPr>
              <p:txBody>
                <a:bodyPr wrap="square" lIns="0" tIns="0" rIns="0" bIns="0" rtlCol="0" anchor="t">
                  <a:spAutoFit/>
                </a:bodyPr>
                <a:lstStyle>
                  <a:defPPr>
                    <a:defRPr lang="en-US"/>
                  </a:defPPr>
                  <a:lvl1pPr algn="ctr">
                    <a:defRPr kumimoji="0" sz="1100" b="1" i="0" u="none" strike="noStrike" kern="0" cap="none" spc="0" normalizeH="0" baseline="0">
                      <a:ln>
                        <a:noFill/>
                      </a:ln>
                      <a:solidFill>
                        <a:prstClr val="black"/>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050" dirty="0"/>
                    <a:t>Global VTOL Safety</a:t>
                  </a:r>
                  <a:br>
                    <a:rPr lang="en-US" sz="1050" dirty="0"/>
                  </a:br>
                  <a:r>
                    <a:rPr lang="en-US" sz="1050" dirty="0"/>
                    <a:t>Conference</a:t>
                  </a:r>
                </a:p>
              </p:txBody>
            </p:sp>
            <p:pic>
              <p:nvPicPr>
                <p:cNvPr id="332" name="Picture 331" descr="A picture containing logo&#10;&#10;Description automatically generated">
                  <a:extLst>
                    <a:ext uri="{FF2B5EF4-FFF2-40B4-BE49-F238E27FC236}">
                      <a16:creationId xmlns:a16="http://schemas.microsoft.com/office/drawing/2014/main" id="{BD7E7269-6B87-49A7-A96C-B029E9431148}"/>
                    </a:ext>
                  </a:extLst>
                </p:cNvPr>
                <p:cNvPicPr>
                  <a:picLocks noChangeAspect="1"/>
                </p:cNvPicPr>
                <p:nvPr/>
              </p:nvPicPr>
              <p:blipFill rotWithShape="1">
                <a:blip r:embed="rId18" cstate="screen">
                  <a:grayscl/>
                  <a:extLst>
                    <a:ext uri="{28A0092B-C50C-407E-A947-70E740481C1C}">
                      <a14:useLocalDpi xmlns:a14="http://schemas.microsoft.com/office/drawing/2010/main"/>
                    </a:ext>
                    <a:ext uri="{837473B0-CC2E-450A-ABE3-18F120FF3D39}">
                      <a1611:picAttrSrcUrl xmlns:a1611="http://schemas.microsoft.com/office/drawing/2016/11/main" r:id="rId19"/>
                    </a:ext>
                  </a:extLst>
                </a:blip>
                <a:srcRect/>
                <a:stretch/>
              </p:blipFill>
              <p:spPr>
                <a:xfrm>
                  <a:off x="8736893" y="1802291"/>
                  <a:ext cx="457200" cy="273068"/>
                </a:xfrm>
                <a:prstGeom prst="rect">
                  <a:avLst/>
                </a:prstGeom>
                <a:noFill/>
              </p:spPr>
            </p:pic>
          </p:grpSp>
          <p:grpSp>
            <p:nvGrpSpPr>
              <p:cNvPr id="548" name="Group 547">
                <a:extLst>
                  <a:ext uri="{FF2B5EF4-FFF2-40B4-BE49-F238E27FC236}">
                    <a16:creationId xmlns:a16="http://schemas.microsoft.com/office/drawing/2014/main" id="{0D0A7464-AF18-4896-983F-FEE52A43C0D1}"/>
                  </a:ext>
                </a:extLst>
              </p:cNvPr>
              <p:cNvGrpSpPr/>
              <p:nvPr/>
            </p:nvGrpSpPr>
            <p:grpSpPr>
              <a:xfrm>
                <a:off x="8623496" y="5752610"/>
                <a:ext cx="950753" cy="604231"/>
                <a:chOff x="8224750" y="3976024"/>
                <a:chExt cx="950753" cy="604231"/>
              </a:xfrm>
            </p:grpSpPr>
            <p:sp>
              <p:nvSpPr>
                <p:cNvPr id="198" name="TextBox 197">
                  <a:extLst>
                    <a:ext uri="{FF2B5EF4-FFF2-40B4-BE49-F238E27FC236}">
                      <a16:creationId xmlns:a16="http://schemas.microsoft.com/office/drawing/2014/main" id="{B743179A-9BF8-497C-ADEB-3B9378EDFCEE}"/>
                    </a:ext>
                  </a:extLst>
                </p:cNvPr>
                <p:cNvSpPr txBox="1"/>
                <p:nvPr/>
              </p:nvSpPr>
              <p:spPr>
                <a:xfrm>
                  <a:off x="8224750" y="4257090"/>
                  <a:ext cx="950753" cy="323165"/>
                </a:xfrm>
                <a:prstGeom prst="rect">
                  <a:avLst/>
                </a:prstGeom>
                <a:noFill/>
                <a:ln w="12700" cap="flat" cmpd="sng" algn="ctr">
                  <a:noFill/>
                  <a:prstDash val="solid"/>
                  <a:miter lim="800000"/>
                </a:ln>
                <a:effectLst/>
              </p:spPr>
              <p:txBody>
                <a:bodyPr wrap="square" lIns="0" tIns="0" rIns="0" bIns="0" rtlCol="0" anchor="t">
                  <a:spAutoFit/>
                </a:bodyPr>
                <a:lstStyle>
                  <a:defPPr>
                    <a:defRPr lang="en-US"/>
                  </a:defPPr>
                  <a:lvl1pPr algn="ctr">
                    <a:defRPr kumimoji="0" sz="1100" b="1" i="0" u="none" strike="noStrike" kern="0" cap="none" spc="0" normalizeH="0" baseline="0">
                      <a:ln>
                        <a:noFill/>
                      </a:ln>
                      <a:solidFill>
                        <a:prstClr val="black"/>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050" dirty="0"/>
                    <a:t>Safety Promotion</a:t>
                  </a:r>
                </a:p>
              </p:txBody>
            </p:sp>
            <p:pic>
              <p:nvPicPr>
                <p:cNvPr id="333" name="Picture 332" descr="A picture containing logo&#10;&#10;Description automatically generated">
                  <a:extLst>
                    <a:ext uri="{FF2B5EF4-FFF2-40B4-BE49-F238E27FC236}">
                      <a16:creationId xmlns:a16="http://schemas.microsoft.com/office/drawing/2014/main" id="{E632893E-35DD-4ED5-AABA-FB5992382CCB}"/>
                    </a:ext>
                  </a:extLst>
                </p:cNvPr>
                <p:cNvPicPr>
                  <a:picLocks noChangeAspect="1"/>
                </p:cNvPicPr>
                <p:nvPr/>
              </p:nvPicPr>
              <p:blipFill rotWithShape="1">
                <a:blip r:embed="rId18" cstate="screen">
                  <a:grayscl/>
                  <a:extLst>
                    <a:ext uri="{28A0092B-C50C-407E-A947-70E740481C1C}">
                      <a14:useLocalDpi xmlns:a14="http://schemas.microsoft.com/office/drawing/2010/main"/>
                    </a:ext>
                    <a:ext uri="{837473B0-CC2E-450A-ABE3-18F120FF3D39}">
                      <a1611:picAttrSrcUrl xmlns:a1611="http://schemas.microsoft.com/office/drawing/2016/11/main" r:id="rId19"/>
                    </a:ext>
                  </a:extLst>
                </a:blip>
                <a:srcRect/>
                <a:stretch/>
              </p:blipFill>
              <p:spPr>
                <a:xfrm>
                  <a:off x="8469936" y="3976024"/>
                  <a:ext cx="457200" cy="273068"/>
                </a:xfrm>
                <a:prstGeom prst="rect">
                  <a:avLst/>
                </a:prstGeom>
                <a:noFill/>
              </p:spPr>
            </p:pic>
          </p:grpSp>
          <p:grpSp>
            <p:nvGrpSpPr>
              <p:cNvPr id="549" name="Group 548">
                <a:extLst>
                  <a:ext uri="{FF2B5EF4-FFF2-40B4-BE49-F238E27FC236}">
                    <a16:creationId xmlns:a16="http://schemas.microsoft.com/office/drawing/2014/main" id="{6F9D8D9D-526D-4640-85F7-2DCF2858C954}"/>
                  </a:ext>
                </a:extLst>
              </p:cNvPr>
              <p:cNvGrpSpPr/>
              <p:nvPr/>
            </p:nvGrpSpPr>
            <p:grpSpPr>
              <a:xfrm>
                <a:off x="8055153" y="5728896"/>
                <a:ext cx="457200" cy="431769"/>
                <a:chOff x="7996908" y="3256146"/>
                <a:chExt cx="457200" cy="431769"/>
              </a:xfrm>
            </p:grpSpPr>
            <p:sp>
              <p:nvSpPr>
                <p:cNvPr id="203" name="TextBox 202">
                  <a:extLst>
                    <a:ext uri="{FF2B5EF4-FFF2-40B4-BE49-F238E27FC236}">
                      <a16:creationId xmlns:a16="http://schemas.microsoft.com/office/drawing/2014/main" id="{8768B0FE-3E67-4085-9EA6-05BCAAE302B4}"/>
                    </a:ext>
                  </a:extLst>
                </p:cNvPr>
                <p:cNvSpPr txBox="1"/>
                <p:nvPr/>
              </p:nvSpPr>
              <p:spPr>
                <a:xfrm>
                  <a:off x="8041166" y="3526332"/>
                  <a:ext cx="368683" cy="161583"/>
                </a:xfrm>
                <a:prstGeom prst="rect">
                  <a:avLst/>
                </a:prstGeom>
                <a:noFill/>
                <a:ln w="12700" cap="flat" cmpd="sng" algn="ctr">
                  <a:noFill/>
                  <a:prstDash val="solid"/>
                  <a:miter lim="800000"/>
                </a:ln>
                <a:effectLst/>
              </p:spPr>
              <p:txBody>
                <a:bodyPr wrap="square" lIns="0" tIns="0" rIns="0" bIns="0" rtlCol="0" anchor="t">
                  <a:spAutoFit/>
                </a:bodyPr>
                <a:lstStyle>
                  <a:defPPr>
                    <a:defRPr lang="en-US"/>
                  </a:defPPr>
                  <a:lvl1pPr algn="ctr">
                    <a:defRPr kumimoji="0" sz="1100" b="1" i="0" u="none" strike="noStrike" kern="0" cap="none" spc="0" normalizeH="0" baseline="0">
                      <a:ln>
                        <a:noFill/>
                      </a:ln>
                      <a:solidFill>
                        <a:prstClr val="black"/>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050" dirty="0"/>
                    <a:t>Regs</a:t>
                  </a:r>
                </a:p>
              </p:txBody>
            </p:sp>
            <p:pic>
              <p:nvPicPr>
                <p:cNvPr id="413" name="Picture 412" descr="A picture containing logo&#10;&#10;Description automatically generated">
                  <a:extLst>
                    <a:ext uri="{FF2B5EF4-FFF2-40B4-BE49-F238E27FC236}">
                      <a16:creationId xmlns:a16="http://schemas.microsoft.com/office/drawing/2014/main" id="{B27708AD-FE42-478D-90D2-9DD66C2FC28C}"/>
                    </a:ext>
                  </a:extLst>
                </p:cNvPr>
                <p:cNvPicPr>
                  <a:picLocks noChangeAspect="1"/>
                </p:cNvPicPr>
                <p:nvPr/>
              </p:nvPicPr>
              <p:blipFill rotWithShape="1">
                <a:blip r:embed="rId18" cstate="screen">
                  <a:grayscl/>
                  <a:extLst>
                    <a:ext uri="{28A0092B-C50C-407E-A947-70E740481C1C}">
                      <a14:useLocalDpi xmlns:a14="http://schemas.microsoft.com/office/drawing/2010/main"/>
                    </a:ext>
                    <a:ext uri="{837473B0-CC2E-450A-ABE3-18F120FF3D39}">
                      <a1611:picAttrSrcUrl xmlns:a1611="http://schemas.microsoft.com/office/drawing/2016/11/main" r:id="rId19"/>
                    </a:ext>
                  </a:extLst>
                </a:blip>
                <a:srcRect/>
                <a:stretch/>
              </p:blipFill>
              <p:spPr>
                <a:xfrm>
                  <a:off x="7996908" y="3256146"/>
                  <a:ext cx="457200" cy="273068"/>
                </a:xfrm>
                <a:prstGeom prst="rect">
                  <a:avLst/>
                </a:prstGeom>
                <a:noFill/>
              </p:spPr>
            </p:pic>
          </p:grpSp>
          <p:grpSp>
            <p:nvGrpSpPr>
              <p:cNvPr id="675" name="Group 674">
                <a:extLst>
                  <a:ext uri="{FF2B5EF4-FFF2-40B4-BE49-F238E27FC236}">
                    <a16:creationId xmlns:a16="http://schemas.microsoft.com/office/drawing/2014/main" id="{327CFC83-8D9A-4DE3-8E3F-0DE6DB153690}"/>
                  </a:ext>
                </a:extLst>
              </p:cNvPr>
              <p:cNvGrpSpPr/>
              <p:nvPr/>
            </p:nvGrpSpPr>
            <p:grpSpPr>
              <a:xfrm>
                <a:off x="9748586" y="4482658"/>
                <a:ext cx="834048" cy="610849"/>
                <a:chOff x="9626672" y="1796400"/>
                <a:chExt cx="834048" cy="610849"/>
              </a:xfrm>
            </p:grpSpPr>
            <p:sp>
              <p:nvSpPr>
                <p:cNvPr id="415" name="TextBox 414">
                  <a:extLst>
                    <a:ext uri="{FF2B5EF4-FFF2-40B4-BE49-F238E27FC236}">
                      <a16:creationId xmlns:a16="http://schemas.microsoft.com/office/drawing/2014/main" id="{C4D18F08-DC33-4942-8FC9-B12AF4A027B7}"/>
                    </a:ext>
                  </a:extLst>
                </p:cNvPr>
                <p:cNvSpPr txBox="1"/>
                <p:nvPr/>
              </p:nvSpPr>
              <p:spPr>
                <a:xfrm>
                  <a:off x="9626672" y="2084084"/>
                  <a:ext cx="834048" cy="323165"/>
                </a:xfrm>
                <a:prstGeom prst="rect">
                  <a:avLst/>
                </a:prstGeom>
                <a:noFill/>
                <a:ln w="12700" cap="flat" cmpd="sng" algn="ctr">
                  <a:noFill/>
                  <a:prstDash val="solid"/>
                  <a:miter lim="800000"/>
                </a:ln>
                <a:effectLst/>
              </p:spPr>
              <p:txBody>
                <a:bodyPr wrap="square" lIns="0" tIns="0" rIns="0" bIns="0" rtlCol="0" anchor="t">
                  <a:spAutoFit/>
                </a:bodyPr>
                <a:lstStyle>
                  <a:defPPr>
                    <a:defRPr lang="en-US"/>
                  </a:defPPr>
                  <a:lvl1pPr algn="ctr">
                    <a:defRPr kumimoji="0" sz="1100" b="1" i="0" u="none" strike="noStrike" kern="0" cap="none" spc="0" normalizeH="0" baseline="0">
                      <a:ln>
                        <a:noFill/>
                      </a:ln>
                      <a:solidFill>
                        <a:prstClr val="black"/>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050" dirty="0"/>
                    <a:t>Rotorcraft Safety Rating</a:t>
                  </a:r>
                </a:p>
              </p:txBody>
            </p:sp>
            <p:pic>
              <p:nvPicPr>
                <p:cNvPr id="547" name="Picture 546" descr="A picture containing logo&#10;&#10;Description automatically generated">
                  <a:extLst>
                    <a:ext uri="{FF2B5EF4-FFF2-40B4-BE49-F238E27FC236}">
                      <a16:creationId xmlns:a16="http://schemas.microsoft.com/office/drawing/2014/main" id="{8A135A83-AD83-405A-9358-311B14EA5ABF}"/>
                    </a:ext>
                  </a:extLst>
                </p:cNvPr>
                <p:cNvPicPr>
                  <a:picLocks noChangeAspect="1"/>
                </p:cNvPicPr>
                <p:nvPr/>
              </p:nvPicPr>
              <p:blipFill rotWithShape="1">
                <a:blip r:embed="rId18" cstate="screen">
                  <a:grayscl/>
                  <a:extLst>
                    <a:ext uri="{28A0092B-C50C-407E-A947-70E740481C1C}">
                      <a14:useLocalDpi xmlns:a14="http://schemas.microsoft.com/office/drawing/2010/main"/>
                    </a:ext>
                    <a:ext uri="{837473B0-CC2E-450A-ABE3-18F120FF3D39}">
                      <a1611:picAttrSrcUrl xmlns:a1611="http://schemas.microsoft.com/office/drawing/2016/11/main" r:id="rId19"/>
                    </a:ext>
                  </a:extLst>
                </a:blip>
                <a:srcRect/>
                <a:stretch/>
              </p:blipFill>
              <p:spPr>
                <a:xfrm>
                  <a:off x="9815096" y="1796400"/>
                  <a:ext cx="457200" cy="273068"/>
                </a:xfrm>
                <a:prstGeom prst="rect">
                  <a:avLst/>
                </a:prstGeom>
                <a:noFill/>
              </p:spPr>
            </p:pic>
          </p:grpSp>
          <p:sp>
            <p:nvSpPr>
              <p:cNvPr id="570" name="TextBox 569">
                <a:extLst>
                  <a:ext uri="{FF2B5EF4-FFF2-40B4-BE49-F238E27FC236}">
                    <a16:creationId xmlns:a16="http://schemas.microsoft.com/office/drawing/2014/main" id="{CECE5F33-5FEE-4E70-B016-FE7BF887738D}"/>
                  </a:ext>
                </a:extLst>
              </p:cNvPr>
              <p:cNvSpPr txBox="1"/>
              <p:nvPr/>
            </p:nvSpPr>
            <p:spPr>
              <a:xfrm>
                <a:off x="3075359" y="5504794"/>
                <a:ext cx="1318374" cy="523220"/>
              </a:xfrm>
              <a:prstGeom prst="rect">
                <a:avLst/>
              </a:prstGeom>
              <a:noFill/>
              <a:ln w="12700" cap="flat" cmpd="sng" algn="ctr">
                <a:noFill/>
                <a:prstDash val="solid"/>
                <a:miter lim="800000"/>
                <a:headEnd type="triangle" w="lg" len="lg"/>
                <a:tailEnd type="triangle" w="lg" len="lg"/>
              </a:ln>
              <a:effectLst/>
            </p:spPr>
            <p:txBody>
              <a:bodyPr wrap="none" rtlCol="0" anchor="ctr">
                <a:spAutoFit/>
              </a:bodyPr>
              <a:lstStyle>
                <a:defPPr>
                  <a:defRPr lang="en-US"/>
                </a:defPPr>
                <a:lvl1pPr algn="ctr">
                  <a:defRPr sz="1400" b="1">
                    <a:latin typeface="Calibri" panose="020F0502020204030204" pitchFamily="34" charset="0"/>
                    <a:cs typeface="Calibri" panose="020F0502020204030204" pitchFamily="34" charset="0"/>
                  </a:defRPr>
                </a:lvl1pPr>
              </a:lstStyle>
              <a:p>
                <a:pPr algn="l"/>
                <a:r>
                  <a:rPr lang="en-US" dirty="0"/>
                  <a:t>Other Industry </a:t>
                </a:r>
                <a:br>
                  <a:rPr lang="en-US" dirty="0"/>
                </a:br>
                <a:r>
                  <a:rPr lang="en-US" dirty="0"/>
                  <a:t>Stakeholders</a:t>
                </a:r>
              </a:p>
            </p:txBody>
          </p:sp>
          <p:sp>
            <p:nvSpPr>
              <p:cNvPr id="571" name="TextBox 570">
                <a:extLst>
                  <a:ext uri="{FF2B5EF4-FFF2-40B4-BE49-F238E27FC236}">
                    <a16:creationId xmlns:a16="http://schemas.microsoft.com/office/drawing/2014/main" id="{944124CA-D158-4B55-9C28-00F6E1F031E7}"/>
                  </a:ext>
                </a:extLst>
              </p:cNvPr>
              <p:cNvSpPr txBox="1"/>
              <p:nvPr/>
            </p:nvSpPr>
            <p:spPr>
              <a:xfrm>
                <a:off x="1526876" y="4063290"/>
                <a:ext cx="1143544" cy="523220"/>
              </a:xfrm>
              <a:prstGeom prst="rect">
                <a:avLst/>
              </a:prstGeom>
              <a:noFill/>
              <a:ln w="12700" cap="flat" cmpd="sng" algn="ctr">
                <a:noFill/>
                <a:prstDash val="solid"/>
                <a:miter lim="800000"/>
                <a:headEnd type="triangle" w="lg" len="lg"/>
                <a:tailEnd type="triangle" w="lg" len="lg"/>
              </a:ln>
              <a:effectLst/>
            </p:spPr>
            <p:txBody>
              <a:bodyPr wrap="square" rtlCol="0" anchor="ctr">
                <a:spAutoFit/>
              </a:bodyPr>
              <a:lstStyle>
                <a:defPPr>
                  <a:defRPr lang="en-US"/>
                </a:defPPr>
                <a:lvl1pPr algn="ctr">
                  <a:defRPr sz="1200" b="1">
                    <a:latin typeface="Arial" panose="020B0604020202020204" pitchFamily="34" charset="0"/>
                    <a:cs typeface="Arial" panose="020B0604020202020204" pitchFamily="34" charset="0"/>
                  </a:defRPr>
                </a:lvl1pPr>
              </a:lstStyle>
              <a:p>
                <a:r>
                  <a:rPr lang="en-US" sz="1400" dirty="0">
                    <a:latin typeface="Calibri" panose="020F0502020204030204" pitchFamily="34" charset="0"/>
                    <a:cs typeface="Calibri" panose="020F0502020204030204" pitchFamily="34" charset="0"/>
                  </a:rPr>
                  <a:t>Safety </a:t>
                </a:r>
              </a:p>
              <a:p>
                <a:r>
                  <a:rPr lang="en-US" sz="1400" dirty="0">
                    <a:latin typeface="Calibri" panose="020F0502020204030204" pitchFamily="34" charset="0"/>
                    <a:cs typeface="Calibri" panose="020F0502020204030204" pitchFamily="34" charset="0"/>
                  </a:rPr>
                  <a:t>Authorities</a:t>
                </a:r>
              </a:p>
            </p:txBody>
          </p:sp>
          <p:pic>
            <p:nvPicPr>
              <p:cNvPr id="572" name="Picture 571" descr="Text&#10;&#10;Description automatically generated">
                <a:extLst>
                  <a:ext uri="{FF2B5EF4-FFF2-40B4-BE49-F238E27FC236}">
                    <a16:creationId xmlns:a16="http://schemas.microsoft.com/office/drawing/2014/main" id="{4065AD9A-02E9-469D-B06E-843C58DEFA64}"/>
                  </a:ext>
                </a:extLst>
              </p:cNvPr>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5707359" y="3696762"/>
                <a:ext cx="773494" cy="380930"/>
              </a:xfrm>
              <a:prstGeom prst="rect">
                <a:avLst/>
              </a:prstGeom>
            </p:spPr>
          </p:pic>
          <p:pic>
            <p:nvPicPr>
              <p:cNvPr id="591" name="Picture 590" descr="Text&#10;&#10;Description automatically generated">
                <a:extLst>
                  <a:ext uri="{FF2B5EF4-FFF2-40B4-BE49-F238E27FC236}">
                    <a16:creationId xmlns:a16="http://schemas.microsoft.com/office/drawing/2014/main" id="{06D523E0-36A7-4A3B-9FF4-56D368BD0298}"/>
                  </a:ext>
                </a:extLst>
              </p:cNvPr>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8469263" y="3721366"/>
                <a:ext cx="773494" cy="380930"/>
              </a:xfrm>
              <a:prstGeom prst="rect">
                <a:avLst/>
              </a:prstGeom>
            </p:spPr>
          </p:pic>
          <p:sp>
            <p:nvSpPr>
              <p:cNvPr id="643" name="Arrow: Left-Right 642">
                <a:extLst>
                  <a:ext uri="{FF2B5EF4-FFF2-40B4-BE49-F238E27FC236}">
                    <a16:creationId xmlns:a16="http://schemas.microsoft.com/office/drawing/2014/main" id="{C73C34BB-B29E-4765-A3D7-CEF78835C655}"/>
                  </a:ext>
                </a:extLst>
              </p:cNvPr>
              <p:cNvSpPr/>
              <p:nvPr/>
            </p:nvSpPr>
            <p:spPr>
              <a:xfrm>
                <a:off x="6779201" y="4609565"/>
                <a:ext cx="914400" cy="292319"/>
              </a:xfrm>
              <a:prstGeom prst="leftRightArrow">
                <a:avLst/>
              </a:prstGeom>
              <a:gradFill flip="none" rotWithShape="1">
                <a:gsLst>
                  <a:gs pos="0">
                    <a:schemeClr val="accent6">
                      <a:lumMod val="45000"/>
                      <a:lumOff val="55000"/>
                      <a:alpha val="75000"/>
                    </a:schemeClr>
                  </a:gs>
                  <a:gs pos="100000">
                    <a:schemeClr val="accent6">
                      <a:lumMod val="45000"/>
                      <a:lumOff val="55000"/>
                      <a:alpha val="75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44" name="Picture 643">
                <a:extLst>
                  <a:ext uri="{FF2B5EF4-FFF2-40B4-BE49-F238E27FC236}">
                    <a16:creationId xmlns:a16="http://schemas.microsoft.com/office/drawing/2014/main" id="{E729FD23-F5ED-44E3-B705-D7DECE265DAB}"/>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982599" y="4364546"/>
                <a:ext cx="484094" cy="274320"/>
              </a:xfrm>
              <a:prstGeom prst="rect">
                <a:avLst/>
              </a:prstGeom>
            </p:spPr>
          </p:pic>
          <p:pic>
            <p:nvPicPr>
              <p:cNvPr id="647" name="Picture 646">
                <a:extLst>
                  <a:ext uri="{FF2B5EF4-FFF2-40B4-BE49-F238E27FC236}">
                    <a16:creationId xmlns:a16="http://schemas.microsoft.com/office/drawing/2014/main" id="{59D34F2F-7CBB-40A7-BE65-63147877D4CD}"/>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664008" y="4330968"/>
                <a:ext cx="484094" cy="274320"/>
              </a:xfrm>
              <a:prstGeom prst="rect">
                <a:avLst/>
              </a:prstGeom>
            </p:spPr>
          </p:pic>
          <p:sp>
            <p:nvSpPr>
              <p:cNvPr id="641" name="Oval 640">
                <a:extLst>
                  <a:ext uri="{FF2B5EF4-FFF2-40B4-BE49-F238E27FC236}">
                    <a16:creationId xmlns:a16="http://schemas.microsoft.com/office/drawing/2014/main" id="{413CF7A7-99A5-4DBA-8D9E-6A0C18D8F352}"/>
                  </a:ext>
                </a:extLst>
              </p:cNvPr>
              <p:cNvSpPr/>
              <p:nvPr/>
            </p:nvSpPr>
            <p:spPr>
              <a:xfrm>
                <a:off x="8395706" y="4300686"/>
                <a:ext cx="914400" cy="914400"/>
              </a:xfrm>
              <a:prstGeom prst="ellipse">
                <a:avLst/>
              </a:prstGeom>
              <a:solidFill>
                <a:schemeClr val="accent6">
                  <a:lumMod val="40000"/>
                  <a:lumOff val="60000"/>
                </a:schemeClr>
              </a:soli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2" name="Graphic 651" descr="Mining tools with solid fill">
                <a:extLst>
                  <a:ext uri="{FF2B5EF4-FFF2-40B4-BE49-F238E27FC236}">
                    <a16:creationId xmlns:a16="http://schemas.microsoft.com/office/drawing/2014/main" id="{F05AC1E0-9F8A-4678-A619-49725569018B}"/>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8486629" y="4391481"/>
                <a:ext cx="731520" cy="731520"/>
              </a:xfrm>
              <a:prstGeom prst="rect">
                <a:avLst/>
              </a:prstGeom>
            </p:spPr>
          </p:pic>
          <p:grpSp>
            <p:nvGrpSpPr>
              <p:cNvPr id="656" name="Group 655">
                <a:extLst>
                  <a:ext uri="{FF2B5EF4-FFF2-40B4-BE49-F238E27FC236}">
                    <a16:creationId xmlns:a16="http://schemas.microsoft.com/office/drawing/2014/main" id="{766838D5-477B-46B9-A3FA-26DE68BB875D}"/>
                  </a:ext>
                </a:extLst>
              </p:cNvPr>
              <p:cNvGrpSpPr/>
              <p:nvPr/>
            </p:nvGrpSpPr>
            <p:grpSpPr>
              <a:xfrm>
                <a:off x="5681687" y="5461128"/>
                <a:ext cx="822960" cy="623467"/>
                <a:chOff x="5681687" y="4936238"/>
                <a:chExt cx="822960" cy="623467"/>
              </a:xfrm>
            </p:grpSpPr>
            <p:grpSp>
              <p:nvGrpSpPr>
                <p:cNvPr id="236" name="Group 235">
                  <a:extLst>
                    <a:ext uri="{FF2B5EF4-FFF2-40B4-BE49-F238E27FC236}">
                      <a16:creationId xmlns:a16="http://schemas.microsoft.com/office/drawing/2014/main" id="{AE0A347A-D5AF-4B11-A624-6822A0EEEDBE}"/>
                    </a:ext>
                  </a:extLst>
                </p:cNvPr>
                <p:cNvGrpSpPr/>
                <p:nvPr/>
              </p:nvGrpSpPr>
              <p:grpSpPr>
                <a:xfrm>
                  <a:off x="5764578" y="4936238"/>
                  <a:ext cx="659668" cy="409178"/>
                  <a:chOff x="6544255" y="3953375"/>
                  <a:chExt cx="409383" cy="231793"/>
                </a:xfrm>
              </p:grpSpPr>
              <p:grpSp>
                <p:nvGrpSpPr>
                  <p:cNvPr id="239" name="Group 238">
                    <a:extLst>
                      <a:ext uri="{FF2B5EF4-FFF2-40B4-BE49-F238E27FC236}">
                        <a16:creationId xmlns:a16="http://schemas.microsoft.com/office/drawing/2014/main" id="{4085BF62-BF62-45F8-A8A6-435E2261F53E}"/>
                      </a:ext>
                    </a:extLst>
                  </p:cNvPr>
                  <p:cNvGrpSpPr/>
                  <p:nvPr/>
                </p:nvGrpSpPr>
                <p:grpSpPr>
                  <a:xfrm>
                    <a:off x="6762434" y="3953375"/>
                    <a:ext cx="191204" cy="231793"/>
                    <a:chOff x="5615456" y="4387051"/>
                    <a:chExt cx="308180" cy="373601"/>
                  </a:xfrm>
                </p:grpSpPr>
                <p:sp>
                  <p:nvSpPr>
                    <p:cNvPr id="248" name="Oval 247">
                      <a:extLst>
                        <a:ext uri="{FF2B5EF4-FFF2-40B4-BE49-F238E27FC236}">
                          <a16:creationId xmlns:a16="http://schemas.microsoft.com/office/drawing/2014/main" id="{5CA81666-B5E3-4F7E-A851-6F0C501D8263}"/>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Flowchart: Delay 251">
                      <a:extLst>
                        <a:ext uri="{FF2B5EF4-FFF2-40B4-BE49-F238E27FC236}">
                          <a16:creationId xmlns:a16="http://schemas.microsoft.com/office/drawing/2014/main" id="{B54F723E-DB80-4CAE-8887-01BB47CAD4D0}"/>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1" name="Group 240">
                    <a:extLst>
                      <a:ext uri="{FF2B5EF4-FFF2-40B4-BE49-F238E27FC236}">
                        <a16:creationId xmlns:a16="http://schemas.microsoft.com/office/drawing/2014/main" id="{350C1335-8A14-401A-8656-9873F58890A0}"/>
                      </a:ext>
                    </a:extLst>
                  </p:cNvPr>
                  <p:cNvGrpSpPr/>
                  <p:nvPr/>
                </p:nvGrpSpPr>
                <p:grpSpPr>
                  <a:xfrm>
                    <a:off x="6544255" y="3953375"/>
                    <a:ext cx="191204" cy="231793"/>
                    <a:chOff x="5615456" y="4387051"/>
                    <a:chExt cx="308180" cy="373601"/>
                  </a:xfrm>
                </p:grpSpPr>
                <p:sp>
                  <p:nvSpPr>
                    <p:cNvPr id="245" name="Oval 244">
                      <a:extLst>
                        <a:ext uri="{FF2B5EF4-FFF2-40B4-BE49-F238E27FC236}">
                          <a16:creationId xmlns:a16="http://schemas.microsoft.com/office/drawing/2014/main" id="{4409D88A-04DF-4DEB-9114-6CB4635F84EE}"/>
                        </a:ext>
                      </a:extLst>
                    </p:cNvPr>
                    <p:cNvSpPr/>
                    <p:nvPr/>
                  </p:nvSpPr>
                  <p:spPr>
                    <a:xfrm>
                      <a:off x="5687271" y="4387051"/>
                      <a:ext cx="164549" cy="1645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Flowchart: Delay 245">
                      <a:extLst>
                        <a:ext uri="{FF2B5EF4-FFF2-40B4-BE49-F238E27FC236}">
                          <a16:creationId xmlns:a16="http://schemas.microsoft.com/office/drawing/2014/main" id="{BC3C9A84-62A6-42B0-80DD-28D3185C006D}"/>
                        </a:ext>
                      </a:extLst>
                    </p:cNvPr>
                    <p:cNvSpPr/>
                    <p:nvPr/>
                  </p:nvSpPr>
                  <p:spPr>
                    <a:xfrm rot="16200000">
                      <a:off x="5662301" y="4499318"/>
                      <a:ext cx="214489" cy="30818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58" name="TextBox 657">
                  <a:extLst>
                    <a:ext uri="{FF2B5EF4-FFF2-40B4-BE49-F238E27FC236}">
                      <a16:creationId xmlns:a16="http://schemas.microsoft.com/office/drawing/2014/main" id="{AB7E0518-3B68-43A4-9DC4-20D82F95ACD5}"/>
                    </a:ext>
                  </a:extLst>
                </p:cNvPr>
                <p:cNvSpPr txBox="1"/>
                <p:nvPr/>
              </p:nvSpPr>
              <p:spPr>
                <a:xfrm>
                  <a:off x="5681687" y="5355394"/>
                  <a:ext cx="822960" cy="204311"/>
                </a:xfrm>
                <a:prstGeom prst="roundRect">
                  <a:avLst/>
                </a:prstGeom>
                <a:noFill/>
                <a:ln>
                  <a:noFill/>
                </a:ln>
              </p:spPr>
              <p:txBody>
                <a:bodyPr wrap="square" lIns="0" tIns="0" rIns="0" bIns="0" rtlCol="0">
                  <a:spAutoFit/>
                </a:bodyPr>
                <a:lstStyle/>
                <a:p>
                  <a:pPr algn="ctr">
                    <a:defRPr/>
                  </a:pPr>
                  <a:r>
                    <a:rPr lang="en-US" sz="1200" b="1" kern="0" dirty="0">
                      <a:latin typeface="Calibri" panose="020F0502020204030204"/>
                    </a:rPr>
                    <a:t>Advisors</a:t>
                  </a:r>
                </a:p>
              </p:txBody>
            </p:sp>
          </p:grpSp>
          <p:sp>
            <p:nvSpPr>
              <p:cNvPr id="662" name="Oval 661">
                <a:extLst>
                  <a:ext uri="{FF2B5EF4-FFF2-40B4-BE49-F238E27FC236}">
                    <a16:creationId xmlns:a16="http://schemas.microsoft.com/office/drawing/2014/main" id="{00C86D40-84A5-409F-B8A4-DB5DE8AB7DFE}"/>
                  </a:ext>
                </a:extLst>
              </p:cNvPr>
              <p:cNvSpPr/>
              <p:nvPr/>
            </p:nvSpPr>
            <p:spPr>
              <a:xfrm>
                <a:off x="5635040" y="4272571"/>
                <a:ext cx="914400" cy="914400"/>
              </a:xfrm>
              <a:prstGeom prst="ellipse">
                <a:avLst/>
              </a:prstGeom>
              <a:solidFill>
                <a:schemeClr val="accent6">
                  <a:lumMod val="40000"/>
                  <a:lumOff val="60000"/>
                </a:schemeClr>
              </a:soli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3" name="Graphic 662" descr="Map compass with solid fill">
                <a:extLst>
                  <a:ext uri="{FF2B5EF4-FFF2-40B4-BE49-F238E27FC236}">
                    <a16:creationId xmlns:a16="http://schemas.microsoft.com/office/drawing/2014/main" id="{7693FB68-FCBD-4922-97E4-B1A343B75B0E}"/>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5635040" y="4272571"/>
                <a:ext cx="914400" cy="914400"/>
              </a:xfrm>
              <a:prstGeom prst="rect">
                <a:avLst/>
              </a:prstGeom>
            </p:spPr>
          </p:pic>
          <p:sp>
            <p:nvSpPr>
              <p:cNvPr id="665" name="Arrow: Left-Right 664">
                <a:extLst>
                  <a:ext uri="{FF2B5EF4-FFF2-40B4-BE49-F238E27FC236}">
                    <a16:creationId xmlns:a16="http://schemas.microsoft.com/office/drawing/2014/main" id="{B5AE23BF-FF9D-4370-A597-1946ABF781F1}"/>
                  </a:ext>
                </a:extLst>
              </p:cNvPr>
              <p:cNvSpPr/>
              <p:nvPr/>
            </p:nvSpPr>
            <p:spPr>
              <a:xfrm>
                <a:off x="4448855" y="4609565"/>
                <a:ext cx="914400" cy="292319"/>
              </a:xfrm>
              <a:prstGeom prst="leftRightArrow">
                <a:avLst/>
              </a:prstGeom>
              <a:gradFill flip="none" rotWithShape="1">
                <a:gsLst>
                  <a:gs pos="0">
                    <a:schemeClr val="accent6">
                      <a:lumMod val="45000"/>
                      <a:lumOff val="55000"/>
                      <a:alpha val="75000"/>
                    </a:schemeClr>
                  </a:gs>
                  <a:gs pos="100000">
                    <a:schemeClr val="accent6">
                      <a:lumMod val="45000"/>
                      <a:lumOff val="55000"/>
                      <a:alpha val="75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8" name="TextBox 507">
                <a:extLst>
                  <a:ext uri="{FF2B5EF4-FFF2-40B4-BE49-F238E27FC236}">
                    <a16:creationId xmlns:a16="http://schemas.microsoft.com/office/drawing/2014/main" id="{3691C0B9-9B2A-41B6-AD37-8B6DF017F6BB}"/>
                  </a:ext>
                </a:extLst>
              </p:cNvPr>
              <p:cNvSpPr txBox="1"/>
              <p:nvPr/>
            </p:nvSpPr>
            <p:spPr>
              <a:xfrm>
                <a:off x="4510049" y="4653570"/>
                <a:ext cx="822960" cy="204311"/>
              </a:xfrm>
              <a:prstGeom prst="roundRect">
                <a:avLst/>
              </a:prstGeom>
              <a:noFill/>
              <a:ln>
                <a:noFill/>
              </a:ln>
            </p:spPr>
            <p:txBody>
              <a:bodyPr wrap="square" lIns="0" tIns="0" rIns="0" bIns="0" rtlCol="0">
                <a:spAutoFit/>
              </a:bodyPr>
              <a:lstStyle/>
              <a:p>
                <a:pPr algn="ctr">
                  <a:defRPr/>
                </a:pPr>
                <a:r>
                  <a:rPr lang="en-US" sz="1200" b="1" kern="0" dirty="0">
                    <a:latin typeface="Calibri" panose="020F0502020204030204"/>
                  </a:rPr>
                  <a:t>Liaisons </a:t>
                </a:r>
              </a:p>
            </p:txBody>
          </p:sp>
          <p:sp>
            <p:nvSpPr>
              <p:cNvPr id="521" name="TextBox 520">
                <a:extLst>
                  <a:ext uri="{FF2B5EF4-FFF2-40B4-BE49-F238E27FC236}">
                    <a16:creationId xmlns:a16="http://schemas.microsoft.com/office/drawing/2014/main" id="{45B96EA4-C4A3-4B19-9C7F-53A54F13731F}"/>
                  </a:ext>
                </a:extLst>
              </p:cNvPr>
              <p:cNvSpPr txBox="1"/>
              <p:nvPr/>
            </p:nvSpPr>
            <p:spPr>
              <a:xfrm>
                <a:off x="6863224" y="4653570"/>
                <a:ext cx="804982" cy="204312"/>
              </a:xfrm>
              <a:prstGeom prst="roundRect">
                <a:avLst/>
              </a:prstGeom>
              <a:noFill/>
              <a:ln>
                <a:noFill/>
              </a:ln>
            </p:spPr>
            <p:txBody>
              <a:bodyPr wrap="square" lIns="0" tIns="0" rIns="0" bIns="0" rtlCol="0">
                <a:spAutoFit/>
              </a:bodyPr>
              <a:lstStyle/>
              <a:p>
                <a:pPr algn="ctr">
                  <a:defRPr/>
                </a:pPr>
                <a:r>
                  <a:rPr lang="en-US" sz="1200" b="1" kern="0" dirty="0">
                    <a:latin typeface="Calibri" panose="020F0502020204030204"/>
                  </a:rPr>
                  <a:t>WG Chairs</a:t>
                </a:r>
              </a:p>
            </p:txBody>
          </p:sp>
          <p:sp>
            <p:nvSpPr>
              <p:cNvPr id="677" name="TextBox 676">
                <a:extLst>
                  <a:ext uri="{FF2B5EF4-FFF2-40B4-BE49-F238E27FC236}">
                    <a16:creationId xmlns:a16="http://schemas.microsoft.com/office/drawing/2014/main" id="{25228EAB-2B40-4B06-90D3-176C8189E2DE}"/>
                  </a:ext>
                </a:extLst>
              </p:cNvPr>
              <p:cNvSpPr txBox="1"/>
              <p:nvPr/>
            </p:nvSpPr>
            <p:spPr>
              <a:xfrm>
                <a:off x="2957468" y="3398730"/>
                <a:ext cx="1259874" cy="523220"/>
              </a:xfrm>
              <a:prstGeom prst="rect">
                <a:avLst/>
              </a:prstGeom>
              <a:noFill/>
              <a:ln w="12700" cap="flat" cmpd="sng" algn="ctr">
                <a:noFill/>
                <a:prstDash val="solid"/>
                <a:miter lim="800000"/>
                <a:headEnd type="triangle" w="lg" len="lg"/>
                <a:tailEnd type="triangle" w="lg" len="lg"/>
              </a:ln>
              <a:effectLst/>
            </p:spPr>
            <p:txBody>
              <a:bodyPr wrap="square" rtlCol="0" anchor="ctr">
                <a:spAutoFit/>
              </a:bodyPr>
              <a:lstStyle>
                <a:defPPr>
                  <a:defRPr lang="en-US"/>
                </a:defPPr>
                <a:lvl1pPr algn="ctr">
                  <a:defRPr sz="1200" b="1">
                    <a:latin typeface="Arial" panose="020B0604020202020204" pitchFamily="34" charset="0"/>
                    <a:cs typeface="Arial" panose="020B0604020202020204" pitchFamily="34" charset="0"/>
                  </a:defRPr>
                </a:lvl1pPr>
              </a:lstStyle>
              <a:p>
                <a:r>
                  <a:rPr lang="en-US" sz="1400" dirty="0">
                    <a:latin typeface="Calibri" panose="020F0502020204030204" pitchFamily="34" charset="0"/>
                    <a:cs typeface="Calibri" panose="020F0502020204030204" pitchFamily="34" charset="0"/>
                  </a:rPr>
                  <a:t>Regional </a:t>
                </a:r>
              </a:p>
              <a:p>
                <a:r>
                  <a:rPr lang="en-US" sz="1400" dirty="0">
                    <a:latin typeface="Calibri" panose="020F0502020204030204" pitchFamily="34" charset="0"/>
                    <a:cs typeface="Calibri" panose="020F0502020204030204" pitchFamily="34" charset="0"/>
                  </a:rPr>
                  <a:t>Safety Teams</a:t>
                </a:r>
              </a:p>
            </p:txBody>
          </p:sp>
          <p:pic>
            <p:nvPicPr>
              <p:cNvPr id="678" name="Graphic 677" descr="Management with solid fill">
                <a:extLst>
                  <a:ext uri="{FF2B5EF4-FFF2-40B4-BE49-F238E27FC236}">
                    <a16:creationId xmlns:a16="http://schemas.microsoft.com/office/drawing/2014/main" id="{66CAD3D0-87C3-4C0E-B845-0018EEECFE85}"/>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2526719" y="3365836"/>
                <a:ext cx="548640" cy="548640"/>
              </a:xfrm>
              <a:prstGeom prst="rect">
                <a:avLst/>
              </a:prstGeom>
            </p:spPr>
          </p:pic>
          <p:pic>
            <p:nvPicPr>
              <p:cNvPr id="680" name="Graphic 679" descr="City with solid fill">
                <a:extLst>
                  <a:ext uri="{FF2B5EF4-FFF2-40B4-BE49-F238E27FC236}">
                    <a16:creationId xmlns:a16="http://schemas.microsoft.com/office/drawing/2014/main" id="{90207F22-9169-4EA5-ACA2-30175AB5878D}"/>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1832337" y="4482658"/>
                <a:ext cx="548640" cy="548640"/>
              </a:xfrm>
              <a:prstGeom prst="rect">
                <a:avLst/>
              </a:prstGeom>
            </p:spPr>
          </p:pic>
          <p:pic>
            <p:nvPicPr>
              <p:cNvPr id="682" name="Graphic 681" descr="Board Of Directors with solid fill">
                <a:extLst>
                  <a:ext uri="{FF2B5EF4-FFF2-40B4-BE49-F238E27FC236}">
                    <a16:creationId xmlns:a16="http://schemas.microsoft.com/office/drawing/2014/main" id="{A6E932C5-19F3-410F-8A5A-54090A5B715F}"/>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2503079" y="5510690"/>
                <a:ext cx="548640" cy="548640"/>
              </a:xfrm>
              <a:prstGeom prst="rect">
                <a:avLst/>
              </a:prstGeom>
            </p:spPr>
          </p:pic>
          <p:cxnSp>
            <p:nvCxnSpPr>
              <p:cNvPr id="746" name="Connector: Elbow 745">
                <a:extLst>
                  <a:ext uri="{FF2B5EF4-FFF2-40B4-BE49-F238E27FC236}">
                    <a16:creationId xmlns:a16="http://schemas.microsoft.com/office/drawing/2014/main" id="{40C07BE9-2F76-4DAD-BD88-1C7C64C391A0}"/>
                  </a:ext>
                </a:extLst>
              </p:cNvPr>
              <p:cNvCxnSpPr>
                <a:cxnSpLocks/>
                <a:stCxn id="678" idx="2"/>
                <a:endCxn id="508" idx="1"/>
              </p:cNvCxnSpPr>
              <p:nvPr/>
            </p:nvCxnSpPr>
            <p:spPr>
              <a:xfrm rot="16200000" flipH="1">
                <a:off x="3234919" y="3480596"/>
                <a:ext cx="841250" cy="1709010"/>
              </a:xfrm>
              <a:prstGeom prst="curvedConnector2">
                <a:avLst/>
              </a:prstGeom>
              <a:ln w="63500">
                <a:solidFill>
                  <a:schemeClr val="accent6">
                    <a:lumMod val="40000"/>
                    <a:lumOff val="6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51" name="Connector: Elbow 745">
                <a:extLst>
                  <a:ext uri="{FF2B5EF4-FFF2-40B4-BE49-F238E27FC236}">
                    <a16:creationId xmlns:a16="http://schemas.microsoft.com/office/drawing/2014/main" id="{F642D9A5-744B-42EF-8981-D38256F2B8D4}"/>
                  </a:ext>
                </a:extLst>
              </p:cNvPr>
              <p:cNvCxnSpPr>
                <a:cxnSpLocks/>
                <a:stCxn id="682" idx="0"/>
                <a:endCxn id="508" idx="1"/>
              </p:cNvCxnSpPr>
              <p:nvPr/>
            </p:nvCxnSpPr>
            <p:spPr>
              <a:xfrm rot="5400000" flipH="1" flipV="1">
                <a:off x="3266242" y="4266883"/>
                <a:ext cx="754964" cy="1732650"/>
              </a:xfrm>
              <a:prstGeom prst="curvedConnector2">
                <a:avLst/>
              </a:prstGeom>
              <a:ln w="63500">
                <a:solidFill>
                  <a:schemeClr val="accent6">
                    <a:lumMod val="40000"/>
                    <a:lumOff val="6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56" name="Connector: Elbow 745">
                <a:extLst>
                  <a:ext uri="{FF2B5EF4-FFF2-40B4-BE49-F238E27FC236}">
                    <a16:creationId xmlns:a16="http://schemas.microsoft.com/office/drawing/2014/main" id="{3700BC80-C476-4B7E-A2BA-B6A171C9FE94}"/>
                  </a:ext>
                </a:extLst>
              </p:cNvPr>
              <p:cNvCxnSpPr>
                <a:cxnSpLocks/>
                <a:stCxn id="680" idx="3"/>
                <a:endCxn id="508" idx="1"/>
              </p:cNvCxnSpPr>
              <p:nvPr/>
            </p:nvCxnSpPr>
            <p:spPr>
              <a:xfrm flipV="1">
                <a:off x="2380977" y="4755726"/>
                <a:ext cx="2129072" cy="1252"/>
              </a:xfrm>
              <a:prstGeom prst="straightConnector1">
                <a:avLst/>
              </a:prstGeom>
              <a:ln w="63500">
                <a:solidFill>
                  <a:schemeClr val="accent6">
                    <a:lumMod val="40000"/>
                    <a:lumOff val="6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69" name="Rectangle: Rounded Corners 668">
                <a:extLst>
                  <a:ext uri="{FF2B5EF4-FFF2-40B4-BE49-F238E27FC236}">
                    <a16:creationId xmlns:a16="http://schemas.microsoft.com/office/drawing/2014/main" id="{9D590054-6CBB-4C9A-84F4-2D95DB9C0771}"/>
                  </a:ext>
                </a:extLst>
              </p:cNvPr>
              <p:cNvSpPr/>
              <p:nvPr/>
            </p:nvSpPr>
            <p:spPr>
              <a:xfrm>
                <a:off x="2791470" y="4525495"/>
                <a:ext cx="1453550" cy="476726"/>
              </a:xfrm>
              <a:prstGeom prst="roundRect">
                <a:avLst/>
              </a:prstGeom>
              <a:gradFill>
                <a:gsLst>
                  <a:gs pos="0">
                    <a:schemeClr val="accent6">
                      <a:lumMod val="45000"/>
                      <a:lumOff val="55000"/>
                    </a:schemeClr>
                  </a:gs>
                  <a:gs pos="100000">
                    <a:schemeClr val="accent6">
                      <a:lumMod val="45000"/>
                      <a:lumOff val="55000"/>
                    </a:schemeClr>
                  </a:gs>
                </a:gsLst>
                <a:path path="circle">
                  <a:fillToRect l="50000" t="50000" r="50000" b="50000"/>
                </a:path>
              </a:gra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lang="en-US" sz="1100" b="1" dirty="0">
                    <a:solidFill>
                      <a:schemeClr val="tx1"/>
                    </a:solidFill>
                  </a:rPr>
                  <a:t>VTOL Industry Safety</a:t>
                </a:r>
                <a:br>
                  <a:rPr lang="en-US" sz="1100" b="1" dirty="0">
                    <a:solidFill>
                      <a:schemeClr val="tx1"/>
                    </a:solidFill>
                  </a:rPr>
                </a:br>
                <a:r>
                  <a:rPr lang="en-US" sz="1100" b="1" dirty="0">
                    <a:solidFill>
                      <a:schemeClr val="tx1"/>
                    </a:solidFill>
                  </a:rPr>
                  <a:t>Stakeholders</a:t>
                </a:r>
              </a:p>
            </p:txBody>
          </p:sp>
          <p:grpSp>
            <p:nvGrpSpPr>
              <p:cNvPr id="3119" name="Group 3118">
                <a:extLst>
                  <a:ext uri="{FF2B5EF4-FFF2-40B4-BE49-F238E27FC236}">
                    <a16:creationId xmlns:a16="http://schemas.microsoft.com/office/drawing/2014/main" id="{40B8C111-F938-4FA7-8251-32A250F0250A}"/>
                  </a:ext>
                </a:extLst>
              </p:cNvPr>
              <p:cNvGrpSpPr/>
              <p:nvPr/>
            </p:nvGrpSpPr>
            <p:grpSpPr>
              <a:xfrm>
                <a:off x="3867425" y="1680940"/>
                <a:ext cx="610075" cy="606107"/>
                <a:chOff x="3711669" y="1567167"/>
                <a:chExt cx="610075" cy="606107"/>
              </a:xfrm>
            </p:grpSpPr>
            <p:pic>
              <p:nvPicPr>
                <p:cNvPr id="702" name="Picture 701">
                  <a:extLst>
                    <a:ext uri="{FF2B5EF4-FFF2-40B4-BE49-F238E27FC236}">
                      <a16:creationId xmlns:a16="http://schemas.microsoft.com/office/drawing/2014/main" id="{81287B44-A343-4367-B5D4-319AE8E3491E}"/>
                    </a:ext>
                  </a:extLst>
                </p:cNvPr>
                <p:cNvPicPr>
                  <a:picLocks noChangeAspect="1"/>
                </p:cNvPicPr>
                <p:nvPr/>
              </p:nvPicPr>
              <p:blipFill>
                <a:blip r:embed="rId32"/>
                <a:stretch>
                  <a:fillRect/>
                </a:stretch>
              </p:blipFill>
              <p:spPr>
                <a:xfrm>
                  <a:off x="3711669" y="1567167"/>
                  <a:ext cx="579170" cy="566977"/>
                </a:xfrm>
                <a:prstGeom prst="rect">
                  <a:avLst/>
                </a:prstGeom>
              </p:spPr>
            </p:pic>
            <p:cxnSp>
              <p:nvCxnSpPr>
                <p:cNvPr id="3078" name="Connector: Curved 3077">
                  <a:extLst>
                    <a:ext uri="{FF2B5EF4-FFF2-40B4-BE49-F238E27FC236}">
                      <a16:creationId xmlns:a16="http://schemas.microsoft.com/office/drawing/2014/main" id="{303D9F5B-7A34-466C-A53A-1F6658A17F4E}"/>
                    </a:ext>
                  </a:extLst>
                </p:cNvPr>
                <p:cNvCxnSpPr>
                  <a:cxnSpLocks/>
                </p:cNvCxnSpPr>
                <p:nvPr/>
              </p:nvCxnSpPr>
              <p:spPr>
                <a:xfrm rot="16200000" flipH="1">
                  <a:off x="4134963" y="1986492"/>
                  <a:ext cx="196984" cy="176579"/>
                </a:xfrm>
                <a:prstGeom prst="curvedConnector3">
                  <a:avLst/>
                </a:prstGeom>
                <a:ln w="25400">
                  <a:solidFill>
                    <a:schemeClr val="accent6">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18" name="Group 3117">
                <a:extLst>
                  <a:ext uri="{FF2B5EF4-FFF2-40B4-BE49-F238E27FC236}">
                    <a16:creationId xmlns:a16="http://schemas.microsoft.com/office/drawing/2014/main" id="{BB8B442B-D400-4734-A50D-F5B6CF706683}"/>
                  </a:ext>
                </a:extLst>
              </p:cNvPr>
              <p:cNvGrpSpPr/>
              <p:nvPr/>
            </p:nvGrpSpPr>
            <p:grpSpPr>
              <a:xfrm>
                <a:off x="4393807" y="1349482"/>
                <a:ext cx="579170" cy="799544"/>
                <a:chOff x="4556389" y="1092783"/>
                <a:chExt cx="579170" cy="799544"/>
              </a:xfrm>
            </p:grpSpPr>
            <p:pic>
              <p:nvPicPr>
                <p:cNvPr id="690" name="Picture 689">
                  <a:extLst>
                    <a:ext uri="{FF2B5EF4-FFF2-40B4-BE49-F238E27FC236}">
                      <a16:creationId xmlns:a16="http://schemas.microsoft.com/office/drawing/2014/main" id="{C0DD3EC8-E75F-43A3-B20D-1FEB54EF6179}"/>
                    </a:ext>
                  </a:extLst>
                </p:cNvPr>
                <p:cNvPicPr>
                  <a:picLocks noChangeAspect="1"/>
                </p:cNvPicPr>
                <p:nvPr/>
              </p:nvPicPr>
              <p:blipFill>
                <a:blip r:embed="rId33"/>
                <a:stretch>
                  <a:fillRect/>
                </a:stretch>
              </p:blipFill>
              <p:spPr>
                <a:xfrm>
                  <a:off x="4556389" y="1092783"/>
                  <a:ext cx="579170" cy="566977"/>
                </a:xfrm>
                <a:prstGeom prst="rect">
                  <a:avLst/>
                </a:prstGeom>
              </p:spPr>
            </p:pic>
            <p:cxnSp>
              <p:nvCxnSpPr>
                <p:cNvPr id="783" name="Connector: Curved 782">
                  <a:extLst>
                    <a:ext uri="{FF2B5EF4-FFF2-40B4-BE49-F238E27FC236}">
                      <a16:creationId xmlns:a16="http://schemas.microsoft.com/office/drawing/2014/main" id="{D6A783E0-1EF5-4ED7-AB61-3DBA15DBF680}"/>
                    </a:ext>
                  </a:extLst>
                </p:cNvPr>
                <p:cNvCxnSpPr>
                  <a:cxnSpLocks/>
                </p:cNvCxnSpPr>
                <p:nvPr/>
              </p:nvCxnSpPr>
              <p:spPr>
                <a:xfrm rot="16200000" flipH="1">
                  <a:off x="4858061" y="1644774"/>
                  <a:ext cx="317540" cy="177566"/>
                </a:xfrm>
                <a:prstGeom prst="curvedConnector3">
                  <a:avLst>
                    <a:gd name="adj1" fmla="val 50000"/>
                  </a:avLst>
                </a:prstGeom>
                <a:ln w="25400">
                  <a:solidFill>
                    <a:schemeClr val="accent6">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17" name="Group 3116">
                <a:extLst>
                  <a:ext uri="{FF2B5EF4-FFF2-40B4-BE49-F238E27FC236}">
                    <a16:creationId xmlns:a16="http://schemas.microsoft.com/office/drawing/2014/main" id="{B76A0FEE-9F2F-4B5E-BEE2-1686C5D245C0}"/>
                  </a:ext>
                </a:extLst>
              </p:cNvPr>
              <p:cNvGrpSpPr/>
              <p:nvPr/>
            </p:nvGrpSpPr>
            <p:grpSpPr>
              <a:xfrm>
                <a:off x="5078116" y="1202019"/>
                <a:ext cx="421920" cy="736848"/>
                <a:chOff x="5364216" y="1066525"/>
                <a:chExt cx="421920" cy="736848"/>
              </a:xfrm>
            </p:grpSpPr>
            <p:pic>
              <p:nvPicPr>
                <p:cNvPr id="708" name="Picture 707">
                  <a:extLst>
                    <a:ext uri="{FF2B5EF4-FFF2-40B4-BE49-F238E27FC236}">
                      <a16:creationId xmlns:a16="http://schemas.microsoft.com/office/drawing/2014/main" id="{C84FA527-31B2-4D3C-ADE7-13C9D8CA13CF}"/>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5364216" y="1066525"/>
                  <a:ext cx="421920" cy="452254"/>
                </a:xfrm>
                <a:prstGeom prst="rect">
                  <a:avLst/>
                </a:prstGeom>
              </p:spPr>
            </p:pic>
            <p:cxnSp>
              <p:nvCxnSpPr>
                <p:cNvPr id="786" name="Connector: Curved 785">
                  <a:extLst>
                    <a:ext uri="{FF2B5EF4-FFF2-40B4-BE49-F238E27FC236}">
                      <a16:creationId xmlns:a16="http://schemas.microsoft.com/office/drawing/2014/main" id="{8594C049-D98A-41C1-A462-896DC3128A29}"/>
                    </a:ext>
                  </a:extLst>
                </p:cNvPr>
                <p:cNvCxnSpPr>
                  <a:cxnSpLocks/>
                </p:cNvCxnSpPr>
                <p:nvPr/>
              </p:nvCxnSpPr>
              <p:spPr>
                <a:xfrm rot="16200000" flipH="1">
                  <a:off x="5499091" y="1555820"/>
                  <a:ext cx="317540" cy="177566"/>
                </a:xfrm>
                <a:prstGeom prst="curvedConnector3">
                  <a:avLst>
                    <a:gd name="adj1" fmla="val 50000"/>
                  </a:avLst>
                </a:prstGeom>
                <a:ln w="25400">
                  <a:solidFill>
                    <a:schemeClr val="accent6">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15" name="Group 3114">
                <a:extLst>
                  <a:ext uri="{FF2B5EF4-FFF2-40B4-BE49-F238E27FC236}">
                    <a16:creationId xmlns:a16="http://schemas.microsoft.com/office/drawing/2014/main" id="{F82CD873-6F2C-4395-9CB1-511223825191}"/>
                  </a:ext>
                </a:extLst>
              </p:cNvPr>
              <p:cNvGrpSpPr/>
              <p:nvPr/>
            </p:nvGrpSpPr>
            <p:grpSpPr>
              <a:xfrm>
                <a:off x="6916496" y="1269280"/>
                <a:ext cx="579170" cy="778644"/>
                <a:chOff x="7372536" y="1005679"/>
                <a:chExt cx="579170" cy="778644"/>
              </a:xfrm>
            </p:grpSpPr>
            <p:pic>
              <p:nvPicPr>
                <p:cNvPr id="698" name="Picture 697">
                  <a:extLst>
                    <a:ext uri="{FF2B5EF4-FFF2-40B4-BE49-F238E27FC236}">
                      <a16:creationId xmlns:a16="http://schemas.microsoft.com/office/drawing/2014/main" id="{239B0A1D-547D-4A44-81A3-EDEBB131E463}"/>
                    </a:ext>
                  </a:extLst>
                </p:cNvPr>
                <p:cNvPicPr>
                  <a:picLocks noChangeAspect="1"/>
                </p:cNvPicPr>
                <p:nvPr/>
              </p:nvPicPr>
              <p:blipFill>
                <a:blip r:embed="rId35"/>
                <a:stretch>
                  <a:fillRect/>
                </a:stretch>
              </p:blipFill>
              <p:spPr>
                <a:xfrm>
                  <a:off x="7372536" y="1005679"/>
                  <a:ext cx="579170" cy="566977"/>
                </a:xfrm>
                <a:prstGeom prst="rect">
                  <a:avLst/>
                </a:prstGeom>
              </p:spPr>
            </p:pic>
            <p:cxnSp>
              <p:nvCxnSpPr>
                <p:cNvPr id="789" name="Connector: Curved 788">
                  <a:extLst>
                    <a:ext uri="{FF2B5EF4-FFF2-40B4-BE49-F238E27FC236}">
                      <a16:creationId xmlns:a16="http://schemas.microsoft.com/office/drawing/2014/main" id="{09F0AB8E-10AC-4F38-B0BA-F6B803B9EFE8}"/>
                    </a:ext>
                  </a:extLst>
                </p:cNvPr>
                <p:cNvCxnSpPr>
                  <a:cxnSpLocks/>
                </p:cNvCxnSpPr>
                <p:nvPr/>
              </p:nvCxnSpPr>
              <p:spPr>
                <a:xfrm rot="5400000">
                  <a:off x="7416139" y="1530508"/>
                  <a:ext cx="317540" cy="190090"/>
                </a:xfrm>
                <a:prstGeom prst="curvedConnector3">
                  <a:avLst>
                    <a:gd name="adj1" fmla="val 50000"/>
                  </a:avLst>
                </a:prstGeom>
                <a:ln w="25400">
                  <a:solidFill>
                    <a:schemeClr val="accent6">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cxnSp>
            <p:nvCxnSpPr>
              <p:cNvPr id="800" name="Connector: Elbow 745">
                <a:extLst>
                  <a:ext uri="{FF2B5EF4-FFF2-40B4-BE49-F238E27FC236}">
                    <a16:creationId xmlns:a16="http://schemas.microsoft.com/office/drawing/2014/main" id="{F16E015B-52E2-4CCB-AD94-405E81F1DBBB}"/>
                  </a:ext>
                </a:extLst>
              </p:cNvPr>
              <p:cNvCxnSpPr>
                <a:cxnSpLocks/>
                <a:stCxn id="640" idx="5"/>
                <a:endCxn id="493" idx="3"/>
              </p:cNvCxnSpPr>
              <p:nvPr/>
            </p:nvCxnSpPr>
            <p:spPr>
              <a:xfrm rot="16200000" flipH="1">
                <a:off x="6104291" y="4568303"/>
                <a:ext cx="12700" cy="2910915"/>
              </a:xfrm>
              <a:prstGeom prst="curvedConnector3">
                <a:avLst>
                  <a:gd name="adj1" fmla="val 4437173"/>
                </a:avLst>
              </a:prstGeom>
              <a:ln w="50800">
                <a:solidFill>
                  <a:schemeClr val="accent6">
                    <a:lumMod val="40000"/>
                    <a:lumOff val="6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29" name="TextBox 828">
                <a:extLst>
                  <a:ext uri="{FF2B5EF4-FFF2-40B4-BE49-F238E27FC236}">
                    <a16:creationId xmlns:a16="http://schemas.microsoft.com/office/drawing/2014/main" id="{CF4D433D-99D1-4CD2-85B5-9DAE0A481744}"/>
                  </a:ext>
                </a:extLst>
              </p:cNvPr>
              <p:cNvSpPr txBox="1"/>
              <p:nvPr/>
            </p:nvSpPr>
            <p:spPr>
              <a:xfrm>
                <a:off x="4787702" y="5300377"/>
                <a:ext cx="2663091" cy="1123891"/>
              </a:xfrm>
              <a:prstGeom prst="rect">
                <a:avLst/>
              </a:prstGeom>
              <a:noFill/>
              <a:ln w="12700" cap="flat" cmpd="sng" algn="ctr">
                <a:noFill/>
                <a:prstDash val="solid"/>
                <a:miter lim="800000"/>
                <a:headEnd type="triangle" w="lg" len="lg"/>
                <a:tailEnd type="triangle" w="lg" len="lg"/>
              </a:ln>
              <a:effectLst/>
            </p:spPr>
            <p:txBody>
              <a:bodyPr rtlCol="0" anchor="ctr">
                <a:prstTxWarp prst="textArchDown">
                  <a:avLst/>
                </a:prstTxWarp>
              </a:bodyPr>
              <a:lstStyle>
                <a:defPPr>
                  <a:defRPr lang="en-US"/>
                </a:defPPr>
                <a:lvl1pPr algn="ctr">
                  <a:defRPr sz="1200" b="1">
                    <a:latin typeface="Arial" panose="020B0604020202020204" pitchFamily="34" charset="0"/>
                    <a:cs typeface="Arial" panose="020B0604020202020204" pitchFamily="34" charset="0"/>
                  </a:defRPr>
                </a:lvl1pPr>
              </a:lstStyle>
              <a:p>
                <a:r>
                  <a:rPr lang="en-US" sz="1400" dirty="0">
                    <a:latin typeface="Calibri" panose="020F0502020204030204" pitchFamily="34" charset="0"/>
                    <a:cs typeface="Calibri" panose="020F0502020204030204" pitchFamily="34" charset="0"/>
                  </a:rPr>
                  <a:t>Industry Collaboration</a:t>
                </a:r>
              </a:p>
            </p:txBody>
          </p:sp>
          <p:pic>
            <p:nvPicPr>
              <p:cNvPr id="840" name="Graphic 839" descr="Good Idea with solid fill">
                <a:extLst>
                  <a:ext uri="{FF2B5EF4-FFF2-40B4-BE49-F238E27FC236}">
                    <a16:creationId xmlns:a16="http://schemas.microsoft.com/office/drawing/2014/main" id="{4A1DD1D8-B89B-49C4-9D99-85CB335380E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946979" y="6017928"/>
                <a:ext cx="365760" cy="365760"/>
              </a:xfrm>
              <a:prstGeom prst="rect">
                <a:avLst/>
              </a:prstGeom>
            </p:spPr>
          </p:pic>
          <p:pic>
            <p:nvPicPr>
              <p:cNvPr id="841" name="Graphic 840" descr="Folder Search with solid fill">
                <a:extLst>
                  <a:ext uri="{FF2B5EF4-FFF2-40B4-BE49-F238E27FC236}">
                    <a16:creationId xmlns:a16="http://schemas.microsoft.com/office/drawing/2014/main" id="{35FD6F4C-5B9A-454C-B33C-F89048D9E4C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898951" y="5972063"/>
                <a:ext cx="440308" cy="440308"/>
              </a:xfrm>
              <a:prstGeom prst="rect">
                <a:avLst/>
              </a:prstGeom>
            </p:spPr>
          </p:pic>
          <p:sp>
            <p:nvSpPr>
              <p:cNvPr id="848" name="Arrow: Bent 847">
                <a:extLst>
                  <a:ext uri="{FF2B5EF4-FFF2-40B4-BE49-F238E27FC236}">
                    <a16:creationId xmlns:a16="http://schemas.microsoft.com/office/drawing/2014/main" id="{432939D3-0FA4-4322-81F5-917C39964FE8}"/>
                  </a:ext>
                </a:extLst>
              </p:cNvPr>
              <p:cNvSpPr/>
              <p:nvPr/>
            </p:nvSpPr>
            <p:spPr>
              <a:xfrm>
                <a:off x="3273243" y="2350016"/>
                <a:ext cx="1084638" cy="601046"/>
              </a:xfrm>
              <a:prstGeom prst="bentArrow">
                <a:avLst>
                  <a:gd name="adj1" fmla="val 25000"/>
                  <a:gd name="adj2" fmla="val 25000"/>
                  <a:gd name="adj3" fmla="val 50000"/>
                  <a:gd name="adj4" fmla="val 85621"/>
                </a:avLst>
              </a:prstGeom>
              <a:gradFill>
                <a:gsLst>
                  <a:gs pos="0">
                    <a:schemeClr val="accent6">
                      <a:lumMod val="45000"/>
                      <a:lumOff val="55000"/>
                      <a:alpha val="50000"/>
                    </a:schemeClr>
                  </a:gs>
                  <a:gs pos="100000">
                    <a:schemeClr val="accent6">
                      <a:lumMod val="45000"/>
                      <a:lumOff val="55000"/>
                    </a:schemeClr>
                  </a:gs>
                </a:gsLst>
                <a:path path="circle">
                  <a:fillToRect l="50000" t="50000" r="50000" b="50000"/>
                </a:path>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6" name="Arrow: Up-Down 3125">
                <a:extLst>
                  <a:ext uri="{FF2B5EF4-FFF2-40B4-BE49-F238E27FC236}">
                    <a16:creationId xmlns:a16="http://schemas.microsoft.com/office/drawing/2014/main" id="{753E5764-655D-401F-9E44-4A4857F231DE}"/>
                  </a:ext>
                </a:extLst>
              </p:cNvPr>
              <p:cNvSpPr/>
              <p:nvPr/>
            </p:nvSpPr>
            <p:spPr>
              <a:xfrm>
                <a:off x="5843925" y="2585975"/>
                <a:ext cx="484632" cy="710719"/>
              </a:xfrm>
              <a:prstGeom prst="upDownArrow">
                <a:avLst/>
              </a:prstGeom>
              <a:gradFill>
                <a:gsLst>
                  <a:gs pos="0">
                    <a:schemeClr val="accent6">
                      <a:lumMod val="45000"/>
                      <a:lumOff val="55000"/>
                    </a:schemeClr>
                  </a:gs>
                  <a:gs pos="100000">
                    <a:schemeClr val="accent6">
                      <a:lumMod val="45000"/>
                      <a:lumOff val="55000"/>
                    </a:schemeClr>
                  </a:gs>
                </a:gsLst>
                <a:path path="circle">
                  <a:fillToRect l="50000" t="50000" r="50000" b="50000"/>
                </a:path>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2" name="Arrow: Bent 851">
                <a:extLst>
                  <a:ext uri="{FF2B5EF4-FFF2-40B4-BE49-F238E27FC236}">
                    <a16:creationId xmlns:a16="http://schemas.microsoft.com/office/drawing/2014/main" id="{20DC8325-2614-454F-9BB5-08DBCF08FDD7}"/>
                  </a:ext>
                </a:extLst>
              </p:cNvPr>
              <p:cNvSpPr/>
              <p:nvPr/>
            </p:nvSpPr>
            <p:spPr>
              <a:xfrm flipH="1">
                <a:off x="7662889" y="2400532"/>
                <a:ext cx="1262198" cy="542335"/>
              </a:xfrm>
              <a:prstGeom prst="bentArrow">
                <a:avLst>
                  <a:gd name="adj1" fmla="val 25000"/>
                  <a:gd name="adj2" fmla="val 25000"/>
                  <a:gd name="adj3" fmla="val 50000"/>
                  <a:gd name="adj4" fmla="val 85621"/>
                </a:avLst>
              </a:prstGeom>
              <a:gradFill>
                <a:gsLst>
                  <a:gs pos="0">
                    <a:schemeClr val="accent6">
                      <a:lumMod val="45000"/>
                      <a:lumOff val="55000"/>
                      <a:alpha val="50000"/>
                    </a:schemeClr>
                  </a:gs>
                  <a:gs pos="100000">
                    <a:schemeClr val="accent6">
                      <a:lumMod val="45000"/>
                      <a:lumOff val="55000"/>
                    </a:schemeClr>
                  </a:gs>
                </a:gsLst>
                <a:path path="circle">
                  <a:fillToRect l="50000" t="50000" r="50000" b="50000"/>
                </a:path>
              </a:gradFill>
              <a:ln w="9525">
                <a:solidFill>
                  <a:schemeClr val="bg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06" name="Oval 205">
            <a:extLst>
              <a:ext uri="{FF2B5EF4-FFF2-40B4-BE49-F238E27FC236}">
                <a16:creationId xmlns:a16="http://schemas.microsoft.com/office/drawing/2014/main" id="{90CF7C38-E940-4480-A110-5A79FFD42785}"/>
              </a:ext>
            </a:extLst>
          </p:cNvPr>
          <p:cNvSpPr/>
          <p:nvPr/>
        </p:nvSpPr>
        <p:spPr>
          <a:xfrm>
            <a:off x="12431786" y="1295831"/>
            <a:ext cx="111033" cy="112943"/>
          </a:xfrm>
          <a:prstGeom prst="ellipse">
            <a:avLst/>
          </a:prstGeom>
          <a:noFill/>
          <a:ln w="12700" cap="flat" cmpd="sng" algn="ctr">
            <a:noFill/>
            <a:prstDash val="solid"/>
            <a:miter lim="800000"/>
          </a:ln>
          <a:effectLst/>
        </p:spPr>
        <p:txBody>
          <a:bodyPr rtlCol="0" anchor="ctr"/>
          <a:lstStyle/>
          <a:p>
            <a:pPr algn="ctr">
              <a:defRPr/>
            </a:pPr>
            <a:endParaRPr lang="en-US" kern="0">
              <a:solidFill>
                <a:prstClr val="black"/>
              </a:solidFill>
              <a:latin typeface="Calibri" panose="020F0502020204030204"/>
            </a:endParaRPr>
          </a:p>
        </p:txBody>
      </p:sp>
      <p:sp>
        <p:nvSpPr>
          <p:cNvPr id="134" name="Title 1">
            <a:extLst>
              <a:ext uri="{FF2B5EF4-FFF2-40B4-BE49-F238E27FC236}">
                <a16:creationId xmlns:a16="http://schemas.microsoft.com/office/drawing/2014/main" id="{2733A000-3EA5-4708-B826-564527B00A9A}"/>
              </a:ext>
            </a:extLst>
          </p:cNvPr>
          <p:cNvSpPr>
            <a:spLocks noGrp="1"/>
          </p:cNvSpPr>
          <p:nvPr>
            <p:ph type="title"/>
          </p:nvPr>
        </p:nvSpPr>
        <p:spPr>
          <a:xfrm>
            <a:off x="172528" y="18256"/>
            <a:ext cx="10084280" cy="1465636"/>
          </a:xfrm>
        </p:spPr>
        <p:txBody>
          <a:bodyPr>
            <a:normAutofit/>
          </a:bodyPr>
          <a:lstStyle/>
          <a:p>
            <a:r>
              <a:rPr lang="en-US" sz="3200" dirty="0"/>
              <a:t>VAST Organization and </a:t>
            </a:r>
            <a:br>
              <a:rPr lang="en-US" sz="3200" dirty="0"/>
            </a:br>
            <a:r>
              <a:rPr lang="en-US" sz="3200" dirty="0"/>
              <a:t>Industry Relationship</a:t>
            </a:r>
          </a:p>
        </p:txBody>
      </p:sp>
    </p:spTree>
    <p:extLst>
      <p:ext uri="{BB962C8B-B14F-4D97-AF65-F5344CB8AC3E}">
        <p14:creationId xmlns:p14="http://schemas.microsoft.com/office/powerpoint/2010/main" val="1873092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Oval 205">
            <a:extLst>
              <a:ext uri="{FF2B5EF4-FFF2-40B4-BE49-F238E27FC236}">
                <a16:creationId xmlns:a16="http://schemas.microsoft.com/office/drawing/2014/main" id="{90CF7C38-E940-4480-A110-5A79FFD42785}"/>
              </a:ext>
            </a:extLst>
          </p:cNvPr>
          <p:cNvSpPr/>
          <p:nvPr/>
        </p:nvSpPr>
        <p:spPr>
          <a:xfrm>
            <a:off x="12431786" y="1295831"/>
            <a:ext cx="111033" cy="112943"/>
          </a:xfrm>
          <a:prstGeom prst="ellipse">
            <a:avLst/>
          </a:prstGeom>
          <a:noFill/>
          <a:ln w="12700" cap="flat" cmpd="sng" algn="ctr">
            <a:noFill/>
            <a:prstDash val="solid"/>
            <a:miter lim="800000"/>
          </a:ln>
          <a:effectLst/>
        </p:spPr>
        <p:txBody>
          <a:bodyPr rtlCol="0" anchor="ctr"/>
          <a:lstStyle/>
          <a:p>
            <a:pPr algn="ctr">
              <a:defRPr/>
            </a:pPr>
            <a:endParaRPr lang="en-US" kern="0">
              <a:solidFill>
                <a:prstClr val="black"/>
              </a:solidFill>
              <a:latin typeface="Calibri" panose="020F0502020204030204"/>
            </a:endParaRPr>
          </a:p>
        </p:txBody>
      </p:sp>
      <p:sp>
        <p:nvSpPr>
          <p:cNvPr id="134" name="Title 1">
            <a:extLst>
              <a:ext uri="{FF2B5EF4-FFF2-40B4-BE49-F238E27FC236}">
                <a16:creationId xmlns:a16="http://schemas.microsoft.com/office/drawing/2014/main" id="{2733A000-3EA5-4708-B826-564527B00A9A}"/>
              </a:ext>
            </a:extLst>
          </p:cNvPr>
          <p:cNvSpPr>
            <a:spLocks noGrp="1"/>
          </p:cNvSpPr>
          <p:nvPr>
            <p:ph type="title"/>
          </p:nvPr>
        </p:nvSpPr>
        <p:spPr/>
        <p:txBody>
          <a:bodyPr>
            <a:normAutofit/>
          </a:bodyPr>
          <a:lstStyle/>
          <a:p>
            <a:r>
              <a:rPr lang="en-US" dirty="0"/>
              <a:t>VAST Advisors</a:t>
            </a:r>
          </a:p>
        </p:txBody>
      </p:sp>
      <p:pic>
        <p:nvPicPr>
          <p:cNvPr id="110" name="Picture 10" descr="International Civil Aviation Organization - Wikipedia">
            <a:extLst>
              <a:ext uri="{FF2B5EF4-FFF2-40B4-BE49-F238E27FC236}">
                <a16:creationId xmlns:a16="http://schemas.microsoft.com/office/drawing/2014/main" id="{DD66E71C-FF09-498A-AB44-6A2824F6DE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5480404"/>
            <a:ext cx="914400" cy="753565"/>
          </a:xfrm>
          <a:prstGeom prst="rect">
            <a:avLst/>
          </a:prstGeom>
          <a:noFill/>
          <a:extLst>
            <a:ext uri="{909E8E84-426E-40DD-AFC4-6F175D3DCCD1}">
              <a14:hiddenFill xmlns:a14="http://schemas.microsoft.com/office/drawing/2010/main">
                <a:solidFill>
                  <a:srgbClr val="FFFFFF"/>
                </a:solidFill>
              </a14:hiddenFill>
            </a:ext>
          </a:extLst>
        </p:spPr>
      </p:pic>
      <p:sp>
        <p:nvSpPr>
          <p:cNvPr id="112" name="Text Placeholder 10">
            <a:extLst>
              <a:ext uri="{FF2B5EF4-FFF2-40B4-BE49-F238E27FC236}">
                <a16:creationId xmlns:a16="http://schemas.microsoft.com/office/drawing/2014/main" id="{93CDF514-C55B-4307-8841-6A13A12422A4}"/>
              </a:ext>
            </a:extLst>
          </p:cNvPr>
          <p:cNvSpPr txBox="1">
            <a:spLocks/>
          </p:cNvSpPr>
          <p:nvPr/>
        </p:nvSpPr>
        <p:spPr>
          <a:xfrm>
            <a:off x="1366157" y="5397481"/>
            <a:ext cx="4871357" cy="663515"/>
          </a:xfrm>
          <a:prstGeom prst="rect">
            <a:avLst/>
          </a:prstGeom>
        </p:spPr>
        <p:txBody>
          <a:bodyPr wrap="square">
            <a:spAutoFit/>
          </a:bodyPr>
          <a:lstStyle>
            <a:lvl1pPr marL="228531" indent="-228531" algn="l" defTabSz="914126" rtl="0" eaLnBrk="1" latinLnBrk="0" hangingPunct="1">
              <a:lnSpc>
                <a:spcPct val="120000"/>
              </a:lnSpc>
              <a:spcBef>
                <a:spcPts val="1000"/>
              </a:spcBef>
              <a:buClr>
                <a:schemeClr val="accent1"/>
              </a:buClr>
              <a:buSzPct val="100000"/>
              <a:buFont typeface="Arial" panose="020B0604020202020204" pitchFamily="34" charset="0"/>
              <a:buChar char="•"/>
              <a:defRPr sz="1999" kern="1200">
                <a:solidFill>
                  <a:schemeClr val="tx1"/>
                </a:solidFill>
                <a:effectLst/>
                <a:latin typeface="+mn-lt"/>
                <a:ea typeface="+mn-ea"/>
                <a:cs typeface="+mn-cs"/>
              </a:defRPr>
            </a:lvl1pPr>
            <a:lvl2pPr marL="685594"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799" kern="1200" cap="none" baseline="0">
                <a:solidFill>
                  <a:schemeClr val="tx1"/>
                </a:solidFill>
                <a:effectLst/>
                <a:latin typeface="+mn-lt"/>
                <a:ea typeface="+mn-ea"/>
                <a:cs typeface="+mn-cs"/>
              </a:defRPr>
            </a:lvl2pPr>
            <a:lvl3pPr marL="1142657"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599720"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6783"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3846"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0908"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7971"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5034"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en-US" sz="1600" b="1" dirty="0">
                <a:latin typeface="Calibri" panose="020F0502020204030204" pitchFamily="34" charset="0"/>
                <a:cs typeface="Calibri" panose="020F0502020204030204" pitchFamily="34" charset="0"/>
              </a:rPr>
              <a:t>Ian Knowles, Acting Chief, Operational Safety Section. </a:t>
            </a:r>
            <a:r>
              <a:rPr lang="en-US" sz="1600" dirty="0">
                <a:latin typeface="Calibri" panose="020F0502020204030204" pitchFamily="34" charset="0"/>
                <a:cs typeface="Calibri" panose="020F0502020204030204" pitchFamily="34" charset="0"/>
              </a:rPr>
              <a:t> </a:t>
            </a:r>
            <a:br>
              <a:rPr lang="en-US" sz="1600" dirty="0">
                <a:latin typeface="Calibri" panose="020F0502020204030204" pitchFamily="34" charset="0"/>
                <a:cs typeface="Calibri" panose="020F0502020204030204" pitchFamily="34" charset="0"/>
              </a:rPr>
            </a:br>
            <a:r>
              <a:rPr lang="en-US" sz="1600" dirty="0">
                <a:latin typeface="Calibri" panose="020F0502020204030204" pitchFamily="34" charset="0"/>
                <a:cs typeface="Calibri" panose="020F0502020204030204" pitchFamily="34" charset="0"/>
              </a:rPr>
              <a:t>International Civil Aviation Organization (ICAO)</a:t>
            </a:r>
          </a:p>
        </p:txBody>
      </p:sp>
      <p:pic>
        <p:nvPicPr>
          <p:cNvPr id="6" name="Content Placeholder 5" descr="A close-up of a person smiling&#10;&#10;Description automatically generated">
            <a:extLst>
              <a:ext uri="{FF2B5EF4-FFF2-40B4-BE49-F238E27FC236}">
                <a16:creationId xmlns:a16="http://schemas.microsoft.com/office/drawing/2014/main" id="{9BC1718C-750C-DD56-F69C-0BDE7742AD4E}"/>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7917927" y="1450942"/>
            <a:ext cx="2723681" cy="3847289"/>
          </a:xfrm>
        </p:spPr>
      </p:pic>
      <p:pic>
        <p:nvPicPr>
          <p:cNvPr id="13" name="Content Placeholder 12" descr="A person in a suit and tie&#10;&#10;Description automatically generated">
            <a:extLst>
              <a:ext uri="{FF2B5EF4-FFF2-40B4-BE49-F238E27FC236}">
                <a16:creationId xmlns:a16="http://schemas.microsoft.com/office/drawing/2014/main" id="{E813183E-2693-0986-4939-AA60773573AE}"/>
              </a:ext>
            </a:extLst>
          </p:cNvPr>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1713017" y="1542512"/>
            <a:ext cx="3283692" cy="3496124"/>
          </a:xfrm>
        </p:spPr>
      </p:pic>
      <p:pic>
        <p:nvPicPr>
          <p:cNvPr id="15" name="Picture 14" descr="A blue circle with white lines and waves&#10;&#10;Description automatically generated">
            <a:extLst>
              <a:ext uri="{FF2B5EF4-FFF2-40B4-BE49-F238E27FC236}">
                <a16:creationId xmlns:a16="http://schemas.microsoft.com/office/drawing/2014/main" id="{8B604697-F782-D3CF-3240-E1B40406F1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8613" y="5480404"/>
            <a:ext cx="704907" cy="704907"/>
          </a:xfrm>
          <a:prstGeom prst="rect">
            <a:avLst/>
          </a:prstGeom>
        </p:spPr>
      </p:pic>
      <p:sp>
        <p:nvSpPr>
          <p:cNvPr id="16" name="TextBox 15">
            <a:extLst>
              <a:ext uri="{FF2B5EF4-FFF2-40B4-BE49-F238E27FC236}">
                <a16:creationId xmlns:a16="http://schemas.microsoft.com/office/drawing/2014/main" id="{544400C4-47B7-6990-D516-1EB6A40452A9}"/>
              </a:ext>
            </a:extLst>
          </p:cNvPr>
          <p:cNvSpPr txBox="1"/>
          <p:nvPr/>
        </p:nvSpPr>
        <p:spPr>
          <a:xfrm>
            <a:off x="7917927" y="5480404"/>
            <a:ext cx="3032295" cy="5805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Tim Rolfe,  Chief Executive Officer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HeliOffshore, Ltd.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755767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503A3-83C8-4C08-B5C5-6A5E1023917C}"/>
              </a:ext>
            </a:extLst>
          </p:cNvPr>
          <p:cNvSpPr>
            <a:spLocks noGrp="1"/>
          </p:cNvSpPr>
          <p:nvPr>
            <p:ph type="title"/>
          </p:nvPr>
        </p:nvSpPr>
        <p:spPr/>
        <p:txBody>
          <a:bodyPr>
            <a:normAutofit/>
          </a:bodyPr>
          <a:lstStyle/>
          <a:p>
            <a:r>
              <a:rPr lang="en-US" dirty="0"/>
              <a:t>VAST Working group Members</a:t>
            </a:r>
          </a:p>
        </p:txBody>
      </p:sp>
      <p:sp>
        <p:nvSpPr>
          <p:cNvPr id="8" name="Content Placeholder 7">
            <a:extLst>
              <a:ext uri="{FF2B5EF4-FFF2-40B4-BE49-F238E27FC236}">
                <a16:creationId xmlns:a16="http://schemas.microsoft.com/office/drawing/2014/main" id="{EF9B632F-86C4-4C81-9A95-4E7E786BE9D5}"/>
              </a:ext>
            </a:extLst>
          </p:cNvPr>
          <p:cNvSpPr>
            <a:spLocks noGrp="1"/>
          </p:cNvSpPr>
          <p:nvPr>
            <p:ph idx="1"/>
          </p:nvPr>
        </p:nvSpPr>
        <p:spPr/>
        <p:txBody>
          <a:bodyPr>
            <a:normAutofit/>
          </a:bodyPr>
          <a:lstStyle/>
          <a:p>
            <a:pPr fontAlgn="base"/>
            <a:r>
              <a:rPr lang="en-US" sz="2000" b="0" i="0" dirty="0">
                <a:solidFill>
                  <a:srgbClr val="000000"/>
                </a:solidFill>
                <a:effectLst/>
                <a:latin typeface="Arial" panose="020B0604020202020204" pitchFamily="34" charset="0"/>
              </a:rPr>
              <a:t>A VAST working group member may include any designated representative of a global VTOL safety stakeholder </a:t>
            </a:r>
            <a:r>
              <a:rPr lang="en-US" sz="2000" dirty="0">
                <a:solidFill>
                  <a:srgbClr val="000000"/>
                </a:solidFill>
                <a:latin typeface="Arial" panose="020B0604020202020204" pitchFamily="34" charset="0"/>
              </a:rPr>
              <a:t>organization; additionally, any individual who is not affiliated with such an organization may be a VAST member</a:t>
            </a:r>
            <a:endParaRPr lang="en-US" sz="2000" b="0" i="0" dirty="0">
              <a:solidFill>
                <a:srgbClr val="000000"/>
              </a:solidFill>
              <a:effectLst/>
              <a:latin typeface="Arial" panose="020B0604020202020204" pitchFamily="34" charset="0"/>
            </a:endParaRPr>
          </a:p>
          <a:p>
            <a:pPr fontAlgn="base"/>
            <a:r>
              <a:rPr lang="en-US" sz="2000" dirty="0">
                <a:solidFill>
                  <a:srgbClr val="000000"/>
                </a:solidFill>
                <a:latin typeface="Arial" panose="020B0604020202020204" pitchFamily="34" charset="0"/>
              </a:rPr>
              <a:t>A VAST member may serve in the following roles</a:t>
            </a:r>
          </a:p>
          <a:p>
            <a:pPr lvl="1" fontAlgn="base"/>
            <a:r>
              <a:rPr lang="en-US" sz="1800" b="0" i="0" dirty="0">
                <a:solidFill>
                  <a:srgbClr val="000000"/>
                </a:solidFill>
                <a:effectLst/>
                <a:latin typeface="Arial" panose="020B0604020202020204" pitchFamily="34" charset="0"/>
              </a:rPr>
              <a:t>Volunteer and, if elected, serve </a:t>
            </a:r>
            <a:r>
              <a:rPr lang="en-US" sz="1800" dirty="0">
                <a:solidFill>
                  <a:srgbClr val="000000"/>
                </a:solidFill>
                <a:latin typeface="Arial" panose="020B0604020202020204" pitchFamily="34" charset="0"/>
              </a:rPr>
              <a:t>in a working group co-chair </a:t>
            </a:r>
            <a:r>
              <a:rPr lang="en-US" sz="1800" b="0" i="0" dirty="0">
                <a:solidFill>
                  <a:srgbClr val="000000"/>
                </a:solidFill>
                <a:effectLst/>
                <a:latin typeface="Arial" panose="020B0604020202020204" pitchFamily="34" charset="0"/>
              </a:rPr>
              <a:t>position</a:t>
            </a:r>
          </a:p>
          <a:p>
            <a:pPr lvl="1" fontAlgn="base"/>
            <a:r>
              <a:rPr lang="en-US" sz="1800" dirty="0">
                <a:solidFill>
                  <a:srgbClr val="000000"/>
                </a:solidFill>
                <a:latin typeface="Arial" panose="020B0604020202020204" pitchFamily="34" charset="0"/>
              </a:rPr>
              <a:t>Volunteer to actively participate in a working group</a:t>
            </a:r>
            <a:endParaRPr lang="en-US" sz="1800" b="0" i="0" dirty="0">
              <a:solidFill>
                <a:srgbClr val="000000"/>
              </a:solidFill>
              <a:effectLst/>
              <a:latin typeface="Arial" panose="020B0604020202020204" pitchFamily="34" charset="0"/>
            </a:endParaRPr>
          </a:p>
          <a:p>
            <a:pPr lvl="1" fontAlgn="base"/>
            <a:r>
              <a:rPr lang="en-US" sz="1800" dirty="0">
                <a:solidFill>
                  <a:srgbClr val="000000"/>
                </a:solidFill>
                <a:latin typeface="Arial" panose="020B0604020202020204" pitchFamily="34" charset="0"/>
              </a:rPr>
              <a:t>Volunteer to actively participate in the administration or communications team</a:t>
            </a:r>
          </a:p>
          <a:p>
            <a:pPr fontAlgn="base"/>
            <a:r>
              <a:rPr lang="en-US" sz="2000" dirty="0">
                <a:solidFill>
                  <a:srgbClr val="000000"/>
                </a:solidFill>
                <a:latin typeface="Arial" panose="020B0604020202020204" pitchFamily="34" charset="0"/>
              </a:rPr>
              <a:t>One individual of each stakeholder organization may serve as a voting member of a working group; any other individual of the same organization may serve as a backup voter.</a:t>
            </a:r>
          </a:p>
          <a:p>
            <a:pPr fontAlgn="base"/>
            <a:r>
              <a:rPr lang="en-US" sz="2000" dirty="0">
                <a:solidFill>
                  <a:srgbClr val="000000"/>
                </a:solidFill>
                <a:latin typeface="Arial" panose="020B0604020202020204" pitchFamily="34" charset="0"/>
              </a:rPr>
              <a:t>Individuals are not considered a VAST member unless they are contributing to a working group or serving in an advisory role</a:t>
            </a:r>
          </a:p>
          <a:p>
            <a:pPr fontAlgn="base"/>
            <a:r>
              <a:rPr lang="en-US" sz="2000" dirty="0">
                <a:solidFill>
                  <a:srgbClr val="000000"/>
                </a:solidFill>
                <a:latin typeface="Arial" panose="020B0604020202020204" pitchFamily="34" charset="0"/>
              </a:rPr>
              <a:t>Additional </a:t>
            </a:r>
            <a:r>
              <a:rPr lang="en-US" sz="2000" b="0" i="0" dirty="0">
                <a:solidFill>
                  <a:srgbClr val="000000"/>
                </a:solidFill>
                <a:effectLst/>
                <a:latin typeface="Arial" panose="020B0604020202020204" pitchFamily="34" charset="0"/>
              </a:rPr>
              <a:t>VAST member </a:t>
            </a:r>
            <a:r>
              <a:rPr lang="en-US" sz="2000" dirty="0">
                <a:solidFill>
                  <a:srgbClr val="000000"/>
                </a:solidFill>
                <a:latin typeface="Arial" panose="020B0604020202020204" pitchFamily="34" charset="0"/>
              </a:rPr>
              <a:t>information is available in the VAST Charter</a:t>
            </a:r>
            <a:endParaRPr lang="en-US" sz="2000" b="0" i="0"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1390808358"/>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licopter flying over a group of people on a snowy mountain&#10;&#10;Description automatically generated with medium confidence">
            <a:extLst>
              <a:ext uri="{FF2B5EF4-FFF2-40B4-BE49-F238E27FC236}">
                <a16:creationId xmlns:a16="http://schemas.microsoft.com/office/drawing/2014/main" id="{967241C4-0120-445C-8A2F-31A10D480F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 y="0"/>
            <a:ext cx="12188824" cy="6858000"/>
          </a:xfrm>
          <a:prstGeom prst="rect">
            <a:avLst/>
          </a:prstGeom>
        </p:spPr>
      </p:pic>
      <p:pic>
        <p:nvPicPr>
          <p:cNvPr id="14" name="Picture 13" descr="Logo, company name&#10;&#10;Description automatically generated">
            <a:extLst>
              <a:ext uri="{FF2B5EF4-FFF2-40B4-BE49-F238E27FC236}">
                <a16:creationId xmlns:a16="http://schemas.microsoft.com/office/drawing/2014/main" id="{1F19749A-14F3-4F09-A5D3-2BA67F98BD5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9525000" y="304800"/>
            <a:ext cx="2247106" cy="1119116"/>
          </a:xfrm>
          <a:prstGeom prst="rect">
            <a:avLst/>
          </a:prstGeom>
        </p:spPr>
      </p:pic>
      <p:sp>
        <p:nvSpPr>
          <p:cNvPr id="16" name="Title 15">
            <a:extLst>
              <a:ext uri="{FF2B5EF4-FFF2-40B4-BE49-F238E27FC236}">
                <a16:creationId xmlns:a16="http://schemas.microsoft.com/office/drawing/2014/main" id="{87560AD2-136C-4C5E-8333-994B20103871}"/>
              </a:ext>
            </a:extLst>
          </p:cNvPr>
          <p:cNvSpPr>
            <a:spLocks noGrp="1"/>
          </p:cNvSpPr>
          <p:nvPr>
            <p:ph type="title"/>
          </p:nvPr>
        </p:nvSpPr>
        <p:spPr>
          <a:xfrm>
            <a:off x="7391400" y="1756130"/>
            <a:ext cx="4380706" cy="1887950"/>
          </a:xfrm>
        </p:spPr>
        <p:txBody>
          <a:bodyPr/>
          <a:lstStyle/>
          <a:p>
            <a:pPr algn="r"/>
            <a:r>
              <a:rPr lang="en-US" dirty="0">
                <a:solidFill>
                  <a:schemeClr val="bg1"/>
                </a:solidFill>
              </a:rPr>
              <a:t>Working </a:t>
            </a:r>
            <a:br>
              <a:rPr lang="en-US" dirty="0">
                <a:solidFill>
                  <a:schemeClr val="bg1"/>
                </a:solidFill>
              </a:rPr>
            </a:br>
            <a:r>
              <a:rPr lang="en-US" dirty="0">
                <a:solidFill>
                  <a:schemeClr val="bg1"/>
                </a:solidFill>
              </a:rPr>
              <a:t>Groups</a:t>
            </a:r>
          </a:p>
        </p:txBody>
      </p:sp>
    </p:spTree>
    <p:extLst>
      <p:ext uri="{BB962C8B-B14F-4D97-AF65-F5344CB8AC3E}">
        <p14:creationId xmlns:p14="http://schemas.microsoft.com/office/powerpoint/2010/main" val="1652787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tent Placeholder 20">
            <a:extLst>
              <a:ext uri="{FF2B5EF4-FFF2-40B4-BE49-F238E27FC236}">
                <a16:creationId xmlns:a16="http://schemas.microsoft.com/office/drawing/2014/main" id="{584B78B5-CA6F-F1AB-5CF8-D9A02E7E7F60}"/>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6435439" y="2114548"/>
            <a:ext cx="5543776" cy="3171777"/>
          </a:xfrm>
        </p:spPr>
      </p:pic>
      <p:sp>
        <p:nvSpPr>
          <p:cNvPr id="13" name="Content Placeholder 12">
            <a:extLst>
              <a:ext uri="{FF2B5EF4-FFF2-40B4-BE49-F238E27FC236}">
                <a16:creationId xmlns:a16="http://schemas.microsoft.com/office/drawing/2014/main" id="{D93960B3-9E89-2DC8-82A3-A93B97452A59}"/>
              </a:ext>
            </a:extLst>
          </p:cNvPr>
          <p:cNvSpPr>
            <a:spLocks noGrp="1"/>
          </p:cNvSpPr>
          <p:nvPr>
            <p:ph sz="half" idx="1"/>
          </p:nvPr>
        </p:nvSpPr>
        <p:spPr>
          <a:xfrm>
            <a:off x="172528" y="2477224"/>
            <a:ext cx="7256972" cy="4044732"/>
          </a:xfrm>
        </p:spPr>
        <p:txBody>
          <a:bodyPr>
            <a:normAutofit/>
          </a:bodyPr>
          <a:lstStyle/>
          <a:p>
            <a:r>
              <a:rPr lang="en-US" dirty="0"/>
              <a:t>A public–private initiative to enhance worldwide flight operations safety in all segments of the vertical aviation industry. </a:t>
            </a:r>
          </a:p>
          <a:p>
            <a:r>
              <a:rPr lang="en-US" dirty="0"/>
              <a:t>Members include international safety teams, safety authorities, and other stakeholders seeking to elevate vertical aviation safety.</a:t>
            </a:r>
          </a:p>
          <a:p>
            <a:r>
              <a:rPr lang="en-US" dirty="0"/>
              <a:t>More information at </a:t>
            </a:r>
            <a:r>
              <a:rPr lang="en-US" dirty="0">
                <a:hlinkClick r:id="rId4"/>
              </a:rPr>
              <a:t>vast.aero/about-vast</a:t>
            </a:r>
            <a:r>
              <a:rPr lang="en-US" dirty="0"/>
              <a:t> </a:t>
            </a:r>
          </a:p>
        </p:txBody>
      </p:sp>
      <p:sp>
        <p:nvSpPr>
          <p:cNvPr id="3" name="Slide Number Placeholder 2">
            <a:extLst>
              <a:ext uri="{FF2B5EF4-FFF2-40B4-BE49-F238E27FC236}">
                <a16:creationId xmlns:a16="http://schemas.microsoft.com/office/drawing/2014/main" id="{4EAF9DE7-7494-81DE-2342-E594D947EE00}"/>
              </a:ext>
            </a:extLst>
          </p:cNvPr>
          <p:cNvSpPr>
            <a:spLocks noGrp="1"/>
          </p:cNvSpPr>
          <p:nvPr>
            <p:ph type="sldNum" sz="quarter" idx="12"/>
          </p:nvPr>
        </p:nvSpPr>
        <p:spPr/>
        <p:txBody>
          <a:bodyPr/>
          <a:lstStyle/>
          <a:p>
            <a:fld id="{E6297E96-B483-45C6-B831-8A32D488EE33}" type="slidenum">
              <a:rPr lang="en-US" smtClean="0"/>
              <a:pPr/>
              <a:t>2</a:t>
            </a:fld>
            <a:endParaRPr lang="en-US" dirty="0"/>
          </a:p>
        </p:txBody>
      </p:sp>
      <p:sp>
        <p:nvSpPr>
          <p:cNvPr id="12" name="Title 11">
            <a:extLst>
              <a:ext uri="{FF2B5EF4-FFF2-40B4-BE49-F238E27FC236}">
                <a16:creationId xmlns:a16="http://schemas.microsoft.com/office/drawing/2014/main" id="{895A24DB-45D9-28F7-5BB0-8A8775877065}"/>
              </a:ext>
            </a:extLst>
          </p:cNvPr>
          <p:cNvSpPr>
            <a:spLocks noGrp="1"/>
          </p:cNvSpPr>
          <p:nvPr>
            <p:ph type="title"/>
          </p:nvPr>
        </p:nvSpPr>
        <p:spPr/>
        <p:txBody>
          <a:bodyPr/>
          <a:lstStyle/>
          <a:p>
            <a:r>
              <a:rPr lang="en-US" dirty="0"/>
              <a:t>Who We Are</a:t>
            </a:r>
          </a:p>
        </p:txBody>
      </p:sp>
      <p:sp>
        <p:nvSpPr>
          <p:cNvPr id="15" name="Text Placeholder 14">
            <a:extLst>
              <a:ext uri="{FF2B5EF4-FFF2-40B4-BE49-F238E27FC236}">
                <a16:creationId xmlns:a16="http://schemas.microsoft.com/office/drawing/2014/main" id="{602B9AC3-3FEA-E0FE-3E45-740462C2D1FF}"/>
              </a:ext>
            </a:extLst>
          </p:cNvPr>
          <p:cNvSpPr>
            <a:spLocks noGrp="1"/>
          </p:cNvSpPr>
          <p:nvPr>
            <p:ph type="body" sz="quarter" idx="13"/>
          </p:nvPr>
        </p:nvSpPr>
        <p:spPr>
          <a:xfrm>
            <a:off x="172527" y="1319842"/>
            <a:ext cx="11806687" cy="681486"/>
          </a:xfrm>
        </p:spPr>
        <p:txBody>
          <a:bodyPr>
            <a:normAutofit fontScale="85000" lnSpcReduction="10000"/>
          </a:bodyPr>
          <a:lstStyle/>
          <a:p>
            <a:r>
              <a:rPr lang="en-US" dirty="0"/>
              <a:t>Enabling Safety Collaboration for the Global Vertical Aviation Industry</a:t>
            </a:r>
          </a:p>
        </p:txBody>
      </p:sp>
      <p:pic>
        <p:nvPicPr>
          <p:cNvPr id="23" name="Picture 22">
            <a:extLst>
              <a:ext uri="{FF2B5EF4-FFF2-40B4-BE49-F238E27FC236}">
                <a16:creationId xmlns:a16="http://schemas.microsoft.com/office/drawing/2014/main" id="{03453BE3-C184-F57D-19C7-44C3178F7B23}"/>
              </a:ext>
            </a:extLst>
          </p:cNvPr>
          <p:cNvPicPr>
            <a:picLocks noChangeAspect="1"/>
          </p:cNvPicPr>
          <p:nvPr/>
        </p:nvPicPr>
        <p:blipFill>
          <a:blip r:embed="rId5" cstate="screen">
            <a:alphaModFix amt="85000"/>
            <a:extLst>
              <a:ext uri="{BEBA8EAE-BF5A-486C-A8C5-ECC9F3942E4B}">
                <a14:imgProps xmlns:a14="http://schemas.microsoft.com/office/drawing/2010/main">
                  <a14:imgLayer r:embed="rId6">
                    <a14:imgEffect>
                      <a14:backgroundRemoval t="9783" b="89976" l="483" r="98632">
                        <a14:foregroundMark x1="6436" y1="39976" x2="7241" y2="52778"/>
                        <a14:foregroundMark x1="563" y1="40217" x2="6436" y2="40217"/>
                        <a14:foregroundMark x1="88737" y1="25121" x2="90668" y2="42754"/>
                        <a14:foregroundMark x1="92518" y1="26691" x2="98632" y2="26691"/>
                        <a14:foregroundMark x1="14401" y1="55072" x2="16895" y2="54348"/>
                        <a14:foregroundMark x1="13113" y1="53744" x2="19228" y2="53744"/>
                        <a14:foregroundMark x1="12711" y1="54348" x2="18343" y2="54348"/>
                        <a14:foregroundMark x1="13757" y1="55314" x2="15447" y2="55314"/>
                        <a14:backgroundMark x1="11907" y1="45290" x2="16492" y2="45290"/>
                        <a14:backgroundMark x1="35157" y1="42512" x2="36766" y2="42512"/>
                        <a14:backgroundMark x1="48914" y1="39976" x2="50040" y2="40217"/>
                        <a14:backgroundMark x1="67176" y1="39010" x2="67418" y2="38406"/>
                        <a14:backgroundMark x1="80209" y1="35507" x2="84151" y2="35507"/>
                        <a14:backgroundMark x1="43524" y1="44928" x2="43524" y2="44928"/>
                        <a14:backgroundMark x1="67176" y1="33333" x2="67176" y2="33333"/>
                        <a14:backgroundMark x1="67578" y1="32971" x2="67578" y2="32971"/>
                        <a14:backgroundMark x1="66533" y1="33333" x2="66533" y2="33333"/>
                        <a14:backgroundMark x1="65326" y1="31401" x2="65326" y2="31401"/>
                      </a14:backgroundRemoval>
                    </a14:imgEffect>
                  </a14:imgLayer>
                </a14:imgProps>
              </a:ext>
              <a:ext uri="{28A0092B-C50C-407E-A947-70E740481C1C}">
                <a14:useLocalDpi xmlns:a14="http://schemas.microsoft.com/office/drawing/2010/main"/>
              </a:ext>
            </a:extLst>
          </a:blip>
          <a:stretch>
            <a:fillRect/>
          </a:stretch>
        </p:blipFill>
        <p:spPr>
          <a:xfrm>
            <a:off x="10302784" y="1751872"/>
            <a:ext cx="1088905" cy="725352"/>
          </a:xfrm>
          <a:prstGeom prst="rect">
            <a:avLst/>
          </a:prstGeom>
        </p:spPr>
      </p:pic>
    </p:spTree>
    <p:extLst>
      <p:ext uri="{BB962C8B-B14F-4D97-AF65-F5344CB8AC3E}">
        <p14:creationId xmlns:p14="http://schemas.microsoft.com/office/powerpoint/2010/main" val="2644980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 light, traffic&#10;&#10;Description automatically generated">
            <a:extLst>
              <a:ext uri="{FF2B5EF4-FFF2-40B4-BE49-F238E27FC236}">
                <a16:creationId xmlns:a16="http://schemas.microsoft.com/office/drawing/2014/main" id="{B5670281-C53F-4253-B373-3F5C610271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8" y="0"/>
            <a:ext cx="12188824" cy="6858000"/>
          </a:xfrm>
          <a:prstGeom prst="rect">
            <a:avLst/>
          </a:prstGeom>
        </p:spPr>
      </p:pic>
      <p:sp>
        <p:nvSpPr>
          <p:cNvPr id="3" name="Title 2">
            <a:extLst>
              <a:ext uri="{FF2B5EF4-FFF2-40B4-BE49-F238E27FC236}">
                <a16:creationId xmlns:a16="http://schemas.microsoft.com/office/drawing/2014/main" id="{9F937B1F-3428-48C4-A0FB-23387D6CB587}"/>
              </a:ext>
            </a:extLst>
          </p:cNvPr>
          <p:cNvSpPr>
            <a:spLocks noGrp="1"/>
          </p:cNvSpPr>
          <p:nvPr>
            <p:ph type="title"/>
          </p:nvPr>
        </p:nvSpPr>
        <p:spPr>
          <a:xfrm>
            <a:off x="1590" y="3236470"/>
            <a:ext cx="7008811" cy="1487928"/>
          </a:xfrm>
          <a:solidFill>
            <a:srgbClr val="000000">
              <a:alpha val="74902"/>
            </a:srgbClr>
          </a:solidFill>
        </p:spPr>
        <p:txBody>
          <a:bodyPr vert="horz" lIns="91440" tIns="45720" rIns="91440" bIns="0" rtlCol="0" anchor="ctr">
            <a:normAutofit/>
          </a:bodyPr>
          <a:lstStyle/>
          <a:p>
            <a:pPr indent="2743200"/>
            <a:r>
              <a:rPr lang="en-US" sz="4400" dirty="0">
                <a:solidFill>
                  <a:srgbClr val="FFFFFE"/>
                </a:solidFill>
              </a:rPr>
              <a:t>Technology</a:t>
            </a:r>
          </a:p>
        </p:txBody>
      </p:sp>
      <p:cxnSp>
        <p:nvCxnSpPr>
          <p:cNvPr id="7" name="Straight Connector 6">
            <a:extLst>
              <a:ext uri="{FF2B5EF4-FFF2-40B4-BE49-F238E27FC236}">
                <a16:creationId xmlns:a16="http://schemas.microsoft.com/office/drawing/2014/main" id="{6E81E0C9-CBF8-40AD-AA0A-2CBD0D2B7113}"/>
              </a:ext>
            </a:extLst>
          </p:cNvPr>
          <p:cNvCxnSpPr>
            <a:cxnSpLocks/>
          </p:cNvCxnSpPr>
          <p:nvPr/>
        </p:nvCxnSpPr>
        <p:spPr>
          <a:xfrm>
            <a:off x="2819400" y="4343400"/>
            <a:ext cx="3886200" cy="0"/>
          </a:xfrm>
          <a:prstGeom prst="line">
            <a:avLst/>
          </a:prstGeom>
          <a:ln w="38100">
            <a:solidFill>
              <a:srgbClr val="DAAC71"/>
            </a:solidFill>
          </a:ln>
        </p:spPr>
        <p:style>
          <a:lnRef idx="1">
            <a:schemeClr val="accent1"/>
          </a:lnRef>
          <a:fillRef idx="0">
            <a:schemeClr val="accent1"/>
          </a:fillRef>
          <a:effectRef idx="0">
            <a:schemeClr val="accent1"/>
          </a:effectRef>
          <a:fontRef idx="minor">
            <a:schemeClr val="tx1"/>
          </a:fontRef>
        </p:style>
      </p:cxnSp>
      <p:pic>
        <p:nvPicPr>
          <p:cNvPr id="22" name="Picture 21" descr="Logo, company name&#10;&#10;Description automatically generated">
            <a:extLst>
              <a:ext uri="{FF2B5EF4-FFF2-40B4-BE49-F238E27FC236}">
                <a16:creationId xmlns:a16="http://schemas.microsoft.com/office/drawing/2014/main" id="{94829C82-1D00-427B-B485-95C872DD4C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286942" y="3405051"/>
            <a:ext cx="2247106" cy="1119116"/>
          </a:xfrm>
          <a:prstGeom prst="rect">
            <a:avLst/>
          </a:prstGeom>
        </p:spPr>
      </p:pic>
      <p:sp>
        <p:nvSpPr>
          <p:cNvPr id="24" name="Title 2">
            <a:extLst>
              <a:ext uri="{FF2B5EF4-FFF2-40B4-BE49-F238E27FC236}">
                <a16:creationId xmlns:a16="http://schemas.microsoft.com/office/drawing/2014/main" id="{6ED2732E-BE1D-4D48-9669-F44817127217}"/>
              </a:ext>
            </a:extLst>
          </p:cNvPr>
          <p:cNvSpPr txBox="1">
            <a:spLocks/>
          </p:cNvSpPr>
          <p:nvPr/>
        </p:nvSpPr>
        <p:spPr>
          <a:xfrm>
            <a:off x="1590" y="4419604"/>
            <a:ext cx="7008811" cy="380997"/>
          </a:xfrm>
          <a:prstGeom prst="rect">
            <a:avLst/>
          </a:prstGeom>
          <a:noFill/>
        </p:spPr>
        <p:txBody>
          <a:bodyPr vert="horz" lIns="91440" tIns="45720" rIns="91440" bIns="0" rtlCol="0" anchor="t">
            <a:normAutofit/>
          </a:bodyPr>
          <a:lstStyle>
            <a:lvl1pPr algn="l" defTabSz="914126" rtl="0" eaLnBrk="1" latinLnBrk="0" hangingPunct="1">
              <a:lnSpc>
                <a:spcPct val="90000"/>
              </a:lnSpc>
              <a:spcBef>
                <a:spcPct val="0"/>
              </a:spcBef>
              <a:buNone/>
              <a:defRPr sz="3599" b="0" i="0" kern="1200" cap="all">
                <a:solidFill>
                  <a:schemeClr val="tx1"/>
                </a:solidFill>
                <a:effectLst/>
                <a:latin typeface="+mj-lt"/>
                <a:ea typeface="+mj-ea"/>
                <a:cs typeface="+mj-cs"/>
              </a:defRPr>
            </a:lvl1pPr>
          </a:lstStyle>
          <a:p>
            <a:pPr marL="0" marR="0" lvl="0" indent="2743200" algn="l" defTabSz="914400" rtl="0" eaLnBrk="1" fontAlgn="auto" latinLnBrk="0" hangingPunct="1">
              <a:lnSpc>
                <a:spcPct val="90000"/>
              </a:lnSpc>
              <a:spcBef>
                <a:spcPct val="0"/>
              </a:spcBef>
              <a:spcAft>
                <a:spcPts val="0"/>
              </a:spcAft>
              <a:buClrTx/>
              <a:buSzTx/>
              <a:buFontTx/>
              <a:buNone/>
              <a:tabLst/>
              <a:defRPr/>
            </a:pPr>
            <a:r>
              <a:rPr kumimoji="0" lang="en-US" sz="1600" b="0" i="0" u="none" strike="noStrike" kern="1200" cap="all" spc="0" normalizeH="0" baseline="0" noProof="0" dirty="0">
                <a:ln>
                  <a:noFill/>
                </a:ln>
                <a:solidFill>
                  <a:srgbClr val="FFFFFE"/>
                </a:solidFill>
                <a:effectLst/>
                <a:uLnTx/>
                <a:uFillTx/>
                <a:latin typeface="Calibri Light" panose="020F0302020204030204"/>
                <a:ea typeface="+mj-ea"/>
                <a:cs typeface="+mj-cs"/>
              </a:rPr>
              <a:t>Working group</a:t>
            </a:r>
          </a:p>
        </p:txBody>
      </p:sp>
    </p:spTree>
    <p:extLst>
      <p:ext uri="{BB962C8B-B14F-4D97-AF65-F5344CB8AC3E}">
        <p14:creationId xmlns:p14="http://schemas.microsoft.com/office/powerpoint/2010/main" val="1595289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503A3-83C8-4C08-B5C5-6A5E1023917C}"/>
              </a:ext>
            </a:extLst>
          </p:cNvPr>
          <p:cNvSpPr>
            <a:spLocks noGrp="1"/>
          </p:cNvSpPr>
          <p:nvPr>
            <p:ph type="title"/>
          </p:nvPr>
        </p:nvSpPr>
        <p:spPr/>
        <p:txBody>
          <a:bodyPr>
            <a:normAutofit/>
          </a:bodyPr>
          <a:lstStyle/>
          <a:p>
            <a:r>
              <a:rPr lang="en-US" dirty="0"/>
              <a:t>Technology</a:t>
            </a:r>
          </a:p>
        </p:txBody>
      </p:sp>
      <p:sp>
        <p:nvSpPr>
          <p:cNvPr id="8" name="Content Placeholder 7">
            <a:extLst>
              <a:ext uri="{FF2B5EF4-FFF2-40B4-BE49-F238E27FC236}">
                <a16:creationId xmlns:a16="http://schemas.microsoft.com/office/drawing/2014/main" id="{EF9B632F-86C4-4C81-9A95-4E7E786BE9D5}"/>
              </a:ext>
            </a:extLst>
          </p:cNvPr>
          <p:cNvSpPr>
            <a:spLocks noGrp="1"/>
          </p:cNvSpPr>
          <p:nvPr>
            <p:ph idx="1"/>
          </p:nvPr>
        </p:nvSpPr>
        <p:spPr/>
        <p:txBody>
          <a:bodyPr>
            <a:normAutofit fontScale="77500" lnSpcReduction="20000"/>
          </a:bodyPr>
          <a:lstStyle/>
          <a:p>
            <a:pPr>
              <a:spcBef>
                <a:spcPts val="600"/>
              </a:spcBef>
            </a:pPr>
            <a:r>
              <a:rPr lang="en-US" sz="2400" b="1" dirty="0">
                <a:cs typeface="Arial" panose="020B0604020202020204" pitchFamily="34" charset="0"/>
              </a:rPr>
              <a:t>Objectives</a:t>
            </a:r>
            <a:r>
              <a:rPr lang="en-US" sz="2400" dirty="0">
                <a:cs typeface="Arial" panose="020B0604020202020204" pitchFamily="34" charset="0"/>
              </a:rPr>
              <a:t> </a:t>
            </a:r>
          </a:p>
          <a:p>
            <a:pPr lvl="1">
              <a:spcBef>
                <a:spcPts val="600"/>
              </a:spcBef>
            </a:pPr>
            <a:r>
              <a:rPr lang="en-US" sz="2000" dirty="0">
                <a:cs typeface="Arial" panose="020B0604020202020204" pitchFamily="34" charset="0"/>
              </a:rPr>
              <a:t>Identify and evaluate the applicability of safety technologies with a </a:t>
            </a:r>
            <a:r>
              <a:rPr lang="en-US" sz="2000" b="1" dirty="0">
                <a:cs typeface="Arial" panose="020B0604020202020204" pitchFamily="34" charset="0"/>
              </a:rPr>
              <a:t>significant potential to reduce accidents and incidents </a:t>
            </a:r>
            <a:r>
              <a:rPr lang="en-US" sz="2000" dirty="0">
                <a:cs typeface="Arial" panose="020B0604020202020204" pitchFamily="34" charset="0"/>
              </a:rPr>
              <a:t>as they pertain to the </a:t>
            </a:r>
            <a:r>
              <a:rPr lang="en-US" sz="2000" b="1" dirty="0">
                <a:cs typeface="Arial" panose="020B0604020202020204" pitchFamily="34" charset="0"/>
              </a:rPr>
              <a:t>existing global helicopter fleet </a:t>
            </a:r>
            <a:r>
              <a:rPr lang="en-US" sz="2000" dirty="0">
                <a:cs typeface="Arial" panose="020B0604020202020204" pitchFamily="34" charset="0"/>
              </a:rPr>
              <a:t>and their potential application to </a:t>
            </a:r>
            <a:r>
              <a:rPr lang="en-US" sz="2000" b="1" dirty="0">
                <a:cs typeface="Arial" panose="020B0604020202020204" pitchFamily="34" charset="0"/>
              </a:rPr>
              <a:t>emerging rotorcraft and other vertical flight aircraft</a:t>
            </a:r>
          </a:p>
          <a:p>
            <a:pPr lvl="1">
              <a:spcBef>
                <a:spcPts val="600"/>
              </a:spcBef>
            </a:pPr>
            <a:r>
              <a:rPr lang="en-US" sz="2000" dirty="0">
                <a:cs typeface="Arial" panose="020B0604020202020204" pitchFamily="34" charset="0"/>
              </a:rPr>
              <a:t>Promote the </a:t>
            </a:r>
            <a:r>
              <a:rPr lang="en-US" sz="2000" b="1" dirty="0">
                <a:cs typeface="Arial" panose="020B0604020202020204" pitchFamily="34" charset="0"/>
              </a:rPr>
              <a:t>integration of promising new safety technologies </a:t>
            </a:r>
            <a:r>
              <a:rPr lang="en-US" sz="2000" dirty="0">
                <a:cs typeface="Arial" panose="020B0604020202020204" pitchFamily="34" charset="0"/>
              </a:rPr>
              <a:t>and </a:t>
            </a:r>
            <a:r>
              <a:rPr lang="en-US" sz="2000" b="1" dirty="0">
                <a:cs typeface="Arial" panose="020B0604020202020204" pitchFamily="34" charset="0"/>
              </a:rPr>
              <a:t>foster harmonization </a:t>
            </a:r>
            <a:r>
              <a:rPr lang="en-US" sz="2000" dirty="0">
                <a:cs typeface="Arial" panose="020B0604020202020204" pitchFamily="34" charset="0"/>
              </a:rPr>
              <a:t>of international safety efforts. </a:t>
            </a:r>
          </a:p>
          <a:p>
            <a:pPr lvl="1">
              <a:spcBef>
                <a:spcPts val="600"/>
              </a:spcBef>
            </a:pPr>
            <a:r>
              <a:rPr lang="en-US" sz="2000" dirty="0">
                <a:cs typeface="Arial" panose="020B0604020202020204" pitchFamily="34" charset="0"/>
              </a:rPr>
              <a:t>Ensure </a:t>
            </a:r>
            <a:r>
              <a:rPr lang="en-US" sz="2000" b="1" dirty="0">
                <a:cs typeface="Arial" panose="020B0604020202020204" pitchFamily="34" charset="0"/>
              </a:rPr>
              <a:t>global consistency </a:t>
            </a:r>
            <a:r>
              <a:rPr lang="en-US" sz="2000" dirty="0">
                <a:cs typeface="Arial" panose="020B0604020202020204" pitchFamily="34" charset="0"/>
              </a:rPr>
              <a:t>in the application of safety technologies.</a:t>
            </a:r>
          </a:p>
          <a:p>
            <a:pPr>
              <a:spcBef>
                <a:spcPts val="600"/>
              </a:spcBef>
            </a:pPr>
            <a:r>
              <a:rPr lang="en-US" sz="2400" b="1" dirty="0">
                <a:cs typeface="Arial" panose="020B0604020202020204" pitchFamily="34" charset="0"/>
              </a:rPr>
              <a:t>Accomplishments (2021-2023)</a:t>
            </a:r>
          </a:p>
          <a:p>
            <a:pPr lvl="1">
              <a:spcBef>
                <a:spcPts val="600"/>
              </a:spcBef>
            </a:pPr>
            <a:r>
              <a:rPr lang="en-US" sz="2000" dirty="0">
                <a:cs typeface="Arial" panose="020B0604020202020204" pitchFamily="34" charset="0"/>
              </a:rPr>
              <a:t>Developed a comprehensive list of beneficial safety technologies</a:t>
            </a:r>
          </a:p>
          <a:p>
            <a:pPr lvl="1">
              <a:spcBef>
                <a:spcPts val="600"/>
              </a:spcBef>
            </a:pPr>
            <a:r>
              <a:rPr lang="en-US" sz="2000" dirty="0">
                <a:cs typeface="Arial" panose="020B0604020202020204" pitchFamily="34" charset="0"/>
              </a:rPr>
              <a:t>Completed a cockpit safety technology use survey with 1,376 responses </a:t>
            </a:r>
          </a:p>
          <a:p>
            <a:pPr lvl="1">
              <a:spcBef>
                <a:spcPts val="600"/>
              </a:spcBef>
            </a:pPr>
            <a:r>
              <a:rPr lang="en-US" sz="2000" dirty="0">
                <a:cs typeface="Arial" panose="020B0604020202020204" pitchFamily="34" charset="0"/>
              </a:rPr>
              <a:t>Concluded a study on Rotorcraft Digital Co-Pilot (i.e. cognitive assistance technology)</a:t>
            </a:r>
          </a:p>
          <a:p>
            <a:pPr lvl="1">
              <a:spcBef>
                <a:spcPts val="600"/>
              </a:spcBef>
            </a:pPr>
            <a:r>
              <a:rPr lang="en-US" sz="2000" dirty="0">
                <a:cs typeface="Arial" panose="020B0604020202020204" pitchFamily="34" charset="0"/>
              </a:rPr>
              <a:t>Examined various encounter scenarios &amp; recovery techniques to address Loss of Control risk via technology solutions</a:t>
            </a:r>
          </a:p>
          <a:p>
            <a:pPr lvl="1">
              <a:spcBef>
                <a:spcPts val="600"/>
              </a:spcBef>
            </a:pPr>
            <a:r>
              <a:rPr lang="en-US" sz="2000" dirty="0">
                <a:cs typeface="Arial" panose="020B0604020202020204" pitchFamily="34" charset="0"/>
              </a:rPr>
              <a:t>Finished an initial study on proposed Vertiport Symbology (Lighting &amp; Marking)</a:t>
            </a:r>
          </a:p>
          <a:p>
            <a:pPr>
              <a:spcBef>
                <a:spcPts val="600"/>
              </a:spcBef>
            </a:pPr>
            <a:r>
              <a:rPr lang="en-US" sz="2400" b="1" dirty="0">
                <a:cs typeface="Arial" panose="020B0604020202020204" pitchFamily="34" charset="0"/>
              </a:rPr>
              <a:t>Next Steps (2023-2024)</a:t>
            </a:r>
          </a:p>
          <a:p>
            <a:pPr lvl="1">
              <a:spcBef>
                <a:spcPts val="600"/>
              </a:spcBef>
            </a:pPr>
            <a:r>
              <a:rPr lang="en-US" sz="2000" dirty="0">
                <a:cs typeface="Arial" panose="020B0604020202020204" pitchFamily="34" charset="0"/>
              </a:rPr>
              <a:t>Finish the Glossary of Conflicting Aeronautical Rotorcraft Terms (</a:t>
            </a:r>
            <a:r>
              <a:rPr lang="en-US" sz="2000" dirty="0" err="1">
                <a:cs typeface="Arial" panose="020B0604020202020204" pitchFamily="34" charset="0"/>
              </a:rPr>
              <a:t>GoCART</a:t>
            </a:r>
            <a:r>
              <a:rPr lang="en-US" sz="2000" dirty="0">
                <a:cs typeface="Arial" panose="020B0604020202020204" pitchFamily="34" charset="0"/>
              </a:rPr>
              <a:t>) &amp; Understanding Phenomenon [</a:t>
            </a:r>
            <a:r>
              <a:rPr lang="en-US" sz="2000" dirty="0" err="1">
                <a:cs typeface="Arial" panose="020B0604020202020204" pitchFamily="34" charset="0"/>
              </a:rPr>
              <a:t>GoCART</a:t>
            </a:r>
            <a:r>
              <a:rPr lang="en-US" sz="2000" dirty="0">
                <a:cs typeface="Arial" panose="020B0604020202020204" pitchFamily="34" charset="0"/>
              </a:rPr>
              <a:t> UP] </a:t>
            </a:r>
          </a:p>
          <a:p>
            <a:pPr lvl="1">
              <a:spcBef>
                <a:spcPts val="600"/>
              </a:spcBef>
            </a:pPr>
            <a:r>
              <a:rPr lang="en-US" sz="2000" dirty="0">
                <a:cs typeface="Arial" panose="020B0604020202020204" pitchFamily="34" charset="0"/>
              </a:rPr>
              <a:t>Create content for white paper on technology for vertical flight infrastructure (low altitude surveillance and radio coverage, reduced separation standards, low altitude routes/procedures, etc.)</a:t>
            </a:r>
          </a:p>
          <a:p>
            <a:pPr lvl="1">
              <a:spcBef>
                <a:spcPts val="600"/>
              </a:spcBef>
            </a:pPr>
            <a:r>
              <a:rPr lang="en-US" sz="2000" dirty="0">
                <a:cs typeface="Arial" panose="020B0604020202020204" pitchFamily="34" charset="0"/>
              </a:rPr>
              <a:t>Complete a further study on Digital Co-Pilot (i.e. cognitive assistance technology) for weather scenarios</a:t>
            </a:r>
          </a:p>
          <a:p>
            <a:pPr lvl="1">
              <a:spcBef>
                <a:spcPts val="600"/>
              </a:spcBef>
            </a:pPr>
            <a:r>
              <a:rPr lang="en-US" sz="2000" dirty="0">
                <a:cs typeface="Arial" panose="020B0604020202020204" pitchFamily="34" charset="0"/>
              </a:rPr>
              <a:t>Perform additional Vertiport Symbology (Lighting &amp; Marking</a:t>
            </a:r>
            <a:r>
              <a:rPr lang="en-US" sz="2000">
                <a:cs typeface="Arial" panose="020B0604020202020204" pitchFamily="34" charset="0"/>
              </a:rPr>
              <a:t>) trials</a:t>
            </a:r>
            <a:endParaRPr lang="en-US" sz="2000" dirty="0">
              <a:cs typeface="Arial" panose="020B0604020202020204" pitchFamily="34" charset="0"/>
            </a:endParaRPr>
          </a:p>
          <a:p>
            <a:pPr lvl="1">
              <a:spcBef>
                <a:spcPts val="600"/>
              </a:spcBef>
            </a:pPr>
            <a:r>
              <a:rPr lang="en-US" sz="2000" dirty="0">
                <a:cs typeface="Arial" panose="020B0604020202020204" pitchFamily="34" charset="0"/>
              </a:rPr>
              <a:t>Define proposed stabilized approach criteria for vertical flight (rotorcraft &amp; eVTOL)</a:t>
            </a:r>
          </a:p>
        </p:txBody>
      </p:sp>
    </p:spTree>
    <p:extLst>
      <p:ext uri="{BB962C8B-B14F-4D97-AF65-F5344CB8AC3E}">
        <p14:creationId xmlns:p14="http://schemas.microsoft.com/office/powerpoint/2010/main" val="4095901946"/>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10;&#10;Description automatically generated">
            <a:extLst>
              <a:ext uri="{FF2B5EF4-FFF2-40B4-BE49-F238E27FC236}">
                <a16:creationId xmlns:a16="http://schemas.microsoft.com/office/drawing/2014/main" id="{96E710EC-7A2E-4DB9-A55D-A007AA01FF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7"/>
          <a:stretch/>
        </p:blipFill>
        <p:spPr>
          <a:xfrm>
            <a:off x="1588" y="1"/>
            <a:ext cx="12188520" cy="6857999"/>
          </a:xfrm>
          <a:prstGeom prst="rect">
            <a:avLst/>
          </a:prstGeom>
        </p:spPr>
      </p:pic>
      <p:sp>
        <p:nvSpPr>
          <p:cNvPr id="3" name="Title 2">
            <a:extLst>
              <a:ext uri="{FF2B5EF4-FFF2-40B4-BE49-F238E27FC236}">
                <a16:creationId xmlns:a16="http://schemas.microsoft.com/office/drawing/2014/main" id="{9F937B1F-3428-48C4-A0FB-23387D6CB587}"/>
              </a:ext>
            </a:extLst>
          </p:cNvPr>
          <p:cNvSpPr>
            <a:spLocks noGrp="1"/>
          </p:cNvSpPr>
          <p:nvPr>
            <p:ph type="title"/>
          </p:nvPr>
        </p:nvSpPr>
        <p:spPr>
          <a:xfrm>
            <a:off x="5181600" y="3236470"/>
            <a:ext cx="7008510" cy="1487926"/>
          </a:xfrm>
          <a:solidFill>
            <a:srgbClr val="000000">
              <a:alpha val="74902"/>
            </a:srgbClr>
          </a:solidFill>
        </p:spPr>
        <p:txBody>
          <a:bodyPr vert="horz" lIns="91440" tIns="45720" rIns="91440" bIns="0" rtlCol="0" anchor="ctr">
            <a:normAutofit/>
          </a:bodyPr>
          <a:lstStyle/>
          <a:p>
            <a:pPr indent="2860675"/>
            <a:r>
              <a:rPr lang="en-US" sz="4400" dirty="0">
                <a:solidFill>
                  <a:srgbClr val="FFFFFE"/>
                </a:solidFill>
              </a:rPr>
              <a:t>Regulations</a:t>
            </a:r>
          </a:p>
        </p:txBody>
      </p:sp>
      <p:cxnSp>
        <p:nvCxnSpPr>
          <p:cNvPr id="8" name="Straight Connector 7">
            <a:extLst>
              <a:ext uri="{FF2B5EF4-FFF2-40B4-BE49-F238E27FC236}">
                <a16:creationId xmlns:a16="http://schemas.microsoft.com/office/drawing/2014/main" id="{5611B6EE-28AE-4C46-835B-6C731C1E163B}"/>
              </a:ext>
            </a:extLst>
          </p:cNvPr>
          <p:cNvCxnSpPr>
            <a:cxnSpLocks/>
          </p:cNvCxnSpPr>
          <p:nvPr/>
        </p:nvCxnSpPr>
        <p:spPr>
          <a:xfrm>
            <a:off x="8077200" y="4343400"/>
            <a:ext cx="3733800" cy="0"/>
          </a:xfrm>
          <a:prstGeom prst="line">
            <a:avLst/>
          </a:prstGeom>
          <a:ln w="38100">
            <a:solidFill>
              <a:srgbClr val="0698F7"/>
            </a:solidFill>
          </a:ln>
        </p:spPr>
        <p:style>
          <a:lnRef idx="1">
            <a:schemeClr val="accent1"/>
          </a:lnRef>
          <a:fillRef idx="0">
            <a:schemeClr val="accent1"/>
          </a:fillRef>
          <a:effectRef idx="0">
            <a:schemeClr val="accent1"/>
          </a:effectRef>
          <a:fontRef idx="minor">
            <a:schemeClr val="tx1"/>
          </a:fontRef>
        </p:style>
      </p:cxnSp>
      <p:pic>
        <p:nvPicPr>
          <p:cNvPr id="9" name="Picture 8" descr="Logo, company name&#10;&#10;Description automatically generated">
            <a:extLst>
              <a:ext uri="{FF2B5EF4-FFF2-40B4-BE49-F238E27FC236}">
                <a16:creationId xmlns:a16="http://schemas.microsoft.com/office/drawing/2014/main" id="{038756B8-523F-47CC-B2E1-E47D7A8B6C7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5444280" y="3420875"/>
            <a:ext cx="2247106" cy="1119116"/>
          </a:xfrm>
          <a:prstGeom prst="rect">
            <a:avLst/>
          </a:prstGeom>
        </p:spPr>
      </p:pic>
      <p:sp>
        <p:nvSpPr>
          <p:cNvPr id="11" name="Title 2">
            <a:extLst>
              <a:ext uri="{FF2B5EF4-FFF2-40B4-BE49-F238E27FC236}">
                <a16:creationId xmlns:a16="http://schemas.microsoft.com/office/drawing/2014/main" id="{2389AC48-808F-4DCD-A180-E426E877F748}"/>
              </a:ext>
            </a:extLst>
          </p:cNvPr>
          <p:cNvSpPr txBox="1">
            <a:spLocks/>
          </p:cNvSpPr>
          <p:nvPr/>
        </p:nvSpPr>
        <p:spPr>
          <a:xfrm>
            <a:off x="5181598" y="4419604"/>
            <a:ext cx="7008510" cy="380997"/>
          </a:xfrm>
          <a:prstGeom prst="rect">
            <a:avLst/>
          </a:prstGeom>
          <a:noFill/>
        </p:spPr>
        <p:txBody>
          <a:bodyPr vert="horz" lIns="91440" tIns="45720" rIns="91440" bIns="0" rtlCol="0" anchor="t">
            <a:normAutofit/>
          </a:bodyPr>
          <a:lstStyle>
            <a:lvl1pPr algn="l" defTabSz="914126" rtl="0" eaLnBrk="1" latinLnBrk="0" hangingPunct="1">
              <a:lnSpc>
                <a:spcPct val="90000"/>
              </a:lnSpc>
              <a:spcBef>
                <a:spcPct val="0"/>
              </a:spcBef>
              <a:buNone/>
              <a:defRPr sz="3599" b="0" i="0" kern="1200" cap="all">
                <a:solidFill>
                  <a:schemeClr val="tx1"/>
                </a:solidFill>
                <a:effectLst/>
                <a:latin typeface="+mj-lt"/>
                <a:ea typeface="+mj-ea"/>
                <a:cs typeface="+mj-cs"/>
              </a:defRPr>
            </a:lvl1pPr>
          </a:lstStyle>
          <a:p>
            <a:pPr marL="0" marR="0" lvl="0" indent="2860675" algn="l" defTabSz="914400" rtl="0" eaLnBrk="1" fontAlgn="auto" latinLnBrk="0" hangingPunct="1">
              <a:lnSpc>
                <a:spcPct val="90000"/>
              </a:lnSpc>
              <a:spcBef>
                <a:spcPct val="0"/>
              </a:spcBef>
              <a:spcAft>
                <a:spcPts val="0"/>
              </a:spcAft>
              <a:buClrTx/>
              <a:buSzTx/>
              <a:buFontTx/>
              <a:buNone/>
              <a:tabLst/>
              <a:defRPr/>
            </a:pPr>
            <a:r>
              <a:rPr kumimoji="0" lang="en-US" sz="1600" b="0" i="0" u="none" strike="noStrike" kern="1200" cap="all" spc="0" normalizeH="0" baseline="0" noProof="0" dirty="0">
                <a:ln>
                  <a:noFill/>
                </a:ln>
                <a:solidFill>
                  <a:srgbClr val="FFFFFE"/>
                </a:solidFill>
                <a:effectLst/>
                <a:uLnTx/>
                <a:uFillTx/>
                <a:latin typeface="Calibri Light" panose="020F0302020204030204"/>
                <a:ea typeface="+mj-ea"/>
                <a:cs typeface="+mj-cs"/>
              </a:rPr>
              <a:t>Working group</a:t>
            </a:r>
          </a:p>
        </p:txBody>
      </p:sp>
    </p:spTree>
    <p:extLst>
      <p:ext uri="{BB962C8B-B14F-4D97-AF65-F5344CB8AC3E}">
        <p14:creationId xmlns:p14="http://schemas.microsoft.com/office/powerpoint/2010/main" val="2777426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503A3-83C8-4C08-B5C5-6A5E1023917C}"/>
              </a:ext>
            </a:extLst>
          </p:cNvPr>
          <p:cNvSpPr>
            <a:spLocks noGrp="1"/>
          </p:cNvSpPr>
          <p:nvPr>
            <p:ph type="title"/>
          </p:nvPr>
        </p:nvSpPr>
        <p:spPr/>
        <p:txBody>
          <a:bodyPr>
            <a:normAutofit/>
          </a:bodyPr>
          <a:lstStyle/>
          <a:p>
            <a:r>
              <a:rPr lang="en-US" dirty="0"/>
              <a:t>Regulations Working Group</a:t>
            </a:r>
          </a:p>
        </p:txBody>
      </p:sp>
      <p:sp>
        <p:nvSpPr>
          <p:cNvPr id="8" name="Content Placeholder 7">
            <a:extLst>
              <a:ext uri="{FF2B5EF4-FFF2-40B4-BE49-F238E27FC236}">
                <a16:creationId xmlns:a16="http://schemas.microsoft.com/office/drawing/2014/main" id="{EF9B632F-86C4-4C81-9A95-4E7E786BE9D5}"/>
              </a:ext>
            </a:extLst>
          </p:cNvPr>
          <p:cNvSpPr>
            <a:spLocks noGrp="1"/>
          </p:cNvSpPr>
          <p:nvPr>
            <p:ph idx="1"/>
          </p:nvPr>
        </p:nvSpPr>
        <p:spPr/>
        <p:txBody>
          <a:bodyPr>
            <a:normAutofit/>
          </a:bodyPr>
          <a:lstStyle/>
          <a:p>
            <a:r>
              <a:rPr lang="en-US" sz="2800" dirty="0"/>
              <a:t>Objectives</a:t>
            </a:r>
          </a:p>
          <a:p>
            <a:pPr lvl="1"/>
            <a:r>
              <a:rPr lang="en-US" sz="2200" dirty="0"/>
              <a:t>Review &amp; assess full scope of industry issues related to vertical flight rules, regulations, standards, recommended practices, &amp; supporting documents</a:t>
            </a:r>
          </a:p>
          <a:p>
            <a:pPr lvl="1"/>
            <a:r>
              <a:rPr lang="en-US" sz="2200" dirty="0"/>
              <a:t>Identify opportunities to harmonize international rules, regulations, &amp; standards</a:t>
            </a:r>
          </a:p>
          <a:p>
            <a:pPr lvl="1"/>
            <a:r>
              <a:rPr lang="en-US" sz="2200" dirty="0"/>
              <a:t>Provide recommendations global industry safety enhancements where appropriate</a:t>
            </a:r>
          </a:p>
          <a:p>
            <a:r>
              <a:rPr lang="en-US" sz="2800" dirty="0"/>
              <a:t>2023 Accomplishments:</a:t>
            </a:r>
          </a:p>
          <a:p>
            <a:pPr lvl="1"/>
            <a:r>
              <a:rPr lang="en-US" sz="2200" dirty="0"/>
              <a:t>Accident Data Harmonization: Developed a list of minimum data points </a:t>
            </a:r>
          </a:p>
          <a:p>
            <a:pPr marL="457200" lvl="1" indent="0">
              <a:buNone/>
            </a:pPr>
            <a:r>
              <a:rPr lang="en-US" sz="2200" dirty="0"/>
              <a:t>that should be collected by helicopter accident investigative authorities. </a:t>
            </a:r>
          </a:p>
          <a:p>
            <a:r>
              <a:rPr lang="en-US" sz="2600" dirty="0"/>
              <a:t>Next Steps </a:t>
            </a:r>
          </a:p>
          <a:p>
            <a:pPr lvl="1"/>
            <a:r>
              <a:rPr lang="en-US" sz="2200" dirty="0"/>
              <a:t>Work with accident investigative authorities and ICAO to adopt Accident Data Harmonization recommendation.</a:t>
            </a:r>
          </a:p>
          <a:p>
            <a:pPr lvl="1"/>
            <a:r>
              <a:rPr lang="en-US" sz="2200" dirty="0"/>
              <a:t>Develop best practices for UAV operations</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E832C8B8-7410-E48C-FDCA-7730202A4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8817" y="3985403"/>
            <a:ext cx="1153838" cy="1153838"/>
          </a:xfrm>
          <a:prstGeom prst="rect">
            <a:avLst/>
          </a:prstGeom>
        </p:spPr>
      </p:pic>
    </p:spTree>
    <p:extLst>
      <p:ext uri="{BB962C8B-B14F-4D97-AF65-F5344CB8AC3E}">
        <p14:creationId xmlns:p14="http://schemas.microsoft.com/office/powerpoint/2010/main" val="1172610555"/>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outdoor&#10;&#10;Description automatically generated">
            <a:extLst>
              <a:ext uri="{FF2B5EF4-FFF2-40B4-BE49-F238E27FC236}">
                <a16:creationId xmlns:a16="http://schemas.microsoft.com/office/drawing/2014/main" id="{5173CDAD-0C85-4A25-BE77-50E794EB57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 y="0"/>
            <a:ext cx="12188824" cy="6858000"/>
          </a:xfrm>
          <a:prstGeom prst="rect">
            <a:avLst/>
          </a:prstGeom>
        </p:spPr>
      </p:pic>
      <p:sp>
        <p:nvSpPr>
          <p:cNvPr id="3" name="Title 2">
            <a:extLst>
              <a:ext uri="{FF2B5EF4-FFF2-40B4-BE49-F238E27FC236}">
                <a16:creationId xmlns:a16="http://schemas.microsoft.com/office/drawing/2014/main" id="{9F937B1F-3428-48C4-A0FB-23387D6CB587}"/>
              </a:ext>
            </a:extLst>
          </p:cNvPr>
          <p:cNvSpPr>
            <a:spLocks noGrp="1"/>
          </p:cNvSpPr>
          <p:nvPr>
            <p:ph type="title"/>
          </p:nvPr>
        </p:nvSpPr>
        <p:spPr>
          <a:xfrm>
            <a:off x="1590" y="3236471"/>
            <a:ext cx="8685211" cy="1487923"/>
          </a:xfrm>
          <a:solidFill>
            <a:srgbClr val="000000">
              <a:alpha val="74902"/>
            </a:srgbClr>
          </a:solidFill>
        </p:spPr>
        <p:txBody>
          <a:bodyPr vert="horz" lIns="91440" tIns="45720" rIns="91440" bIns="0" rtlCol="0" anchor="ctr">
            <a:normAutofit/>
          </a:bodyPr>
          <a:lstStyle/>
          <a:p>
            <a:pPr indent="2743200"/>
            <a:r>
              <a:rPr lang="en-US" sz="4400" dirty="0">
                <a:solidFill>
                  <a:srgbClr val="FFFFFE"/>
                </a:solidFill>
              </a:rPr>
              <a:t>Safety promotion</a:t>
            </a:r>
          </a:p>
        </p:txBody>
      </p:sp>
      <p:cxnSp>
        <p:nvCxnSpPr>
          <p:cNvPr id="5" name="Straight Connector 4">
            <a:extLst>
              <a:ext uri="{FF2B5EF4-FFF2-40B4-BE49-F238E27FC236}">
                <a16:creationId xmlns:a16="http://schemas.microsoft.com/office/drawing/2014/main" id="{F4543BC5-2F5D-4350-8C21-D3C6B626210F}"/>
              </a:ext>
            </a:extLst>
          </p:cNvPr>
          <p:cNvCxnSpPr>
            <a:cxnSpLocks/>
          </p:cNvCxnSpPr>
          <p:nvPr/>
        </p:nvCxnSpPr>
        <p:spPr>
          <a:xfrm>
            <a:off x="2819400" y="4343400"/>
            <a:ext cx="533400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EF11FB40-F528-44E5-AAE2-54DED013B90E}"/>
              </a:ext>
            </a:extLst>
          </p:cNvPr>
          <p:cNvSpPr txBox="1">
            <a:spLocks/>
          </p:cNvSpPr>
          <p:nvPr/>
        </p:nvSpPr>
        <p:spPr>
          <a:xfrm>
            <a:off x="1588" y="4419604"/>
            <a:ext cx="8685210" cy="380997"/>
          </a:xfrm>
          <a:prstGeom prst="rect">
            <a:avLst/>
          </a:prstGeom>
          <a:noFill/>
        </p:spPr>
        <p:txBody>
          <a:bodyPr vert="horz" lIns="91440" tIns="45720" rIns="91440" bIns="0" rtlCol="0" anchor="t">
            <a:normAutofit/>
          </a:bodyPr>
          <a:lstStyle>
            <a:lvl1pPr algn="l" defTabSz="914126" rtl="0" eaLnBrk="1" latinLnBrk="0" hangingPunct="1">
              <a:lnSpc>
                <a:spcPct val="90000"/>
              </a:lnSpc>
              <a:spcBef>
                <a:spcPct val="0"/>
              </a:spcBef>
              <a:buNone/>
              <a:defRPr sz="3599" b="0" i="0" kern="1200" cap="all">
                <a:solidFill>
                  <a:schemeClr val="tx1"/>
                </a:solidFill>
                <a:effectLst/>
                <a:latin typeface="+mj-lt"/>
                <a:ea typeface="+mj-ea"/>
                <a:cs typeface="+mj-cs"/>
              </a:defRPr>
            </a:lvl1pPr>
          </a:lstStyle>
          <a:p>
            <a:pPr marL="0" marR="0" lvl="0" indent="2743200" algn="l" defTabSz="914400" rtl="0" eaLnBrk="1" fontAlgn="auto" latinLnBrk="0" hangingPunct="1">
              <a:lnSpc>
                <a:spcPct val="90000"/>
              </a:lnSpc>
              <a:spcBef>
                <a:spcPct val="0"/>
              </a:spcBef>
              <a:spcAft>
                <a:spcPts val="0"/>
              </a:spcAft>
              <a:buClrTx/>
              <a:buSzTx/>
              <a:buFontTx/>
              <a:buNone/>
              <a:tabLst/>
              <a:defRPr/>
            </a:pPr>
            <a:r>
              <a:rPr kumimoji="0" lang="en-US" sz="1600" b="0" i="0" u="none" strike="noStrike" kern="1200" cap="all" spc="0" normalizeH="0" baseline="0" noProof="0" dirty="0">
                <a:ln>
                  <a:noFill/>
                </a:ln>
                <a:solidFill>
                  <a:srgbClr val="FFFFFE"/>
                </a:solidFill>
                <a:effectLst/>
                <a:uLnTx/>
                <a:uFillTx/>
                <a:latin typeface="Calibri Light" panose="020F0302020204030204"/>
                <a:ea typeface="+mj-ea"/>
                <a:cs typeface="+mj-cs"/>
              </a:rPr>
              <a:t>Working group</a:t>
            </a:r>
          </a:p>
        </p:txBody>
      </p:sp>
      <p:pic>
        <p:nvPicPr>
          <p:cNvPr id="8" name="Picture 7" descr="Logo, company name&#10;&#10;Description automatically generated">
            <a:extLst>
              <a:ext uri="{FF2B5EF4-FFF2-40B4-BE49-F238E27FC236}">
                <a16:creationId xmlns:a16="http://schemas.microsoft.com/office/drawing/2014/main" id="{8198E071-C930-478C-9737-1BEC867DA3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228600" y="3420873"/>
            <a:ext cx="2247106" cy="1119116"/>
          </a:xfrm>
          <a:prstGeom prst="rect">
            <a:avLst/>
          </a:prstGeom>
        </p:spPr>
      </p:pic>
    </p:spTree>
    <p:extLst>
      <p:ext uri="{BB962C8B-B14F-4D97-AF65-F5344CB8AC3E}">
        <p14:creationId xmlns:p14="http://schemas.microsoft.com/office/powerpoint/2010/main" val="916577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503A3-83C8-4C08-B5C5-6A5E1023917C}"/>
              </a:ext>
            </a:extLst>
          </p:cNvPr>
          <p:cNvSpPr>
            <a:spLocks noGrp="1"/>
          </p:cNvSpPr>
          <p:nvPr>
            <p:ph type="title"/>
          </p:nvPr>
        </p:nvSpPr>
        <p:spPr/>
        <p:txBody>
          <a:bodyPr>
            <a:normAutofit/>
          </a:bodyPr>
          <a:lstStyle/>
          <a:p>
            <a:r>
              <a:rPr lang="en-US" dirty="0"/>
              <a:t>Safety Promotion</a:t>
            </a:r>
          </a:p>
        </p:txBody>
      </p:sp>
      <p:sp>
        <p:nvSpPr>
          <p:cNvPr id="8" name="Content Placeholder 7">
            <a:extLst>
              <a:ext uri="{FF2B5EF4-FFF2-40B4-BE49-F238E27FC236}">
                <a16:creationId xmlns:a16="http://schemas.microsoft.com/office/drawing/2014/main" id="{EF9B632F-86C4-4C81-9A95-4E7E786BE9D5}"/>
              </a:ext>
            </a:extLst>
          </p:cNvPr>
          <p:cNvSpPr>
            <a:spLocks noGrp="1"/>
          </p:cNvSpPr>
          <p:nvPr>
            <p:ph idx="1"/>
          </p:nvPr>
        </p:nvSpPr>
        <p:spPr/>
        <p:txBody>
          <a:bodyPr>
            <a:normAutofit/>
          </a:bodyPr>
          <a:lstStyle/>
          <a:p>
            <a:r>
              <a:rPr lang="en-US" sz="2800" dirty="0"/>
              <a:t> Objective: </a:t>
            </a:r>
          </a:p>
          <a:p>
            <a:pPr lvl="1"/>
            <a:r>
              <a:rPr lang="en-US" sz="2200" dirty="0"/>
              <a:t>Safety information that is critical to meeting the VAST Vision and Mission are brought forward and highlighted to the vertical flight community (Including safety information, recommended practices, safety videos, safety tools, accident data, research results, and global authority regulatory publications. </a:t>
            </a:r>
          </a:p>
          <a:p>
            <a:r>
              <a:rPr lang="en-US" sz="2800" dirty="0"/>
              <a:t>Accomplishments:</a:t>
            </a:r>
          </a:p>
          <a:p>
            <a:pPr lvl="1"/>
            <a:r>
              <a:rPr lang="en-US" sz="2200" dirty="0"/>
              <a:t>Newly modified VAST.AERO optimized for prompt access and mobile compatibility</a:t>
            </a:r>
          </a:p>
          <a:p>
            <a:pPr lvl="1"/>
            <a:r>
              <a:rPr lang="en-US" sz="2200" dirty="0"/>
              <a:t>There are currently over 1000 safety related information resources (recommendations, video, studies, presentations, links, etc.) available</a:t>
            </a:r>
          </a:p>
          <a:p>
            <a:pPr lvl="1"/>
            <a:r>
              <a:rPr lang="en-US" sz="2200" dirty="0"/>
              <a:t>VAST social media sites include Facebook, YouTube Channel, LinkedIn, and Twitter</a:t>
            </a:r>
          </a:p>
        </p:txBody>
      </p:sp>
    </p:spTree>
    <p:extLst>
      <p:ext uri="{BB962C8B-B14F-4D97-AF65-F5344CB8AC3E}">
        <p14:creationId xmlns:p14="http://schemas.microsoft.com/office/powerpoint/2010/main" val="1745339828"/>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 power shovel&#10;&#10;Description automatically generated">
            <a:extLst>
              <a:ext uri="{FF2B5EF4-FFF2-40B4-BE49-F238E27FC236}">
                <a16:creationId xmlns:a16="http://schemas.microsoft.com/office/drawing/2014/main" id="{8D579BE0-E031-44A1-9A79-48B8B36BC3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 y="0"/>
            <a:ext cx="12188824" cy="6858000"/>
          </a:xfrm>
          <a:prstGeom prst="rect">
            <a:avLst/>
          </a:prstGeom>
        </p:spPr>
      </p:pic>
      <p:sp>
        <p:nvSpPr>
          <p:cNvPr id="3" name="Title 2">
            <a:extLst>
              <a:ext uri="{FF2B5EF4-FFF2-40B4-BE49-F238E27FC236}">
                <a16:creationId xmlns:a16="http://schemas.microsoft.com/office/drawing/2014/main" id="{9F937B1F-3428-48C4-A0FB-23387D6CB587}"/>
              </a:ext>
            </a:extLst>
          </p:cNvPr>
          <p:cNvSpPr>
            <a:spLocks noGrp="1"/>
          </p:cNvSpPr>
          <p:nvPr>
            <p:ph type="title"/>
          </p:nvPr>
        </p:nvSpPr>
        <p:spPr>
          <a:xfrm>
            <a:off x="5181600" y="381000"/>
            <a:ext cx="7008510" cy="1487926"/>
          </a:xfrm>
          <a:solidFill>
            <a:srgbClr val="003300"/>
          </a:solidFill>
        </p:spPr>
        <p:txBody>
          <a:bodyPr vert="horz" lIns="91440" tIns="45720" rIns="91440" bIns="0" rtlCol="0" anchor="t">
            <a:normAutofit/>
          </a:bodyPr>
          <a:lstStyle/>
          <a:p>
            <a:pPr marL="2860675"/>
            <a:r>
              <a:rPr lang="en-US" sz="3600" dirty="0">
                <a:solidFill>
                  <a:srgbClr val="FFFFFE"/>
                </a:solidFill>
              </a:rPr>
              <a:t>Rotorcraft Safety Rating</a:t>
            </a:r>
          </a:p>
        </p:txBody>
      </p:sp>
      <p:cxnSp>
        <p:nvCxnSpPr>
          <p:cNvPr id="8" name="Straight Connector 7">
            <a:extLst>
              <a:ext uri="{FF2B5EF4-FFF2-40B4-BE49-F238E27FC236}">
                <a16:creationId xmlns:a16="http://schemas.microsoft.com/office/drawing/2014/main" id="{5611B6EE-28AE-4C46-835B-6C731C1E163B}"/>
              </a:ext>
            </a:extLst>
          </p:cNvPr>
          <p:cNvCxnSpPr>
            <a:cxnSpLocks/>
          </p:cNvCxnSpPr>
          <p:nvPr/>
        </p:nvCxnSpPr>
        <p:spPr>
          <a:xfrm>
            <a:off x="8144692" y="1487930"/>
            <a:ext cx="3361509"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pic>
        <p:nvPicPr>
          <p:cNvPr id="9" name="Picture 8" descr="Logo, company name&#10;&#10;Description automatically generated">
            <a:extLst>
              <a:ext uri="{FF2B5EF4-FFF2-40B4-BE49-F238E27FC236}">
                <a16:creationId xmlns:a16="http://schemas.microsoft.com/office/drawing/2014/main" id="{038756B8-523F-47CC-B2E1-E47D7A8B6C7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a:stretch/>
        </p:blipFill>
        <p:spPr>
          <a:xfrm>
            <a:off x="5486400" y="565405"/>
            <a:ext cx="2247106" cy="1119116"/>
          </a:xfrm>
          <a:prstGeom prst="rect">
            <a:avLst/>
          </a:prstGeom>
        </p:spPr>
      </p:pic>
      <p:sp>
        <p:nvSpPr>
          <p:cNvPr id="11" name="Title 2">
            <a:extLst>
              <a:ext uri="{FF2B5EF4-FFF2-40B4-BE49-F238E27FC236}">
                <a16:creationId xmlns:a16="http://schemas.microsoft.com/office/drawing/2014/main" id="{2389AC48-808F-4DCD-A180-E426E877F748}"/>
              </a:ext>
            </a:extLst>
          </p:cNvPr>
          <p:cNvSpPr txBox="1">
            <a:spLocks/>
          </p:cNvSpPr>
          <p:nvPr/>
        </p:nvSpPr>
        <p:spPr>
          <a:xfrm>
            <a:off x="5181598" y="1564134"/>
            <a:ext cx="7008510" cy="380997"/>
          </a:xfrm>
          <a:prstGeom prst="rect">
            <a:avLst/>
          </a:prstGeom>
          <a:noFill/>
        </p:spPr>
        <p:txBody>
          <a:bodyPr vert="horz" lIns="91440" tIns="45720" rIns="91440" bIns="0" rtlCol="0" anchor="t">
            <a:normAutofit/>
          </a:bodyPr>
          <a:lstStyle>
            <a:lvl1pPr algn="l" defTabSz="914126" rtl="0" eaLnBrk="1" latinLnBrk="0" hangingPunct="1">
              <a:lnSpc>
                <a:spcPct val="90000"/>
              </a:lnSpc>
              <a:spcBef>
                <a:spcPct val="0"/>
              </a:spcBef>
              <a:buNone/>
              <a:defRPr sz="3599" b="0" i="0" kern="1200" cap="all">
                <a:solidFill>
                  <a:schemeClr val="tx1"/>
                </a:solidFill>
                <a:effectLst/>
                <a:latin typeface="+mj-lt"/>
                <a:ea typeface="+mj-ea"/>
                <a:cs typeface="+mj-cs"/>
              </a:defRPr>
            </a:lvl1pPr>
          </a:lstStyle>
          <a:p>
            <a:pPr marL="0" marR="0" lvl="0" indent="2860675" algn="l" defTabSz="914400" rtl="0" eaLnBrk="1" fontAlgn="auto" latinLnBrk="0" hangingPunct="1">
              <a:lnSpc>
                <a:spcPct val="90000"/>
              </a:lnSpc>
              <a:spcBef>
                <a:spcPct val="0"/>
              </a:spcBef>
              <a:spcAft>
                <a:spcPts val="0"/>
              </a:spcAft>
              <a:buClrTx/>
              <a:buSzTx/>
              <a:buFontTx/>
              <a:buNone/>
              <a:tabLst/>
              <a:defRPr/>
            </a:pPr>
            <a:r>
              <a:rPr kumimoji="0" lang="en-US" sz="1600" b="0" i="0" u="none" strike="noStrike" kern="1200" cap="all" spc="0" normalizeH="0" baseline="0" noProof="0" dirty="0">
                <a:ln>
                  <a:noFill/>
                </a:ln>
                <a:solidFill>
                  <a:srgbClr val="FFFFFE"/>
                </a:solidFill>
                <a:effectLst/>
                <a:uLnTx/>
                <a:uFillTx/>
                <a:latin typeface="Calibri Light" panose="020F0302020204030204"/>
                <a:ea typeface="+mj-ea"/>
                <a:cs typeface="+mj-cs"/>
              </a:rPr>
              <a:t>Special project Working group</a:t>
            </a:r>
          </a:p>
        </p:txBody>
      </p:sp>
    </p:spTree>
    <p:extLst>
      <p:ext uri="{BB962C8B-B14F-4D97-AF65-F5344CB8AC3E}">
        <p14:creationId xmlns:p14="http://schemas.microsoft.com/office/powerpoint/2010/main" val="28005772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3503A3-83C8-4C08-B5C5-6A5E1023917C}"/>
              </a:ext>
            </a:extLst>
          </p:cNvPr>
          <p:cNvSpPr>
            <a:spLocks noGrp="1"/>
          </p:cNvSpPr>
          <p:nvPr>
            <p:ph type="title"/>
          </p:nvPr>
        </p:nvSpPr>
        <p:spPr/>
        <p:txBody>
          <a:bodyPr>
            <a:normAutofit/>
          </a:bodyPr>
          <a:lstStyle/>
          <a:p>
            <a:r>
              <a:rPr lang="en-US" dirty="0"/>
              <a:t>Rotorcraft Safety Rating Working Group</a:t>
            </a:r>
          </a:p>
        </p:txBody>
      </p:sp>
      <p:sp>
        <p:nvSpPr>
          <p:cNvPr id="8" name="Content Placeholder 7">
            <a:extLst>
              <a:ext uri="{FF2B5EF4-FFF2-40B4-BE49-F238E27FC236}">
                <a16:creationId xmlns:a16="http://schemas.microsoft.com/office/drawing/2014/main" id="{EF9B632F-86C4-4C81-9A95-4E7E786BE9D5}"/>
              </a:ext>
            </a:extLst>
          </p:cNvPr>
          <p:cNvSpPr>
            <a:spLocks noGrp="1"/>
          </p:cNvSpPr>
          <p:nvPr>
            <p:ph idx="1"/>
          </p:nvPr>
        </p:nvSpPr>
        <p:spPr/>
        <p:txBody>
          <a:bodyPr>
            <a:normAutofit/>
          </a:bodyPr>
          <a:lstStyle/>
          <a:p>
            <a:r>
              <a:rPr lang="en-US" sz="2800" dirty="0"/>
              <a:t>Objective</a:t>
            </a:r>
            <a:endParaRPr lang="en-US" dirty="0"/>
          </a:p>
          <a:p>
            <a:pPr lvl="1"/>
            <a:r>
              <a:rPr lang="en-US" sz="2000" dirty="0"/>
              <a:t>Investigate the feasibility of a safety rating concept that would incentivizing innovation and implementation of enhancing technologies into the new and current fleet </a:t>
            </a:r>
          </a:p>
          <a:p>
            <a:pPr lvl="1"/>
            <a:r>
              <a:rPr lang="en-US" sz="2000" dirty="0"/>
              <a:t>Develop a concept and an implementation plan for a worldwide voluntary safety rating scheme that is reflective of the helicopter in its operational context. </a:t>
            </a:r>
          </a:p>
          <a:p>
            <a:pPr lvl="1"/>
            <a:r>
              <a:rPr lang="en-US" sz="2000" dirty="0"/>
              <a:t>Consider safety technologies designed to reduce the likelihood or severity of rotorcraft accidents. </a:t>
            </a:r>
          </a:p>
          <a:p>
            <a:pPr lvl="1"/>
            <a:r>
              <a:rPr lang="en-US" sz="2000" dirty="0"/>
              <a:t>Consider the operational aspects in designing the safety rating.</a:t>
            </a:r>
          </a:p>
          <a:p>
            <a:r>
              <a:rPr lang="en-US" sz="2800" dirty="0"/>
              <a:t>Accomplishments</a:t>
            </a:r>
            <a:r>
              <a:rPr lang="en-US" sz="2000" dirty="0"/>
              <a:t>:</a:t>
            </a:r>
          </a:p>
          <a:p>
            <a:pPr lvl="1"/>
            <a:r>
              <a:rPr lang="en-US" sz="2000" dirty="0"/>
              <a:t>Technologies to be considered have been determined</a:t>
            </a:r>
          </a:p>
          <a:p>
            <a:pPr lvl="1"/>
            <a:r>
              <a:rPr lang="en-US" sz="2000" dirty="0"/>
              <a:t>October 2024 draft white paper complete and undergoing review</a:t>
            </a:r>
          </a:p>
          <a:p>
            <a:r>
              <a:rPr lang="en-US" sz="2800" dirty="0"/>
              <a:t>Current Focus</a:t>
            </a:r>
          </a:p>
          <a:p>
            <a:pPr lvl="1"/>
            <a:r>
              <a:rPr lang="en-US" sz="2000" dirty="0"/>
              <a:t>Present findings at various events</a:t>
            </a:r>
          </a:p>
          <a:p>
            <a:pPr lvl="1"/>
            <a:r>
              <a:rPr lang="en-US" sz="2000" dirty="0"/>
              <a:t>Determine an organization(s) that can run the program.</a:t>
            </a:r>
          </a:p>
        </p:txBody>
      </p:sp>
    </p:spTree>
    <p:extLst>
      <p:ext uri="{BB962C8B-B14F-4D97-AF65-F5344CB8AC3E}">
        <p14:creationId xmlns:p14="http://schemas.microsoft.com/office/powerpoint/2010/main" val="896861121"/>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61BD7-67F8-ED6E-C68E-4698FA867A94}"/>
              </a:ext>
            </a:extLst>
          </p:cNvPr>
          <p:cNvSpPr>
            <a:spLocks noGrp="1"/>
          </p:cNvSpPr>
          <p:nvPr>
            <p:ph type="title"/>
          </p:nvPr>
        </p:nvSpPr>
        <p:spPr/>
        <p:txBody>
          <a:bodyPr/>
          <a:lstStyle/>
          <a:p>
            <a:r>
              <a:rPr lang="en-US" dirty="0"/>
              <a:t>Thank You</a:t>
            </a:r>
          </a:p>
        </p:txBody>
      </p:sp>
      <p:sp>
        <p:nvSpPr>
          <p:cNvPr id="3" name="Slide Number Placeholder 2">
            <a:extLst>
              <a:ext uri="{FF2B5EF4-FFF2-40B4-BE49-F238E27FC236}">
                <a16:creationId xmlns:a16="http://schemas.microsoft.com/office/drawing/2014/main" id="{1E7B2BAA-0255-2C4E-7D65-10A5E85DEA5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6297E96-B483-45C6-B831-8A32D488EE33}"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7906395"/>
      </p:ext>
    </p:extLst>
  </p:cSld>
  <p:clrMapOvr>
    <a:masterClrMapping/>
  </p:clrMapOvr>
  <mc:AlternateContent xmlns:mc="http://schemas.openxmlformats.org/markup-compatibility/2006" xmlns:p14="http://schemas.microsoft.com/office/powerpoint/2010/main">
    <mc:Choice Requires="p14">
      <p:transition spd="slow" p14:dur="3000" advClick="0" advTm="15000">
        <p14:ferris dir="l"/>
      </p:transition>
    </mc:Choice>
    <mc:Fallback xmlns="">
      <p:transition spd="slow" advClick="0" advTm="1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descr="A picture containing person, cockpit&#10;&#10;Description automatically generated">
            <a:extLst>
              <a:ext uri="{FF2B5EF4-FFF2-40B4-BE49-F238E27FC236}">
                <a16:creationId xmlns:a16="http://schemas.microsoft.com/office/drawing/2014/main" id="{3B316E4B-2AEF-93B3-BA57-B75FCFBD8504}"/>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tretch/>
        </p:blipFill>
        <p:spPr>
          <a:xfrm>
            <a:off x="418182" y="1829322"/>
            <a:ext cx="6967858" cy="3919856"/>
          </a:xfrm>
          <a:prstGeom prst="rect">
            <a:avLst/>
          </a:prstGeom>
        </p:spPr>
      </p:pic>
      <p:sp>
        <p:nvSpPr>
          <p:cNvPr id="7" name="Content Placeholder 6">
            <a:extLst>
              <a:ext uri="{FF2B5EF4-FFF2-40B4-BE49-F238E27FC236}">
                <a16:creationId xmlns:a16="http://schemas.microsoft.com/office/drawing/2014/main" id="{B5F0E1C5-D4B0-86F4-1086-5CCE5AABCB7E}"/>
              </a:ext>
            </a:extLst>
          </p:cNvPr>
          <p:cNvSpPr>
            <a:spLocks noGrp="1"/>
          </p:cNvSpPr>
          <p:nvPr>
            <p:ph sz="half" idx="2"/>
          </p:nvPr>
        </p:nvSpPr>
        <p:spPr>
          <a:xfrm>
            <a:off x="7616765" y="2286261"/>
            <a:ext cx="4362450" cy="3005978"/>
          </a:xfrm>
        </p:spPr>
        <p:txBody>
          <a:bodyPr anchor="t">
            <a:normAutofit lnSpcReduction="10000"/>
          </a:bodyPr>
          <a:lstStyle/>
          <a:p>
            <a:pPr marL="0" indent="0">
              <a:buNone/>
            </a:pPr>
            <a:r>
              <a:rPr lang="en-US" sz="3600" dirty="0"/>
              <a:t>A worldwide vertical aviation community with zero fatal accidents achieved through cooperation and collaboration.</a:t>
            </a:r>
          </a:p>
        </p:txBody>
      </p:sp>
      <p:sp>
        <p:nvSpPr>
          <p:cNvPr id="2" name="Slide Number Placeholder 1">
            <a:extLst>
              <a:ext uri="{FF2B5EF4-FFF2-40B4-BE49-F238E27FC236}">
                <a16:creationId xmlns:a16="http://schemas.microsoft.com/office/drawing/2014/main" id="{E2C1D9DE-5AA4-42ED-BB96-21890EB79C79}"/>
              </a:ext>
            </a:extLst>
          </p:cNvPr>
          <p:cNvSpPr>
            <a:spLocks noGrp="1"/>
          </p:cNvSpPr>
          <p:nvPr>
            <p:ph type="sldNum" sz="quarter" idx="12"/>
          </p:nvPr>
        </p:nvSpPr>
        <p:spPr/>
        <p:txBody>
          <a:bodyPr/>
          <a:lstStyle/>
          <a:p>
            <a:fld id="{E6297E96-B483-45C6-B831-8A32D488EE33}" type="slidenum">
              <a:rPr lang="en-US" smtClean="0"/>
              <a:pPr/>
              <a:t>3</a:t>
            </a:fld>
            <a:endParaRPr lang="en-US" dirty="0"/>
          </a:p>
        </p:txBody>
      </p:sp>
      <p:sp>
        <p:nvSpPr>
          <p:cNvPr id="3" name="Title 2">
            <a:extLst>
              <a:ext uri="{FF2B5EF4-FFF2-40B4-BE49-F238E27FC236}">
                <a16:creationId xmlns:a16="http://schemas.microsoft.com/office/drawing/2014/main" id="{C7384B4C-2093-B1F8-AB58-B804CDC37A5F}"/>
              </a:ext>
            </a:extLst>
          </p:cNvPr>
          <p:cNvSpPr>
            <a:spLocks noGrp="1"/>
          </p:cNvSpPr>
          <p:nvPr>
            <p:ph type="title"/>
          </p:nvPr>
        </p:nvSpPr>
        <p:spPr/>
        <p:txBody>
          <a:bodyPr/>
          <a:lstStyle/>
          <a:p>
            <a:r>
              <a:rPr lang="en-US" dirty="0"/>
              <a:t>Our Vision</a:t>
            </a:r>
          </a:p>
        </p:txBody>
      </p:sp>
      <p:graphicFrame>
        <p:nvGraphicFramePr>
          <p:cNvPr id="6" name="Chart 5">
            <a:extLst>
              <a:ext uri="{FF2B5EF4-FFF2-40B4-BE49-F238E27FC236}">
                <a16:creationId xmlns:a16="http://schemas.microsoft.com/office/drawing/2014/main" id="{7668D88C-75B2-4CDE-38CB-CFFE4CCBBF03}"/>
              </a:ext>
            </a:extLst>
          </p:cNvPr>
          <p:cNvGraphicFramePr/>
          <p:nvPr>
            <p:extLst>
              <p:ext uri="{D42A27DB-BD31-4B8C-83A1-F6EECF244321}">
                <p14:modId xmlns:p14="http://schemas.microsoft.com/office/powerpoint/2010/main" val="4293720065"/>
              </p:ext>
            </p:extLst>
          </p:nvPr>
        </p:nvGraphicFramePr>
        <p:xfrm>
          <a:off x="418182" y="1829323"/>
          <a:ext cx="6967858" cy="3919856"/>
        </p:xfrm>
        <a:graphic>
          <a:graphicData uri="http://schemas.openxmlformats.org/drawingml/2006/chart">
            <c:chart xmlns:c="http://schemas.openxmlformats.org/drawingml/2006/chart" xmlns:r="http://schemas.openxmlformats.org/officeDocument/2006/relationships" r:id="rId4"/>
          </a:graphicData>
        </a:graphic>
      </p:graphicFrame>
      <p:cxnSp>
        <p:nvCxnSpPr>
          <p:cNvPr id="9" name="Straight Arrow Connector 8">
            <a:extLst>
              <a:ext uri="{FF2B5EF4-FFF2-40B4-BE49-F238E27FC236}">
                <a16:creationId xmlns:a16="http://schemas.microsoft.com/office/drawing/2014/main" id="{438BF656-6B23-25EC-B93D-BAAC0FC7A255}"/>
              </a:ext>
            </a:extLst>
          </p:cNvPr>
          <p:cNvCxnSpPr>
            <a:cxnSpLocks/>
          </p:cNvCxnSpPr>
          <p:nvPr/>
        </p:nvCxnSpPr>
        <p:spPr>
          <a:xfrm>
            <a:off x="4831275" y="4205764"/>
            <a:ext cx="1366575" cy="713433"/>
          </a:xfrm>
          <a:prstGeom prst="straightConnector1">
            <a:avLst/>
          </a:prstGeom>
          <a:ln w="31750">
            <a:solidFill>
              <a:srgbClr val="FFFF00"/>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8078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EB038F-7086-1481-CFF2-B5F930ED6480}"/>
              </a:ext>
            </a:extLst>
          </p:cNvPr>
          <p:cNvSpPr>
            <a:spLocks noGrp="1"/>
          </p:cNvSpPr>
          <p:nvPr>
            <p:ph sz="half" idx="1"/>
          </p:nvPr>
        </p:nvSpPr>
        <p:spPr>
          <a:xfrm>
            <a:off x="172529" y="1612753"/>
            <a:ext cx="6126672" cy="4753541"/>
          </a:xfrm>
        </p:spPr>
        <p:txBody>
          <a:bodyPr>
            <a:normAutofit/>
          </a:bodyPr>
          <a:lstStyle/>
          <a:p>
            <a:r>
              <a:rPr lang="en-US" dirty="0"/>
              <a:t>The international vertical flight industry benefitted from regional safety teams (under the IHST) and other stakeholders focused on developing safety information and resources to reduce the likelihood and severity of accidents.</a:t>
            </a:r>
          </a:p>
          <a:p>
            <a:r>
              <a:rPr lang="en-US" dirty="0"/>
              <a:t>However, collaboration and coordination of those initiatives or sharing of the final outputs was limited.</a:t>
            </a:r>
          </a:p>
          <a:p>
            <a:endParaRPr lang="en-US" dirty="0"/>
          </a:p>
          <a:p>
            <a:endParaRPr lang="en-US" dirty="0"/>
          </a:p>
          <a:p>
            <a:endParaRPr lang="en-US" dirty="0"/>
          </a:p>
        </p:txBody>
      </p:sp>
      <p:sp>
        <p:nvSpPr>
          <p:cNvPr id="3" name="Content Placeholder 2">
            <a:extLst>
              <a:ext uri="{FF2B5EF4-FFF2-40B4-BE49-F238E27FC236}">
                <a16:creationId xmlns:a16="http://schemas.microsoft.com/office/drawing/2014/main" id="{422C652B-95C7-7BE8-CAC6-702BAC8EB2E3}"/>
              </a:ext>
            </a:extLst>
          </p:cNvPr>
          <p:cNvSpPr>
            <a:spLocks noGrp="1"/>
          </p:cNvSpPr>
          <p:nvPr>
            <p:ph sz="half" idx="2"/>
          </p:nvPr>
        </p:nvSpPr>
        <p:spPr>
          <a:xfrm>
            <a:off x="6536267" y="1612753"/>
            <a:ext cx="5122331" cy="4753541"/>
          </a:xfrm>
        </p:spPr>
        <p:txBody>
          <a:bodyPr>
            <a:normAutofit/>
          </a:bodyPr>
          <a:lstStyle/>
          <a:p>
            <a:r>
              <a:rPr lang="en-US" dirty="0"/>
              <a:t>Needs:</a:t>
            </a:r>
          </a:p>
          <a:p>
            <a:pPr lvl="1"/>
            <a:r>
              <a:rPr lang="en-US" dirty="0"/>
              <a:t>Identify, collect, harmonize, and deliver centralized access to safety information and resources globally.</a:t>
            </a:r>
          </a:p>
          <a:p>
            <a:pPr lvl="1"/>
            <a:r>
              <a:rPr lang="en-US" dirty="0"/>
              <a:t>Provide and coordinate a forum where regional safety teams, safety authorities, and other industry stakeholders can work together on vertical aviation safety issues.</a:t>
            </a:r>
          </a:p>
          <a:p>
            <a:endParaRPr lang="en-US" dirty="0"/>
          </a:p>
        </p:txBody>
      </p:sp>
      <p:sp>
        <p:nvSpPr>
          <p:cNvPr id="4" name="Slide Number Placeholder 3">
            <a:extLst>
              <a:ext uri="{FF2B5EF4-FFF2-40B4-BE49-F238E27FC236}">
                <a16:creationId xmlns:a16="http://schemas.microsoft.com/office/drawing/2014/main" id="{BF53896C-D456-AA70-BF42-0FAEBFD39232}"/>
              </a:ext>
            </a:extLst>
          </p:cNvPr>
          <p:cNvSpPr>
            <a:spLocks noGrp="1"/>
          </p:cNvSpPr>
          <p:nvPr>
            <p:ph type="sldNum" sz="quarter" idx="12"/>
          </p:nvPr>
        </p:nvSpPr>
        <p:spPr/>
        <p:txBody>
          <a:bodyPr/>
          <a:lstStyle/>
          <a:p>
            <a:fld id="{E6297E96-B483-45C6-B831-8A32D488EE33}" type="slidenum">
              <a:rPr lang="en-US" smtClean="0"/>
              <a:pPr/>
              <a:t>4</a:t>
            </a:fld>
            <a:endParaRPr lang="en-US" dirty="0"/>
          </a:p>
        </p:txBody>
      </p:sp>
      <p:sp>
        <p:nvSpPr>
          <p:cNvPr id="5" name="Title 4">
            <a:extLst>
              <a:ext uri="{FF2B5EF4-FFF2-40B4-BE49-F238E27FC236}">
                <a16:creationId xmlns:a16="http://schemas.microsoft.com/office/drawing/2014/main" id="{5E4B821E-928F-EAE4-44FC-F2168E183F1E}"/>
              </a:ext>
            </a:extLst>
          </p:cNvPr>
          <p:cNvSpPr>
            <a:spLocks noGrp="1"/>
          </p:cNvSpPr>
          <p:nvPr>
            <p:ph type="title"/>
          </p:nvPr>
        </p:nvSpPr>
        <p:spPr/>
        <p:txBody>
          <a:bodyPr/>
          <a:lstStyle/>
          <a:p>
            <a:r>
              <a:rPr lang="en-US" dirty="0"/>
              <a:t>Issues/Needs</a:t>
            </a:r>
          </a:p>
        </p:txBody>
      </p:sp>
    </p:spTree>
    <p:extLst>
      <p:ext uri="{BB962C8B-B14F-4D97-AF65-F5344CB8AC3E}">
        <p14:creationId xmlns:p14="http://schemas.microsoft.com/office/powerpoint/2010/main" val="4075536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6F2DDE2-3D81-5ADF-F391-22F589443EF7}"/>
              </a:ext>
            </a:extLst>
          </p:cNvPr>
          <p:cNvSpPr>
            <a:spLocks noGrp="1"/>
          </p:cNvSpPr>
          <p:nvPr>
            <p:ph sz="half" idx="1"/>
          </p:nvPr>
        </p:nvSpPr>
        <p:spPr>
          <a:xfrm>
            <a:off x="212785" y="1448077"/>
            <a:ext cx="5965705" cy="4641228"/>
          </a:xfrm>
        </p:spPr>
        <p:txBody>
          <a:bodyPr anchor="ctr">
            <a:normAutofit/>
          </a:bodyPr>
          <a:lstStyle/>
          <a:p>
            <a:pPr marL="0" indent="0">
              <a:spcBef>
                <a:spcPts val="0"/>
              </a:spcBef>
              <a:buNone/>
            </a:pPr>
            <a:r>
              <a:rPr lang="en-US" dirty="0"/>
              <a:t>Continuously improve the community’s safety culture and operational performance through harmonization, coordination, and implementation of global safety information, resources, and programs while supporting regional safety team data that promotes vertical aviation’s societal contributions.</a:t>
            </a:r>
            <a:endParaRPr lang="en-US" sz="2400" dirty="0"/>
          </a:p>
        </p:txBody>
      </p:sp>
      <p:sp>
        <p:nvSpPr>
          <p:cNvPr id="2" name="Slide Number Placeholder 1">
            <a:extLst>
              <a:ext uri="{FF2B5EF4-FFF2-40B4-BE49-F238E27FC236}">
                <a16:creationId xmlns:a16="http://schemas.microsoft.com/office/drawing/2014/main" id="{E2C1D9DE-5AA4-42ED-BB96-21890EB79C79}"/>
              </a:ext>
            </a:extLst>
          </p:cNvPr>
          <p:cNvSpPr>
            <a:spLocks noGrp="1"/>
          </p:cNvSpPr>
          <p:nvPr>
            <p:ph type="sldNum" sz="quarter" idx="12"/>
          </p:nvPr>
        </p:nvSpPr>
        <p:spPr/>
        <p:txBody>
          <a:bodyPr/>
          <a:lstStyle/>
          <a:p>
            <a:fld id="{E6297E96-B483-45C6-B831-8A32D488EE33}" type="slidenum">
              <a:rPr lang="en-US" smtClean="0"/>
              <a:pPr/>
              <a:t>5</a:t>
            </a:fld>
            <a:endParaRPr lang="en-US" dirty="0"/>
          </a:p>
        </p:txBody>
      </p:sp>
      <p:sp>
        <p:nvSpPr>
          <p:cNvPr id="3" name="Title 2">
            <a:extLst>
              <a:ext uri="{FF2B5EF4-FFF2-40B4-BE49-F238E27FC236}">
                <a16:creationId xmlns:a16="http://schemas.microsoft.com/office/drawing/2014/main" id="{C7384B4C-2093-B1F8-AB58-B804CDC37A5F}"/>
              </a:ext>
            </a:extLst>
          </p:cNvPr>
          <p:cNvSpPr>
            <a:spLocks noGrp="1"/>
          </p:cNvSpPr>
          <p:nvPr>
            <p:ph type="title"/>
          </p:nvPr>
        </p:nvSpPr>
        <p:spPr/>
        <p:txBody>
          <a:bodyPr/>
          <a:lstStyle/>
          <a:p>
            <a:r>
              <a:rPr lang="en-US" dirty="0"/>
              <a:t>Our Mission</a:t>
            </a:r>
          </a:p>
        </p:txBody>
      </p:sp>
      <p:pic>
        <p:nvPicPr>
          <p:cNvPr id="7" name="Content Placeholder 6" descr="A helicopter flying over a sea&#10;&#10;Description automatically generated with low confidence">
            <a:extLst>
              <a:ext uri="{FF2B5EF4-FFF2-40B4-BE49-F238E27FC236}">
                <a16:creationId xmlns:a16="http://schemas.microsoft.com/office/drawing/2014/main" id="{B4CB9013-CA92-D073-EAA3-C29221FA947A}"/>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6613585" y="1448077"/>
            <a:ext cx="5365630" cy="4641228"/>
          </a:xfrm>
          <a:prstGeom prst="rect">
            <a:avLst/>
          </a:prstGeom>
        </p:spPr>
      </p:pic>
    </p:spTree>
    <p:extLst>
      <p:ext uri="{BB962C8B-B14F-4D97-AF65-F5344CB8AC3E}">
        <p14:creationId xmlns:p14="http://schemas.microsoft.com/office/powerpoint/2010/main" val="3398850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8AB5308-5C30-B793-09D3-4D0DF6613C67}"/>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tretch/>
        </p:blipFill>
        <p:spPr>
          <a:xfrm>
            <a:off x="172528" y="1439541"/>
            <a:ext cx="6823015" cy="4754968"/>
          </a:xfrm>
        </p:spPr>
      </p:pic>
      <p:sp>
        <p:nvSpPr>
          <p:cNvPr id="4" name="Slide Number Placeholder 3">
            <a:extLst>
              <a:ext uri="{FF2B5EF4-FFF2-40B4-BE49-F238E27FC236}">
                <a16:creationId xmlns:a16="http://schemas.microsoft.com/office/drawing/2014/main" id="{AE20BDC1-4F0B-19C1-C6E1-3354A5D1D6A9}"/>
              </a:ext>
            </a:extLst>
          </p:cNvPr>
          <p:cNvSpPr>
            <a:spLocks noGrp="1"/>
          </p:cNvSpPr>
          <p:nvPr>
            <p:ph type="sldNum" sz="quarter" idx="12"/>
          </p:nvPr>
        </p:nvSpPr>
        <p:spPr/>
        <p:txBody>
          <a:bodyPr/>
          <a:lstStyle/>
          <a:p>
            <a:fld id="{E6297E96-B483-45C6-B831-8A32D488EE33}" type="slidenum">
              <a:rPr lang="en-US" smtClean="0"/>
              <a:pPr/>
              <a:t>6</a:t>
            </a:fld>
            <a:endParaRPr lang="en-US" dirty="0"/>
          </a:p>
        </p:txBody>
      </p:sp>
      <p:sp>
        <p:nvSpPr>
          <p:cNvPr id="5" name="Title 4">
            <a:extLst>
              <a:ext uri="{FF2B5EF4-FFF2-40B4-BE49-F238E27FC236}">
                <a16:creationId xmlns:a16="http://schemas.microsoft.com/office/drawing/2014/main" id="{AAB29014-C6D6-C166-7BB8-0774C7517401}"/>
              </a:ext>
            </a:extLst>
          </p:cNvPr>
          <p:cNvSpPr>
            <a:spLocks noGrp="1"/>
          </p:cNvSpPr>
          <p:nvPr>
            <p:ph type="title"/>
          </p:nvPr>
        </p:nvSpPr>
        <p:spPr/>
        <p:txBody>
          <a:bodyPr/>
          <a:lstStyle/>
          <a:p>
            <a:r>
              <a:rPr lang="en-US" dirty="0"/>
              <a:t>Our Approach</a:t>
            </a:r>
          </a:p>
        </p:txBody>
      </p:sp>
      <p:sp>
        <p:nvSpPr>
          <p:cNvPr id="2" name="Content Placeholder 1">
            <a:extLst>
              <a:ext uri="{FF2B5EF4-FFF2-40B4-BE49-F238E27FC236}">
                <a16:creationId xmlns:a16="http://schemas.microsoft.com/office/drawing/2014/main" id="{E440607E-E261-534C-777F-097A36E90640}"/>
              </a:ext>
            </a:extLst>
          </p:cNvPr>
          <p:cNvSpPr>
            <a:spLocks noGrp="1"/>
          </p:cNvSpPr>
          <p:nvPr>
            <p:ph sz="half" idx="1"/>
          </p:nvPr>
        </p:nvSpPr>
        <p:spPr>
          <a:xfrm>
            <a:off x="7385826" y="1439541"/>
            <a:ext cx="4593389" cy="4754968"/>
          </a:xfrm>
        </p:spPr>
        <p:txBody>
          <a:bodyPr anchor="ctr">
            <a:normAutofit/>
          </a:bodyPr>
          <a:lstStyle/>
          <a:p>
            <a:pPr marL="0" indent="0" defTabSz="914400">
              <a:lnSpc>
                <a:spcPct val="110000"/>
              </a:lnSpc>
              <a:buNone/>
            </a:pPr>
            <a:r>
              <a:rPr lang="en-US" sz="2800" dirty="0"/>
              <a:t>Using a data-informed, consensus-based approach, the VAST seeks to integrate and globally distribute valued safety data and proven risk reduction strategies.</a:t>
            </a:r>
          </a:p>
        </p:txBody>
      </p:sp>
    </p:spTree>
    <p:extLst>
      <p:ext uri="{BB962C8B-B14F-4D97-AF65-F5344CB8AC3E}">
        <p14:creationId xmlns:p14="http://schemas.microsoft.com/office/powerpoint/2010/main" val="4106059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B29014-C6D6-C166-7BB8-0774C7517401}"/>
              </a:ext>
            </a:extLst>
          </p:cNvPr>
          <p:cNvSpPr>
            <a:spLocks noGrp="1"/>
          </p:cNvSpPr>
          <p:nvPr>
            <p:ph type="title"/>
          </p:nvPr>
        </p:nvSpPr>
        <p:spPr/>
        <p:txBody>
          <a:bodyPr/>
          <a:lstStyle/>
          <a:p>
            <a:r>
              <a:rPr lang="en-US" dirty="0"/>
              <a:t>Our Story</a:t>
            </a:r>
          </a:p>
        </p:txBody>
      </p:sp>
      <p:sp>
        <p:nvSpPr>
          <p:cNvPr id="4" name="Slide Number Placeholder 3">
            <a:extLst>
              <a:ext uri="{FF2B5EF4-FFF2-40B4-BE49-F238E27FC236}">
                <a16:creationId xmlns:a16="http://schemas.microsoft.com/office/drawing/2014/main" id="{AE20BDC1-4F0B-19C1-C6E1-3354A5D1D6A9}"/>
              </a:ext>
            </a:extLst>
          </p:cNvPr>
          <p:cNvSpPr>
            <a:spLocks noGrp="1"/>
          </p:cNvSpPr>
          <p:nvPr>
            <p:ph type="sldNum" sz="quarter" idx="12"/>
          </p:nvPr>
        </p:nvSpPr>
        <p:spPr/>
        <p:txBody>
          <a:bodyPr/>
          <a:lstStyle/>
          <a:p>
            <a:fld id="{E6297E96-B483-45C6-B831-8A32D488EE33}" type="slidenum">
              <a:rPr lang="en-US" smtClean="0"/>
              <a:pPr/>
              <a:t>7</a:t>
            </a:fld>
            <a:endParaRPr lang="en-US" dirty="0"/>
          </a:p>
        </p:txBody>
      </p:sp>
      <p:graphicFrame>
        <p:nvGraphicFramePr>
          <p:cNvPr id="13" name="Content Placeholder 2">
            <a:extLst>
              <a:ext uri="{FF2B5EF4-FFF2-40B4-BE49-F238E27FC236}">
                <a16:creationId xmlns:a16="http://schemas.microsoft.com/office/drawing/2014/main" id="{1C21C4C5-6702-4929-3075-3127424EF8BE}"/>
              </a:ext>
            </a:extLst>
          </p:cNvPr>
          <p:cNvGraphicFramePr>
            <a:graphicFrameLocks noGrp="1"/>
          </p:cNvGraphicFramePr>
          <p:nvPr>
            <p:ph idx="1"/>
            <p:extLst>
              <p:ext uri="{D42A27DB-BD31-4B8C-83A1-F6EECF244321}">
                <p14:modId xmlns:p14="http://schemas.microsoft.com/office/powerpoint/2010/main" val="3853439862"/>
              </p:ext>
            </p:extLst>
          </p:nvPr>
        </p:nvGraphicFramePr>
        <p:xfrm>
          <a:off x="173038" y="1604963"/>
          <a:ext cx="11786898" cy="4760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0455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6AA4260-1472-7AA4-0249-A453948955F0}"/>
              </a:ext>
            </a:extLst>
          </p:cNvPr>
          <p:cNvGrpSpPr/>
          <p:nvPr/>
        </p:nvGrpSpPr>
        <p:grpSpPr>
          <a:xfrm>
            <a:off x="3305176" y="1339801"/>
            <a:ext cx="8883650" cy="4998355"/>
            <a:chOff x="-382588" y="0"/>
            <a:chExt cx="12188825" cy="6858000"/>
          </a:xfrm>
        </p:grpSpPr>
        <p:pic>
          <p:nvPicPr>
            <p:cNvPr id="6" name="Picture 5" descr="A picture containing sky, outdoor, water, flying&#10;&#10;Description automatically generated">
              <a:extLst>
                <a:ext uri="{FF2B5EF4-FFF2-40B4-BE49-F238E27FC236}">
                  <a16:creationId xmlns:a16="http://schemas.microsoft.com/office/drawing/2014/main" id="{42043403-B066-96F0-C7E7-BBB2AA199EF2}"/>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382588" y="0"/>
              <a:ext cx="12188825" cy="6858000"/>
            </a:xfrm>
            <a:prstGeom prst="rect">
              <a:avLst/>
            </a:prstGeom>
            <a:effectLst/>
          </p:spPr>
        </p:pic>
        <p:sp>
          <p:nvSpPr>
            <p:cNvPr id="7" name="Rectangle 6">
              <a:extLst>
                <a:ext uri="{FF2B5EF4-FFF2-40B4-BE49-F238E27FC236}">
                  <a16:creationId xmlns:a16="http://schemas.microsoft.com/office/drawing/2014/main" id="{FB7AE6D1-4E3E-8F11-9C3B-138117080106}"/>
                </a:ext>
              </a:extLst>
            </p:cNvPr>
            <p:cNvSpPr/>
            <p:nvPr/>
          </p:nvSpPr>
          <p:spPr>
            <a:xfrm>
              <a:off x="-382588" y="0"/>
              <a:ext cx="12188825" cy="6858000"/>
            </a:xfrm>
            <a:prstGeom prst="rect">
              <a:avLst/>
            </a:prstGeom>
            <a:gradFill>
              <a:gsLst>
                <a:gs pos="68000">
                  <a:srgbClr val="FFFFFF">
                    <a:alpha val="0"/>
                  </a:srgbClr>
                </a:gs>
                <a:gs pos="32000">
                  <a:srgbClr val="FFFFFF">
                    <a:alpha val="91000"/>
                  </a:srgbClr>
                </a:gs>
                <a:gs pos="0">
                  <a:schemeClr val="bg1"/>
                </a:gs>
                <a:gs pos="100000">
                  <a:schemeClr val="bg1">
                    <a:alpha val="16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itle 7">
            <a:extLst>
              <a:ext uri="{FF2B5EF4-FFF2-40B4-BE49-F238E27FC236}">
                <a16:creationId xmlns:a16="http://schemas.microsoft.com/office/drawing/2014/main" id="{A5257BA6-31A3-5CBB-980B-124E9EE1E096}"/>
              </a:ext>
            </a:extLst>
          </p:cNvPr>
          <p:cNvSpPr>
            <a:spLocks noGrp="1"/>
          </p:cNvSpPr>
          <p:nvPr>
            <p:ph type="title"/>
          </p:nvPr>
        </p:nvSpPr>
        <p:spPr/>
        <p:txBody>
          <a:bodyPr/>
          <a:lstStyle/>
          <a:p>
            <a:r>
              <a:rPr lang="en-US" dirty="0"/>
              <a:t>Why the VAST?</a:t>
            </a:r>
          </a:p>
        </p:txBody>
      </p:sp>
      <p:sp>
        <p:nvSpPr>
          <p:cNvPr id="3" name="Content Placeholder 2">
            <a:extLst>
              <a:ext uri="{FF2B5EF4-FFF2-40B4-BE49-F238E27FC236}">
                <a16:creationId xmlns:a16="http://schemas.microsoft.com/office/drawing/2014/main" id="{7788A5BC-7F19-9C1C-B3B8-B5DF978E00E3}"/>
              </a:ext>
            </a:extLst>
          </p:cNvPr>
          <p:cNvSpPr>
            <a:spLocks noGrp="1"/>
          </p:cNvSpPr>
          <p:nvPr>
            <p:ph idx="1"/>
          </p:nvPr>
        </p:nvSpPr>
        <p:spPr>
          <a:xfrm>
            <a:off x="172528" y="2104844"/>
            <a:ext cx="8225513" cy="3857806"/>
          </a:xfrm>
        </p:spPr>
        <p:txBody>
          <a:bodyPr>
            <a:normAutofit/>
          </a:bodyPr>
          <a:lstStyle/>
          <a:p>
            <a:pPr marL="0" indent="0">
              <a:spcBef>
                <a:spcPts val="1200"/>
              </a:spcBef>
              <a:spcAft>
                <a:spcPts val="1200"/>
              </a:spcAft>
              <a:buNone/>
            </a:pPr>
            <a:r>
              <a:rPr lang="en-US" sz="3200" dirty="0"/>
              <a:t>The international vertical aviation community benefitted from regional safety teams and others who developed safety resources to reduce the likelihood and severity of accidents.</a:t>
            </a:r>
          </a:p>
          <a:p>
            <a:pPr marL="0" indent="0">
              <a:spcBef>
                <a:spcPts val="1200"/>
              </a:spcBef>
              <a:spcAft>
                <a:spcPts val="1200"/>
              </a:spcAft>
              <a:buNone/>
            </a:pPr>
            <a:r>
              <a:rPr lang="en-US" sz="3200" dirty="0"/>
              <a:t>Collaboration and sharing of these </a:t>
            </a:r>
            <a:r>
              <a:rPr lang="en-US" dirty="0"/>
              <a:t>“vast” resources </a:t>
            </a:r>
            <a:r>
              <a:rPr lang="en-US" sz="3200" dirty="0"/>
              <a:t>was, however, severely limited.</a:t>
            </a:r>
          </a:p>
          <a:p>
            <a:pPr marL="0" indent="0">
              <a:spcBef>
                <a:spcPts val="1200"/>
              </a:spcBef>
              <a:spcAft>
                <a:spcPts val="1200"/>
              </a:spcAft>
              <a:buNone/>
            </a:pPr>
            <a:r>
              <a:rPr lang="en-US" dirty="0"/>
              <a:t>The VAST was formed to address that challenge!</a:t>
            </a:r>
            <a:endParaRPr lang="en-US" sz="3200" dirty="0"/>
          </a:p>
        </p:txBody>
      </p:sp>
      <p:sp>
        <p:nvSpPr>
          <p:cNvPr id="4" name="Slide Number Placeholder 3">
            <a:extLst>
              <a:ext uri="{FF2B5EF4-FFF2-40B4-BE49-F238E27FC236}">
                <a16:creationId xmlns:a16="http://schemas.microsoft.com/office/drawing/2014/main" id="{5FC40ACC-D0C3-8852-C48F-20AEFFE8C9B0}"/>
              </a:ext>
            </a:extLst>
          </p:cNvPr>
          <p:cNvSpPr>
            <a:spLocks noGrp="1"/>
          </p:cNvSpPr>
          <p:nvPr>
            <p:ph type="sldNum" sz="quarter" idx="12"/>
          </p:nvPr>
        </p:nvSpPr>
        <p:spPr/>
        <p:txBody>
          <a:bodyPr/>
          <a:lstStyle/>
          <a:p>
            <a:fld id="{E6297E96-B483-45C6-B831-8A32D488EE33}" type="slidenum">
              <a:rPr lang="en-US" smtClean="0"/>
              <a:pPr/>
              <a:t>8</a:t>
            </a:fld>
            <a:endParaRPr lang="en-US" dirty="0"/>
          </a:p>
        </p:txBody>
      </p:sp>
      <p:sp>
        <p:nvSpPr>
          <p:cNvPr id="9" name="Text Placeholder 8">
            <a:extLst>
              <a:ext uri="{FF2B5EF4-FFF2-40B4-BE49-F238E27FC236}">
                <a16:creationId xmlns:a16="http://schemas.microsoft.com/office/drawing/2014/main" id="{D228B08F-69C1-8D06-AE03-D11540F61B8C}"/>
              </a:ext>
            </a:extLst>
          </p:cNvPr>
          <p:cNvSpPr>
            <a:spLocks noGrp="1"/>
          </p:cNvSpPr>
          <p:nvPr>
            <p:ph type="body" sz="quarter" idx="13"/>
          </p:nvPr>
        </p:nvSpPr>
        <p:spPr/>
        <p:txBody>
          <a:bodyPr/>
          <a:lstStyle/>
          <a:p>
            <a:r>
              <a:rPr lang="en-US" dirty="0"/>
              <a:t>Overcoming our legacy challenges</a:t>
            </a:r>
          </a:p>
        </p:txBody>
      </p:sp>
    </p:spTree>
    <p:extLst>
      <p:ext uri="{BB962C8B-B14F-4D97-AF65-F5344CB8AC3E}">
        <p14:creationId xmlns:p14="http://schemas.microsoft.com/office/powerpoint/2010/main" val="2811879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B7ACD42-3D86-A3FA-B3C7-745178EE8885}"/>
              </a:ext>
            </a:extLst>
          </p:cNvPr>
          <p:cNvSpPr>
            <a:spLocks noGrp="1"/>
          </p:cNvSpPr>
          <p:nvPr>
            <p:ph sz="half" idx="1"/>
          </p:nvPr>
        </p:nvSpPr>
        <p:spPr>
          <a:xfrm>
            <a:off x="172526" y="1365669"/>
            <a:ext cx="2456373" cy="4741010"/>
          </a:xfrm>
        </p:spPr>
        <p:txBody>
          <a:bodyPr anchor="ctr"/>
          <a:lstStyle/>
          <a:p>
            <a:pPr marL="0" indent="0">
              <a:buNone/>
            </a:pPr>
            <a:r>
              <a:rPr lang="en-US" dirty="0"/>
              <a:t>Support the Open Exchange of Timely, Relevant, and Harmonized</a:t>
            </a:r>
            <a:br>
              <a:rPr lang="en-US" dirty="0"/>
            </a:br>
            <a:r>
              <a:rPr lang="en-US" dirty="0"/>
              <a:t>Global Vertical Aviation Safety Information</a:t>
            </a:r>
          </a:p>
        </p:txBody>
      </p:sp>
      <p:sp>
        <p:nvSpPr>
          <p:cNvPr id="9" name="Content Placeholder 8">
            <a:extLst>
              <a:ext uri="{FF2B5EF4-FFF2-40B4-BE49-F238E27FC236}">
                <a16:creationId xmlns:a16="http://schemas.microsoft.com/office/drawing/2014/main" id="{186E2967-719E-E229-3F64-BA0C9D5371CB}"/>
              </a:ext>
            </a:extLst>
          </p:cNvPr>
          <p:cNvSpPr>
            <a:spLocks noGrp="1"/>
          </p:cNvSpPr>
          <p:nvPr>
            <p:ph sz="half" idx="2"/>
          </p:nvPr>
        </p:nvSpPr>
        <p:spPr/>
        <p:txBody>
          <a:bodyPr/>
          <a:lstStyle/>
          <a:p>
            <a:endParaRPr lang="en-US"/>
          </a:p>
        </p:txBody>
      </p:sp>
      <p:sp>
        <p:nvSpPr>
          <p:cNvPr id="2" name="Slide Number Placeholder 1">
            <a:extLst>
              <a:ext uri="{FF2B5EF4-FFF2-40B4-BE49-F238E27FC236}">
                <a16:creationId xmlns:a16="http://schemas.microsoft.com/office/drawing/2014/main" id="{E1D8C949-13D7-3667-C75B-9EC8787BD3B0}"/>
              </a:ext>
            </a:extLst>
          </p:cNvPr>
          <p:cNvSpPr>
            <a:spLocks noGrp="1"/>
          </p:cNvSpPr>
          <p:nvPr>
            <p:ph type="sldNum" sz="quarter" idx="12"/>
          </p:nvPr>
        </p:nvSpPr>
        <p:spPr/>
        <p:txBody>
          <a:bodyPr/>
          <a:lstStyle/>
          <a:p>
            <a:fld id="{E6297E96-B483-45C6-B831-8A32D488EE33}" type="slidenum">
              <a:rPr lang="en-US" smtClean="0"/>
              <a:pPr/>
              <a:t>9</a:t>
            </a:fld>
            <a:endParaRPr lang="en-US" dirty="0"/>
          </a:p>
        </p:txBody>
      </p:sp>
      <p:sp>
        <p:nvSpPr>
          <p:cNvPr id="3" name="Title 2">
            <a:extLst>
              <a:ext uri="{FF2B5EF4-FFF2-40B4-BE49-F238E27FC236}">
                <a16:creationId xmlns:a16="http://schemas.microsoft.com/office/drawing/2014/main" id="{0E0258B7-E03E-9A55-694C-FD009CA72694}"/>
              </a:ext>
            </a:extLst>
          </p:cNvPr>
          <p:cNvSpPr>
            <a:spLocks noGrp="1"/>
          </p:cNvSpPr>
          <p:nvPr>
            <p:ph type="title"/>
          </p:nvPr>
        </p:nvSpPr>
        <p:spPr/>
        <p:txBody>
          <a:bodyPr/>
          <a:lstStyle/>
          <a:p>
            <a:r>
              <a:rPr lang="en-US" dirty="0"/>
              <a:t>Our Objective</a:t>
            </a:r>
          </a:p>
        </p:txBody>
      </p:sp>
      <p:pic>
        <p:nvPicPr>
          <p:cNvPr id="7" name="Picture 6">
            <a:extLst>
              <a:ext uri="{FF2B5EF4-FFF2-40B4-BE49-F238E27FC236}">
                <a16:creationId xmlns:a16="http://schemas.microsoft.com/office/drawing/2014/main" id="{1AB4B97B-6F46-F078-BE72-5A69B56107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28900" y="1365669"/>
            <a:ext cx="9350315" cy="5000625"/>
          </a:xfrm>
          <a:prstGeom prst="rect">
            <a:avLst/>
          </a:prstGeom>
        </p:spPr>
      </p:pic>
    </p:spTree>
    <p:extLst>
      <p:ext uri="{BB962C8B-B14F-4D97-AF65-F5344CB8AC3E}">
        <p14:creationId xmlns:p14="http://schemas.microsoft.com/office/powerpoint/2010/main" val="1890076599"/>
      </p:ext>
    </p:extLst>
  </p:cSld>
  <p:clrMapOvr>
    <a:masterClrMapping/>
  </p:clrMapOvr>
</p:sld>
</file>

<file path=ppt/theme/theme1.xml><?xml version="1.0" encoding="utf-8"?>
<a:theme xmlns:a="http://schemas.openxmlformats.org/drawingml/2006/main" name="Office Theme">
  <a:themeElements>
    <a:clrScheme name="VAST">
      <a:dk1>
        <a:sysClr val="windowText" lastClr="000000"/>
      </a:dk1>
      <a:lt1>
        <a:sysClr val="window" lastClr="FFFFFF"/>
      </a:lt1>
      <a:dk2>
        <a:srgbClr val="44546A"/>
      </a:dk2>
      <a:lt2>
        <a:srgbClr val="E7E6E6"/>
      </a:lt2>
      <a:accent1>
        <a:srgbClr val="263981"/>
      </a:accent1>
      <a:accent2>
        <a:srgbClr val="289649"/>
      </a:accent2>
      <a:accent3>
        <a:srgbClr val="E0731D"/>
      </a:accent3>
      <a:accent4>
        <a:srgbClr val="734C20"/>
      </a:accent4>
      <a:accent5>
        <a:srgbClr val="44BAFF"/>
      </a:accent5>
      <a:accent6>
        <a:srgbClr val="91A7B2"/>
      </a:accent6>
      <a:hlink>
        <a:srgbClr val="44BAFF"/>
      </a:hlink>
      <a:folHlink>
        <a:srgbClr val="E0731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imal Slide">
  <a:themeElements>
    <a:clrScheme name="VAST">
      <a:dk1>
        <a:sysClr val="windowText" lastClr="000000"/>
      </a:dk1>
      <a:lt1>
        <a:sysClr val="window" lastClr="FFFFFF"/>
      </a:lt1>
      <a:dk2>
        <a:srgbClr val="44546A"/>
      </a:dk2>
      <a:lt2>
        <a:srgbClr val="E7E6E6"/>
      </a:lt2>
      <a:accent1>
        <a:srgbClr val="263981"/>
      </a:accent1>
      <a:accent2>
        <a:srgbClr val="289649"/>
      </a:accent2>
      <a:accent3>
        <a:srgbClr val="E0731D"/>
      </a:accent3>
      <a:accent4>
        <a:srgbClr val="734C20"/>
      </a:accent4>
      <a:accent5>
        <a:srgbClr val="44BAFF"/>
      </a:accent5>
      <a:accent6>
        <a:srgbClr val="91A7B2"/>
      </a:accent6>
      <a:hlink>
        <a:srgbClr val="44BAFF"/>
      </a:hlink>
      <a:folHlink>
        <a:srgbClr val="E0731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lank Slide">
  <a:themeElements>
    <a:clrScheme name="VAST">
      <a:dk1>
        <a:sysClr val="windowText" lastClr="000000"/>
      </a:dk1>
      <a:lt1>
        <a:sysClr val="window" lastClr="FFFFFF"/>
      </a:lt1>
      <a:dk2>
        <a:srgbClr val="44546A"/>
      </a:dk2>
      <a:lt2>
        <a:srgbClr val="E7E6E6"/>
      </a:lt2>
      <a:accent1>
        <a:srgbClr val="263981"/>
      </a:accent1>
      <a:accent2>
        <a:srgbClr val="289649"/>
      </a:accent2>
      <a:accent3>
        <a:srgbClr val="E0731D"/>
      </a:accent3>
      <a:accent4>
        <a:srgbClr val="734C20"/>
      </a:accent4>
      <a:accent5>
        <a:srgbClr val="44BAFF"/>
      </a:accent5>
      <a:accent6>
        <a:srgbClr val="91A7B2"/>
      </a:accent6>
      <a:hlink>
        <a:srgbClr val="44BAFF"/>
      </a:hlink>
      <a:folHlink>
        <a:srgbClr val="E0731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2B6BBEEF7FE541BE357F9649FFDD79" ma:contentTypeVersion="11" ma:contentTypeDescription="Create a new document." ma:contentTypeScope="" ma:versionID="5efc56cf9a91224da45c7e41492139c6">
  <xsd:schema xmlns:xsd="http://www.w3.org/2001/XMLSchema" xmlns:xs="http://www.w3.org/2001/XMLSchema" xmlns:p="http://schemas.microsoft.com/office/2006/metadata/properties" xmlns:ns2="b508c821-bba1-4b9d-9ca7-70a9f15315be" targetNamespace="http://schemas.microsoft.com/office/2006/metadata/properties" ma:root="true" ma:fieldsID="374adc2c3d6f2d46333a7bddc7a76aa3" ns2:_="">
    <xsd:import namespace="b508c821-bba1-4b9d-9ca7-70a9f15315b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08c821-bba1-4b9d-9ca7-70a9f15315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C638E7-863C-4882-9E6E-8D3E4CE88F20}">
  <ds:schemaRefs>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b508c821-bba1-4b9d-9ca7-70a9f15315be"/>
    <ds:schemaRef ds:uri="http://www.w3.org/XML/1998/namespace"/>
  </ds:schemaRefs>
</ds:datastoreItem>
</file>

<file path=customXml/itemProps2.xml><?xml version="1.0" encoding="utf-8"?>
<ds:datastoreItem xmlns:ds="http://schemas.openxmlformats.org/officeDocument/2006/customXml" ds:itemID="{A664C3DF-F7C8-4E3F-8E25-1FEDBC920A05}">
  <ds:schemaRefs>
    <ds:schemaRef ds:uri="http://schemas.microsoft.com/sharepoint/v3/contenttype/forms"/>
  </ds:schemaRefs>
</ds:datastoreItem>
</file>

<file path=customXml/itemProps3.xml><?xml version="1.0" encoding="utf-8"?>
<ds:datastoreItem xmlns:ds="http://schemas.openxmlformats.org/officeDocument/2006/customXml" ds:itemID="{90070B91-EDCC-488B-9A01-371FE9260C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08c821-bba1-4b9d-9ca7-70a9f15315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3781</TotalTime>
  <Words>2848</Words>
  <Application>Microsoft Office PowerPoint</Application>
  <PresentationFormat>Widescreen</PresentationFormat>
  <Paragraphs>302</Paragraphs>
  <Slides>28</Slides>
  <Notes>25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28</vt:i4>
      </vt:variant>
    </vt:vector>
  </HeadingPairs>
  <TitlesOfParts>
    <vt:vector size="37" baseType="lpstr">
      <vt:lpstr>Arial</vt:lpstr>
      <vt:lpstr>Arial Black</vt:lpstr>
      <vt:lpstr>Calibri</vt:lpstr>
      <vt:lpstr>Calibri Light</vt:lpstr>
      <vt:lpstr>Century Gothic</vt:lpstr>
      <vt:lpstr>Wingdings</vt:lpstr>
      <vt:lpstr>Office Theme</vt:lpstr>
      <vt:lpstr>Minimal Slide</vt:lpstr>
      <vt:lpstr>Blank Slide</vt:lpstr>
      <vt:lpstr>VERTICAL AVIATION SAFETY TEAM (VAST)</vt:lpstr>
      <vt:lpstr>Who We Are</vt:lpstr>
      <vt:lpstr>Our Vision</vt:lpstr>
      <vt:lpstr>Issues/Needs</vt:lpstr>
      <vt:lpstr>Our Mission</vt:lpstr>
      <vt:lpstr>Our Approach</vt:lpstr>
      <vt:lpstr>Our Story</vt:lpstr>
      <vt:lpstr>Why the VAST?</vt:lpstr>
      <vt:lpstr>Our Objective</vt:lpstr>
      <vt:lpstr>VAST.AERO – A Wealth of Information!</vt:lpstr>
      <vt:lpstr>What’s Next? </vt:lpstr>
      <vt:lpstr>Want to elevate vertical aviation safety in your region?</vt:lpstr>
      <vt:lpstr>PowerPoint Presentation</vt:lpstr>
      <vt:lpstr>Backup Slides</vt:lpstr>
      <vt:lpstr>VAST – Organization </vt:lpstr>
      <vt:lpstr>VAST Organization and  Industry Relationship</vt:lpstr>
      <vt:lpstr>VAST Advisors</vt:lpstr>
      <vt:lpstr>VAST Working group Members</vt:lpstr>
      <vt:lpstr>Working  Groups</vt:lpstr>
      <vt:lpstr>Technology</vt:lpstr>
      <vt:lpstr>Technology</vt:lpstr>
      <vt:lpstr>Regulations</vt:lpstr>
      <vt:lpstr>Regulations Working Group</vt:lpstr>
      <vt:lpstr>Safety promotion</vt:lpstr>
      <vt:lpstr>Safety Promotion</vt:lpstr>
      <vt:lpstr>Rotorcraft Safety Rating</vt:lpstr>
      <vt:lpstr>Rotorcraft Safety Rating Working Group</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dc:title>
  <dc:creator>Gina Kvitkovich</dc:creator>
  <cp:lastModifiedBy>MASSON Michel</cp:lastModifiedBy>
  <cp:revision>24</cp:revision>
  <dcterms:created xsi:type="dcterms:W3CDTF">2022-09-07T18:57:52Z</dcterms:created>
  <dcterms:modified xsi:type="dcterms:W3CDTF">2024-11-22T10:54:27Z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0x010100F82B6BBEEF7FE541BE357F9649FFDD79</vt:lpwstr>
  </property>
</Properties>
</file>