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6"/>
  </p:notesMasterIdLst>
  <p:sldIdLst>
    <p:sldId id="256" r:id="rId2"/>
    <p:sldId id="761" r:id="rId3"/>
    <p:sldId id="316" r:id="rId4"/>
    <p:sldId id="759" r:id="rId5"/>
    <p:sldId id="760" r:id="rId6"/>
    <p:sldId id="317" r:id="rId7"/>
    <p:sldId id="276" r:id="rId8"/>
    <p:sldId id="302" r:id="rId9"/>
    <p:sldId id="303" r:id="rId10"/>
    <p:sldId id="309" r:id="rId11"/>
    <p:sldId id="273" r:id="rId12"/>
    <p:sldId id="312" r:id="rId13"/>
    <p:sldId id="318" r:id="rId14"/>
    <p:sldId id="313" r:id="rId15"/>
    <p:sldId id="258" r:id="rId16"/>
    <p:sldId id="294" r:id="rId17"/>
    <p:sldId id="293" r:id="rId18"/>
    <p:sldId id="315" r:id="rId19"/>
    <p:sldId id="319" r:id="rId20"/>
    <p:sldId id="320" r:id="rId21"/>
    <p:sldId id="757" r:id="rId22"/>
    <p:sldId id="756" r:id="rId23"/>
    <p:sldId id="758" r:id="rId24"/>
    <p:sldId id="259" r:id="rId25"/>
  </p:sldIdLst>
  <p:sldSz cx="18288000" cy="10287000"/>
  <p:notesSz cx="6858000" cy="9144000"/>
  <p:embeddedFontLst>
    <p:embeddedFont>
      <p:font typeface="Calibri" panose="020F0502020204030204" pitchFamily="34" charset="0"/>
      <p:regular r:id="rId27"/>
      <p:bold r:id="rId28"/>
      <p:italic r:id="rId29"/>
      <p:boldItalic r:id="rId30"/>
    </p:embeddedFont>
    <p:embeddedFont>
      <p:font typeface="Calibri 1" panose="020B0604020202020204" charset="0"/>
      <p:regular r:id="rId31"/>
    </p:embeddedFont>
    <p:embeddedFont>
      <p:font typeface="Calibri 2" panose="020B0604020202020204" charset="0"/>
      <p:regular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67F2030-4016-433E-96EB-05127D0885BF}">
          <p14:sldIdLst>
            <p14:sldId id="256"/>
            <p14:sldId id="761"/>
            <p14:sldId id="316"/>
            <p14:sldId id="759"/>
            <p14:sldId id="760"/>
            <p14:sldId id="317"/>
            <p14:sldId id="276"/>
            <p14:sldId id="302"/>
            <p14:sldId id="303"/>
            <p14:sldId id="309"/>
            <p14:sldId id="273"/>
            <p14:sldId id="312"/>
            <p14:sldId id="318"/>
            <p14:sldId id="313"/>
            <p14:sldId id="258"/>
            <p14:sldId id="294"/>
            <p14:sldId id="293"/>
            <p14:sldId id="315"/>
            <p14:sldId id="319"/>
            <p14:sldId id="320"/>
            <p14:sldId id="757"/>
            <p14:sldId id="756"/>
            <p14:sldId id="758"/>
            <p14:sldId id="25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F9229C1-6A8C-C508-8E2C-B229C1771DDF}" name="PALOTE Anca" initials="PA" userId="S::anca.palote@easa.europa.eu::1d0aff7d-fef2-4fb6-a65e-def2e5562f0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21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7" autoAdjust="0"/>
    <p:restoredTop sz="94640" autoAdjust="0"/>
  </p:normalViewPr>
  <p:slideViewPr>
    <p:cSldViewPr>
      <p:cViewPr varScale="1">
        <p:scale>
          <a:sx n="58" d="100"/>
          <a:sy n="58" d="100"/>
        </p:scale>
        <p:origin x="75" y="3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8C7DE5-2655-41F3-874D-AAFCAFE483F7}" type="datetimeFigureOut">
              <a:rPr lang="en-GB" smtClean="0"/>
              <a:t>31/10/2024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B2F5C6-C2EE-418B-9D76-E62C9670B1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3734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B2F5C6-C2EE-418B-9D76-E62C9670B1A2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99615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B2F5C6-C2EE-418B-9D76-E62C9670B1A2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91025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B2F5C6-C2EE-418B-9D76-E62C9670B1A2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95162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B2F5C6-C2EE-418B-9D76-E62C9670B1A2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99949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B2F5C6-C2EE-418B-9D76-E62C9670B1A2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41252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B2F5C6-C2EE-418B-9D76-E62C9670B1A2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21511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B2F5C6-C2EE-418B-9D76-E62C9670B1A2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151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faa.gov/sites/faa.gov/files/2024-09/draft-eb-105a-vertiport.pdf" TargetMode="External"/><Relationship Id="rId5" Type="http://schemas.openxmlformats.org/officeDocument/2006/relationships/image" Target="../media/image32.png"/><Relationship Id="rId4" Type="http://schemas.openxmlformats.org/officeDocument/2006/relationships/hyperlink" Target="https://vast.aero/wp-content/uploads/2024/07/Wire_Strike_Protection_Prevention_Pre-print.pdf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michel.masson@easa.europa.eu" TargetMode="External"/><Relationship Id="rId2" Type="http://schemas.openxmlformats.org/officeDocument/2006/relationships/hyperlink" Target="mailto:gabriel.zuber@airbus.com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LUZ3N-za1T4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hyperlink" Target="https://www.youtube.com/watch?v=ERUveRF7xC4" TargetMode="External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oA_ULvejHCI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hyperlink" Target="https://youtu.be/2vFHNHI03xg" TargetMode="External"/><Relationship Id="rId4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AUNiSTYXFe4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hyperlink" Target="https://youtu.be/G8mh9FDaSKY" TargetMode="External"/><Relationship Id="rId4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www.easa.europa.eu/en/domains/safety-management/safety-promotion/european-safety-promotion-network-rotorcraft-espn-r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Rotorcraft%20Topics%20|%20EASA%20Community%20(europa.eu)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easa.europa.eu/community/rotorcraft/topics" TargetMode="Externa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VY8zl2doHhs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428860" y="8713603"/>
            <a:ext cx="18549551" cy="947631"/>
          </a:xfrm>
          <a:prstGeom prst="rect">
            <a:avLst/>
          </a:prstGeom>
          <a:solidFill>
            <a:srgbClr val="FBBC39"/>
          </a:solidFill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19108" r="19108"/>
          <a:stretch>
            <a:fillRect/>
          </a:stretch>
        </p:blipFill>
        <p:spPr>
          <a:xfrm>
            <a:off x="-320643" y="-54266"/>
            <a:ext cx="8992535" cy="9715500"/>
          </a:xfrm>
          <a:prstGeom prst="rect">
            <a:avLst/>
          </a:prstGeom>
        </p:spPr>
      </p:pic>
      <p:sp>
        <p:nvSpPr>
          <p:cNvPr id="4" name="AutoShape 4"/>
          <p:cNvSpPr/>
          <p:nvPr/>
        </p:nvSpPr>
        <p:spPr>
          <a:xfrm>
            <a:off x="9946457" y="4164920"/>
            <a:ext cx="7566894" cy="0"/>
          </a:xfrm>
          <a:prstGeom prst="line">
            <a:avLst/>
          </a:prstGeom>
          <a:ln w="47625" cap="rnd">
            <a:solidFill>
              <a:srgbClr val="FBBC39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867381" y="486687"/>
            <a:ext cx="1602105" cy="1075413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67309" y="287089"/>
            <a:ext cx="1928727" cy="665411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7086600" y="-276535"/>
            <a:ext cx="1433628" cy="1433628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9906000" y="-24423"/>
            <a:ext cx="8174234" cy="120552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9959"/>
              </a:lnSpc>
            </a:pPr>
            <a:r>
              <a:rPr lang="en-GB" sz="7200" dirty="0">
                <a:solidFill>
                  <a:srgbClr val="007FC2"/>
                </a:solidFill>
                <a:latin typeface="Calibri 1"/>
              </a:rPr>
              <a:t>E</a:t>
            </a:r>
            <a:r>
              <a:rPr lang="en-US" sz="7200" dirty="0">
                <a:solidFill>
                  <a:srgbClr val="007FC2"/>
                </a:solidFill>
                <a:latin typeface="Calibri 1"/>
              </a:rPr>
              <a:t>SPN-R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9616109" y="8866817"/>
            <a:ext cx="7681291" cy="6412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040"/>
              </a:lnSpc>
            </a:pPr>
            <a:r>
              <a:rPr lang="en-US" sz="4200" dirty="0">
                <a:solidFill>
                  <a:srgbClr val="000000"/>
                </a:solidFill>
                <a:latin typeface="Calibri 1"/>
              </a:rPr>
              <a:t>EUROPEAN ROTORS 2024, Nov. 7</a:t>
            </a:r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8D2A79DF-906B-44D8-AD3F-1598E03FBAAF}"/>
              </a:ext>
            </a:extLst>
          </p:cNvPr>
          <p:cNvSpPr txBox="1"/>
          <p:nvPr/>
        </p:nvSpPr>
        <p:spPr>
          <a:xfrm>
            <a:off x="9906000" y="4914900"/>
            <a:ext cx="7655744" cy="33085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320"/>
              </a:lnSpc>
            </a:pPr>
            <a:r>
              <a:rPr lang="en-US" sz="3600" dirty="0">
                <a:latin typeface="Calibri 1"/>
              </a:rPr>
              <a:t>Michel Masson, EASA Safety Promotion</a:t>
            </a:r>
            <a:br>
              <a:rPr lang="en-US" sz="3600" dirty="0">
                <a:latin typeface="Calibri 1"/>
              </a:rPr>
            </a:br>
            <a:r>
              <a:rPr lang="en-US" sz="3600" dirty="0">
                <a:latin typeface="Calibri 1"/>
              </a:rPr>
              <a:t>ESPN-R Coordinator</a:t>
            </a:r>
          </a:p>
          <a:p>
            <a:pPr>
              <a:lnSpc>
                <a:spcPts val="4320"/>
              </a:lnSpc>
            </a:pPr>
            <a:endParaRPr lang="en-US" sz="3600" dirty="0">
              <a:latin typeface="Calibri 1"/>
            </a:endParaRPr>
          </a:p>
          <a:p>
            <a:pPr>
              <a:lnSpc>
                <a:spcPts val="4320"/>
              </a:lnSpc>
            </a:pPr>
            <a:r>
              <a:rPr lang="en-US" sz="3600" dirty="0">
                <a:latin typeface="Calibri 1"/>
              </a:rPr>
              <a:t>John Franklin, EASA Safety Promotion</a:t>
            </a:r>
            <a:br>
              <a:rPr lang="en-US" sz="3600" dirty="0">
                <a:latin typeface="Calibri 1"/>
              </a:rPr>
            </a:br>
            <a:r>
              <a:rPr lang="en-US" sz="3600" dirty="0">
                <a:latin typeface="Calibri 1"/>
              </a:rPr>
              <a:t>VAST Safety Promotion WG co-Chair</a:t>
            </a:r>
          </a:p>
          <a:p>
            <a:pPr>
              <a:lnSpc>
                <a:spcPts val="4320"/>
              </a:lnSpc>
            </a:pPr>
            <a:endParaRPr lang="en-US" sz="3600" dirty="0">
              <a:solidFill>
                <a:srgbClr val="000000"/>
              </a:solidFill>
              <a:latin typeface="Calibri 1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5EE6F94-257F-0330-1C29-C52BF209D0B9}"/>
              </a:ext>
            </a:extLst>
          </p:cNvPr>
          <p:cNvSpPr txBox="1"/>
          <p:nvPr/>
        </p:nvSpPr>
        <p:spPr>
          <a:xfrm>
            <a:off x="9829800" y="1104900"/>
            <a:ext cx="756689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007FC2"/>
                </a:solidFill>
                <a:latin typeface="Calibri 1"/>
              </a:rPr>
              <a:t>European Safety Promotion Network Rotorcraft</a:t>
            </a:r>
            <a:br>
              <a:rPr lang="en-US" sz="3600" dirty="0">
                <a:solidFill>
                  <a:srgbClr val="007FC2"/>
                </a:solidFill>
                <a:latin typeface="Calibri 1"/>
              </a:rPr>
            </a:br>
            <a:endParaRPr lang="en-US" sz="3600" dirty="0">
              <a:solidFill>
                <a:srgbClr val="007FC2"/>
              </a:solidFill>
              <a:latin typeface="Calibri 1"/>
            </a:endParaRPr>
          </a:p>
          <a:p>
            <a:r>
              <a:rPr lang="en-US" sz="3600" dirty="0">
                <a:solidFill>
                  <a:srgbClr val="007FC2"/>
                </a:solidFill>
                <a:latin typeface="Calibri 1"/>
              </a:rPr>
              <a:t>Component of the</a:t>
            </a:r>
          </a:p>
          <a:p>
            <a:r>
              <a:rPr lang="en-US" sz="3600" dirty="0">
                <a:solidFill>
                  <a:srgbClr val="007FC2"/>
                </a:solidFill>
                <a:latin typeface="Calibri 1"/>
              </a:rPr>
              <a:t>Vertical Aviation Safety Team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9339369"/>
            <a:ext cx="18288000" cy="947631"/>
          </a:xfrm>
          <a:prstGeom prst="rect">
            <a:avLst/>
          </a:prstGeom>
          <a:solidFill>
            <a:srgbClr val="FBBC39"/>
          </a:solidFill>
        </p:spPr>
      </p:sp>
      <p:sp>
        <p:nvSpPr>
          <p:cNvPr id="24" name="TextBox 12">
            <a:extLst>
              <a:ext uri="{FF2B5EF4-FFF2-40B4-BE49-F238E27FC236}">
                <a16:creationId xmlns:a16="http://schemas.microsoft.com/office/drawing/2014/main" id="{B892FE8B-4B15-4A69-D61C-028CF066D33E}"/>
              </a:ext>
            </a:extLst>
          </p:cNvPr>
          <p:cNvSpPr txBox="1"/>
          <p:nvPr/>
        </p:nvSpPr>
        <p:spPr>
          <a:xfrm>
            <a:off x="381000" y="1943100"/>
            <a:ext cx="9753600" cy="677108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/>
            <a:endParaRPr lang="en-US" sz="4000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>
                <a:latin typeface="Calibri" panose="020F0502020204030204" pitchFamily="34" charset="0"/>
                <a:ea typeface="Times New Roman" panose="02020603050405020304" pitchFamily="18" charset="0"/>
              </a:rPr>
              <a:t>Safety briefings</a:t>
            </a:r>
            <a:br>
              <a:rPr lang="en-US" sz="3600" dirty="0">
                <a:latin typeface="Calibri" panose="020F0502020204030204" pitchFamily="34" charset="0"/>
                <a:ea typeface="Times New Roman" panose="02020603050405020304" pitchFamily="18" charset="0"/>
              </a:rPr>
            </a:br>
            <a:r>
              <a:rPr lang="en-US" sz="3600" dirty="0">
                <a:solidFill>
                  <a:srgbClr val="0000FF"/>
                </a:solidFill>
                <a:latin typeface="Calibri" panose="020F0502020204030204" pitchFamily="34" charset="0"/>
              </a:rPr>
              <a:t>Stefano Burigana, Elifriulia</a:t>
            </a:r>
            <a:br>
              <a:rPr lang="en-US" sz="3600" dirty="0">
                <a:solidFill>
                  <a:srgbClr val="0000FF"/>
                </a:solidFill>
                <a:latin typeface="Calibri" panose="020F0502020204030204" pitchFamily="34" charset="0"/>
              </a:rPr>
            </a:br>
            <a:r>
              <a:rPr lang="en-US" sz="3600" dirty="0">
                <a:solidFill>
                  <a:srgbClr val="0000FF"/>
                </a:solidFill>
                <a:latin typeface="Calibri" panose="020F0502020204030204" pitchFamily="34" charset="0"/>
              </a:rPr>
              <a:t>Greg Brown, VAI</a:t>
            </a:r>
            <a:br>
              <a:rPr lang="en-US" sz="3600" dirty="0">
                <a:solidFill>
                  <a:srgbClr val="0000FF"/>
                </a:solidFill>
                <a:latin typeface="Calibri" panose="020F0502020204030204" pitchFamily="34" charset="0"/>
              </a:rPr>
            </a:br>
            <a:r>
              <a:rPr lang="en-US" sz="3600" dirty="0">
                <a:solidFill>
                  <a:srgbClr val="0000FF"/>
                </a:solidFill>
                <a:latin typeface="Calibri" panose="020F0502020204030204" pitchFamily="34" charset="0"/>
              </a:rPr>
              <a:t>Jonny Greenall, Balearic Helicopters</a:t>
            </a:r>
            <a:br>
              <a:rPr lang="en-US" sz="3600" dirty="0">
                <a:solidFill>
                  <a:srgbClr val="0000FF"/>
                </a:solidFill>
                <a:latin typeface="Calibri" panose="020F0502020204030204" pitchFamily="34" charset="0"/>
              </a:rPr>
            </a:br>
            <a:r>
              <a:rPr lang="en-US" sz="3600" dirty="0">
                <a:solidFill>
                  <a:srgbClr val="0000FF"/>
                </a:solidFill>
                <a:latin typeface="Calibri" panose="020F0502020204030204" pitchFamily="34" charset="0"/>
              </a:rPr>
              <a:t>Mike O’Donoghue, GASCo</a:t>
            </a:r>
            <a:br>
              <a:rPr lang="en-US" sz="3600" dirty="0">
                <a:solidFill>
                  <a:srgbClr val="0000FF"/>
                </a:solidFill>
                <a:latin typeface="Calibri" panose="020F0502020204030204" pitchFamily="34" charset="0"/>
              </a:rPr>
            </a:br>
            <a:r>
              <a:rPr lang="en-US" sz="3600" dirty="0">
                <a:solidFill>
                  <a:srgbClr val="0000FF"/>
                </a:solidFill>
                <a:latin typeface="Calibri" panose="020F0502020204030204" pitchFamily="34" charset="0"/>
              </a:rPr>
              <a:t>Mathieu Vandenavenne, Safety for Flight</a:t>
            </a:r>
            <a:br>
              <a:rPr lang="en-US" sz="3600" dirty="0">
                <a:solidFill>
                  <a:srgbClr val="0000FF"/>
                </a:solidFill>
                <a:latin typeface="Calibri" panose="020F0502020204030204" pitchFamily="34" charset="0"/>
              </a:rPr>
            </a:br>
            <a:r>
              <a:rPr lang="en-US" sz="3600" dirty="0">
                <a:solidFill>
                  <a:srgbClr val="0000FF"/>
                </a:solidFill>
                <a:latin typeface="Calibri" panose="020F0502020204030204" pitchFamily="34" charset="0"/>
              </a:rPr>
              <a:t>Mona Seeberger TBC</a:t>
            </a:r>
            <a:br>
              <a:rPr lang="en-US" sz="3600" dirty="0">
                <a:solidFill>
                  <a:srgbClr val="0000FF"/>
                </a:solidFill>
                <a:latin typeface="Calibri" panose="020F0502020204030204" pitchFamily="34" charset="0"/>
              </a:rPr>
            </a:br>
            <a:r>
              <a:rPr lang="en-US" sz="3600" dirty="0">
                <a:solidFill>
                  <a:srgbClr val="0000FF"/>
                </a:solidFill>
                <a:latin typeface="Calibri" panose="020F0502020204030204" pitchFamily="34" charset="0"/>
              </a:rPr>
              <a:t>Caroline Schiel, Fly High</a:t>
            </a:r>
            <a:br>
              <a:rPr lang="en-US" sz="3600" dirty="0">
                <a:solidFill>
                  <a:srgbClr val="0000FF"/>
                </a:solidFill>
                <a:latin typeface="Calibri" panose="020F0502020204030204" pitchFamily="34" charset="0"/>
              </a:rPr>
            </a:br>
            <a:r>
              <a:rPr lang="en-US" sz="3600" dirty="0">
                <a:solidFill>
                  <a:srgbClr val="0000FF"/>
                </a:solidFill>
                <a:latin typeface="Calibri" panose="020F0502020204030204" pitchFamily="34" charset="0"/>
              </a:rPr>
              <a:t>Mike </a:t>
            </a:r>
            <a:r>
              <a:rPr lang="en-GB" sz="3600" dirty="0">
                <a:solidFill>
                  <a:srgbClr val="0000FF"/>
                </a:solidFill>
                <a:latin typeface="Calibri" panose="020F0502020204030204" pitchFamily="34" charset="0"/>
              </a:rPr>
              <a:t>O’Donoghue, UK GASco</a:t>
            </a:r>
            <a:br>
              <a:rPr lang="en-GB" sz="3600" dirty="0">
                <a:solidFill>
                  <a:srgbClr val="0000FF"/>
                </a:solidFill>
                <a:latin typeface="Calibri" panose="020F0502020204030204" pitchFamily="34" charset="0"/>
              </a:rPr>
            </a:br>
            <a:r>
              <a:rPr lang="en-GB" sz="3600" dirty="0">
                <a:solidFill>
                  <a:srgbClr val="0000FF"/>
                </a:solidFill>
                <a:latin typeface="Calibri" panose="020F0502020204030204" pitchFamily="34" charset="0"/>
              </a:rPr>
              <a:t>Glenn Daley, NYPD Aviation Unit (retired) </a:t>
            </a:r>
            <a:endParaRPr lang="en-US" sz="3600" dirty="0">
              <a:solidFill>
                <a:srgbClr val="0000FF"/>
              </a:solidFill>
              <a:latin typeface="Calibri" panose="020F0502020204030204" pitchFamily="34" charset="0"/>
            </a:endParaRPr>
          </a:p>
          <a:p>
            <a:endParaRPr lang="en-US" sz="3600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14E8471-BAD6-C799-D701-917116C3B5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3200" y="1779270"/>
            <a:ext cx="5582356" cy="7443141"/>
          </a:xfrm>
          <a:prstGeom prst="rect">
            <a:avLst/>
          </a:prstGeom>
        </p:spPr>
      </p:pic>
      <p:sp>
        <p:nvSpPr>
          <p:cNvPr id="3" name="TextBox 13">
            <a:extLst>
              <a:ext uri="{FF2B5EF4-FFF2-40B4-BE49-F238E27FC236}">
                <a16:creationId xmlns:a16="http://schemas.microsoft.com/office/drawing/2014/main" id="{C7025B31-FE93-BEA0-492D-8BEB44F5DCF0}"/>
              </a:ext>
            </a:extLst>
          </p:cNvPr>
          <p:cNvSpPr txBox="1"/>
          <p:nvPr/>
        </p:nvSpPr>
        <p:spPr>
          <a:xfrm>
            <a:off x="381000" y="1409700"/>
            <a:ext cx="8325558" cy="723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760"/>
              </a:lnSpc>
            </a:pPr>
            <a:r>
              <a:rPr lang="en-US" sz="4800" dirty="0">
                <a:solidFill>
                  <a:srgbClr val="007FC2"/>
                </a:solidFill>
                <a:latin typeface="Calibri 1"/>
              </a:rPr>
              <a:t>Rotorcraft Safety Zone, Nov. 5-7</a:t>
            </a: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916B6F0A-FB99-E274-890D-F195042020C5}"/>
              </a:ext>
            </a:extLst>
          </p:cNvPr>
          <p:cNvSpPr txBox="1"/>
          <p:nvPr/>
        </p:nvSpPr>
        <p:spPr>
          <a:xfrm>
            <a:off x="4549" y="266700"/>
            <a:ext cx="17951583" cy="11028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640"/>
              </a:lnSpc>
            </a:pPr>
            <a:r>
              <a:rPr lang="en-US" sz="7200" dirty="0">
                <a:solidFill>
                  <a:srgbClr val="007FC2"/>
                </a:solidFill>
                <a:latin typeface="Calibri 1 Bold"/>
              </a:rPr>
              <a:t>EUROPEAN ROTORS 2024</a:t>
            </a:r>
          </a:p>
        </p:txBody>
      </p:sp>
      <p:sp>
        <p:nvSpPr>
          <p:cNvPr id="6" name="TextBox 10">
            <a:extLst>
              <a:ext uri="{FF2B5EF4-FFF2-40B4-BE49-F238E27FC236}">
                <a16:creationId xmlns:a16="http://schemas.microsoft.com/office/drawing/2014/main" id="{567D8BCC-D739-5E0D-D144-6DC1DC8A2B4F}"/>
              </a:ext>
            </a:extLst>
          </p:cNvPr>
          <p:cNvSpPr txBox="1"/>
          <p:nvPr/>
        </p:nvSpPr>
        <p:spPr>
          <a:xfrm>
            <a:off x="319709" y="9486900"/>
            <a:ext cx="7681291" cy="6412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040"/>
              </a:lnSpc>
            </a:pPr>
            <a:r>
              <a:rPr lang="en-US" sz="4200" dirty="0">
                <a:solidFill>
                  <a:srgbClr val="000000"/>
                </a:solidFill>
                <a:latin typeface="Calibri 1"/>
              </a:rPr>
              <a:t>EUROPEAN ROTORS 2024, Nov. 7</a:t>
            </a:r>
          </a:p>
        </p:txBody>
      </p:sp>
    </p:spTree>
    <p:extLst>
      <p:ext uri="{BB962C8B-B14F-4D97-AF65-F5344CB8AC3E}">
        <p14:creationId xmlns:p14="http://schemas.microsoft.com/office/powerpoint/2010/main" val="33325833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9339369"/>
            <a:ext cx="18288000" cy="947631"/>
          </a:xfrm>
          <a:prstGeom prst="rect">
            <a:avLst/>
          </a:prstGeom>
          <a:solidFill>
            <a:srgbClr val="FBBC39"/>
          </a:solidFill>
        </p:spPr>
      </p:sp>
      <p:sp>
        <p:nvSpPr>
          <p:cNvPr id="24" name="TextBox 12">
            <a:extLst>
              <a:ext uri="{FF2B5EF4-FFF2-40B4-BE49-F238E27FC236}">
                <a16:creationId xmlns:a16="http://schemas.microsoft.com/office/drawing/2014/main" id="{B892FE8B-4B15-4A69-D61C-028CF066D33E}"/>
              </a:ext>
            </a:extLst>
          </p:cNvPr>
          <p:cNvSpPr txBox="1"/>
          <p:nvPr/>
        </p:nvSpPr>
        <p:spPr>
          <a:xfrm>
            <a:off x="381000" y="2095500"/>
            <a:ext cx="11320011" cy="72635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/>
            <a:endParaRPr lang="en-GB" sz="4000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Sling Load Ops demos </a:t>
            </a:r>
            <a:br>
              <a:rPr lang="en-US" sz="36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</a:br>
            <a:br>
              <a:rPr lang="en-US" sz="36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</a:br>
            <a:r>
              <a:rPr lang="en-US" sz="3600" dirty="0">
                <a:solidFill>
                  <a:srgbClr val="0000FF"/>
                </a:solidFill>
                <a:latin typeface="Calibri" panose="020F0502020204030204" pitchFamily="34" charset="0"/>
              </a:rPr>
              <a:t>Michael Behrens, Jakob Uske, and </a:t>
            </a:r>
            <a:br>
              <a:rPr lang="en-US" sz="3600" dirty="0">
                <a:solidFill>
                  <a:srgbClr val="0000FF"/>
                </a:solidFill>
                <a:latin typeface="Calibri" panose="020F0502020204030204" pitchFamily="34" charset="0"/>
              </a:rPr>
            </a:br>
            <a:r>
              <a:rPr lang="en-US" sz="3600" dirty="0">
                <a:solidFill>
                  <a:srgbClr val="0000FF"/>
                </a:solidFill>
                <a:latin typeface="Calibri" panose="020F0502020204030204" pitchFamily="34" charset="0"/>
              </a:rPr>
              <a:t>Daniel Simon, Airbus</a:t>
            </a:r>
            <a:br>
              <a:rPr lang="en-US" sz="3600" dirty="0">
                <a:solidFill>
                  <a:srgbClr val="0000FF"/>
                </a:solidFill>
                <a:latin typeface="Calibri" panose="020F0502020204030204" pitchFamily="34" charset="0"/>
              </a:rPr>
            </a:br>
            <a:br>
              <a:rPr lang="en-US" sz="3600" dirty="0">
                <a:solidFill>
                  <a:srgbClr val="0000FF"/>
                </a:solidFill>
                <a:latin typeface="Calibri" panose="020F0502020204030204" pitchFamily="34" charset="0"/>
              </a:rPr>
            </a:br>
            <a:r>
              <a:rPr lang="en-US" sz="3600" dirty="0">
                <a:solidFill>
                  <a:srgbClr val="0000FF"/>
                </a:solidFill>
                <a:latin typeface="Calibri" panose="020F0502020204030204" pitchFamily="34" charset="0"/>
              </a:rPr>
              <a:t>Jonathan Hall, EASA</a:t>
            </a:r>
          </a:p>
          <a:p>
            <a:endParaRPr lang="en-US" sz="3600" dirty="0">
              <a:solidFill>
                <a:srgbClr val="0000FF"/>
              </a:solidFill>
              <a:latin typeface="Calibri" panose="020F0502020204030204" pitchFamily="34" charset="0"/>
            </a:endParaRPr>
          </a:p>
          <a:p>
            <a:endParaRPr lang="en-US" sz="3600" dirty="0">
              <a:solidFill>
                <a:srgbClr val="0000FF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br>
              <a:rPr lang="en-US" sz="36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</a:br>
            <a:br>
              <a:rPr lang="en-US" sz="3600" dirty="0">
                <a:latin typeface="Calibri" panose="020F0502020204030204" pitchFamily="34" charset="0"/>
                <a:ea typeface="Times New Roman" panose="02020603050405020304" pitchFamily="18" charset="0"/>
              </a:rPr>
            </a:br>
            <a:br>
              <a:rPr lang="en-US" sz="36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</a:br>
            <a:endParaRPr lang="en-US" sz="36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DD97F47-94FF-C095-C3B7-390D9D7577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580" y="1988074"/>
            <a:ext cx="8080906" cy="6060680"/>
          </a:xfrm>
          <a:prstGeom prst="rect">
            <a:avLst/>
          </a:prstGeom>
        </p:spPr>
      </p:pic>
      <p:sp>
        <p:nvSpPr>
          <p:cNvPr id="7" name="TextBox 13">
            <a:extLst>
              <a:ext uri="{FF2B5EF4-FFF2-40B4-BE49-F238E27FC236}">
                <a16:creationId xmlns:a16="http://schemas.microsoft.com/office/drawing/2014/main" id="{06FAAAF3-0527-BFDE-96BF-243D695928A5}"/>
              </a:ext>
            </a:extLst>
          </p:cNvPr>
          <p:cNvSpPr txBox="1"/>
          <p:nvPr/>
        </p:nvSpPr>
        <p:spPr>
          <a:xfrm>
            <a:off x="381000" y="1409700"/>
            <a:ext cx="8325558" cy="723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760"/>
              </a:lnSpc>
            </a:pPr>
            <a:r>
              <a:rPr lang="en-US" sz="4800" dirty="0">
                <a:solidFill>
                  <a:srgbClr val="007FC2"/>
                </a:solidFill>
                <a:latin typeface="Calibri 1"/>
              </a:rPr>
              <a:t>Rotorcraft Safety Zone, Nov. 5-7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B8B31CCC-499B-E6DE-B0AE-B0749EDE393C}"/>
              </a:ext>
            </a:extLst>
          </p:cNvPr>
          <p:cNvSpPr txBox="1"/>
          <p:nvPr/>
        </p:nvSpPr>
        <p:spPr>
          <a:xfrm>
            <a:off x="4549" y="266700"/>
            <a:ext cx="17951583" cy="11028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640"/>
              </a:lnSpc>
            </a:pPr>
            <a:r>
              <a:rPr lang="en-US" sz="7200" dirty="0">
                <a:solidFill>
                  <a:srgbClr val="007FC2"/>
                </a:solidFill>
                <a:latin typeface="Calibri 1 Bold"/>
              </a:rPr>
              <a:t>EUROPEAN ROTORS 2024</a:t>
            </a:r>
          </a:p>
        </p:txBody>
      </p:sp>
      <p:sp>
        <p:nvSpPr>
          <p:cNvPr id="4" name="TextBox 10">
            <a:extLst>
              <a:ext uri="{FF2B5EF4-FFF2-40B4-BE49-F238E27FC236}">
                <a16:creationId xmlns:a16="http://schemas.microsoft.com/office/drawing/2014/main" id="{6FAA8061-8ECF-A850-CDEA-0360C012E39B}"/>
              </a:ext>
            </a:extLst>
          </p:cNvPr>
          <p:cNvSpPr txBox="1"/>
          <p:nvPr/>
        </p:nvSpPr>
        <p:spPr>
          <a:xfrm>
            <a:off x="319709" y="9486900"/>
            <a:ext cx="7681291" cy="6412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040"/>
              </a:lnSpc>
            </a:pPr>
            <a:r>
              <a:rPr lang="en-US" sz="4200" dirty="0">
                <a:solidFill>
                  <a:srgbClr val="000000"/>
                </a:solidFill>
                <a:latin typeface="Calibri 1"/>
              </a:rPr>
              <a:t>EUROPEAN ROTORS 2024, Nov. 7</a:t>
            </a:r>
          </a:p>
        </p:txBody>
      </p:sp>
    </p:spTree>
    <p:extLst>
      <p:ext uri="{BB962C8B-B14F-4D97-AF65-F5344CB8AC3E}">
        <p14:creationId xmlns:p14="http://schemas.microsoft.com/office/powerpoint/2010/main" val="3582229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9339369"/>
            <a:ext cx="18288000" cy="947631"/>
          </a:xfrm>
          <a:prstGeom prst="rect">
            <a:avLst/>
          </a:prstGeom>
          <a:solidFill>
            <a:srgbClr val="FBBC39"/>
          </a:solidFill>
        </p:spPr>
      </p:sp>
      <p:sp>
        <p:nvSpPr>
          <p:cNvPr id="6" name="TextBox 6"/>
          <p:cNvSpPr txBox="1"/>
          <p:nvPr/>
        </p:nvSpPr>
        <p:spPr>
          <a:xfrm>
            <a:off x="4549" y="114300"/>
            <a:ext cx="17951583" cy="11028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640"/>
              </a:lnSpc>
            </a:pPr>
            <a:r>
              <a:rPr lang="en-US" sz="7200" dirty="0">
                <a:solidFill>
                  <a:srgbClr val="007FC2"/>
                </a:solidFill>
                <a:latin typeface="Calibri 1 Bold"/>
              </a:rPr>
              <a:t>EUROPEAN ROTORS 2024</a:t>
            </a:r>
          </a:p>
        </p:txBody>
      </p:sp>
      <p:sp>
        <p:nvSpPr>
          <p:cNvPr id="24" name="TextBox 12">
            <a:extLst>
              <a:ext uri="{FF2B5EF4-FFF2-40B4-BE49-F238E27FC236}">
                <a16:creationId xmlns:a16="http://schemas.microsoft.com/office/drawing/2014/main" id="{B892FE8B-4B15-4A69-D61C-028CF066D33E}"/>
              </a:ext>
            </a:extLst>
          </p:cNvPr>
          <p:cNvSpPr txBox="1"/>
          <p:nvPr/>
        </p:nvSpPr>
        <p:spPr>
          <a:xfrm>
            <a:off x="381000" y="2194322"/>
            <a:ext cx="12514645" cy="55399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Rescue Equipment demos</a:t>
            </a:r>
            <a:br>
              <a:rPr lang="en-US" sz="40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</a:br>
            <a:r>
              <a:rPr lang="en-US" sz="4000" u="none" strike="noStrike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Alexander Weissenboeck, Airbus</a:t>
            </a:r>
            <a:br>
              <a:rPr lang="en-US" sz="4000" u="none" strike="noStrike" dirty="0">
                <a:solidFill>
                  <a:srgbClr val="0000FF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</a:br>
            <a:r>
              <a:rPr lang="en-US" sz="4000" u="none" strike="noStrike" dirty="0">
                <a:solidFill>
                  <a:srgbClr val="0000FF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Julien Eymard, Leonardo</a:t>
            </a:r>
            <a:br>
              <a:rPr lang="en-US" sz="4000" u="none" strike="noStrike" dirty="0">
                <a:solidFill>
                  <a:srgbClr val="0000FF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</a:br>
            <a:r>
              <a:rPr lang="en-US" sz="4000" dirty="0">
                <a:solidFill>
                  <a:srgbClr val="0000FF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J</a:t>
            </a:r>
            <a:r>
              <a:rPr lang="en-US" sz="4000" u="none" strike="noStrike" dirty="0">
                <a:solidFill>
                  <a:srgbClr val="0000FF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ens Rosenow, Aeronet</a:t>
            </a:r>
            <a:br>
              <a:rPr lang="en-US" sz="4000" u="none" strike="noStrike" dirty="0">
                <a:solidFill>
                  <a:srgbClr val="0000FF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</a:br>
            <a:r>
              <a:rPr lang="en-GB" sz="4000" dirty="0">
                <a:solidFill>
                  <a:srgbClr val="0000FF"/>
                </a:solidFill>
                <a:latin typeface="Calibri" panose="020F0502020204030204" pitchFamily="34" charset="0"/>
              </a:rPr>
              <a:t>Charley Shimansky, Air Rescue Commission</a:t>
            </a:r>
            <a:br>
              <a:rPr lang="en-GB" sz="4000" dirty="0">
                <a:solidFill>
                  <a:srgbClr val="0000FF"/>
                </a:solidFill>
                <a:latin typeface="Calibri" panose="020F0502020204030204" pitchFamily="34" charset="0"/>
              </a:rPr>
            </a:br>
            <a:r>
              <a:rPr lang="en-GB" sz="4000" dirty="0">
                <a:solidFill>
                  <a:srgbClr val="0000FF"/>
                </a:solidFill>
                <a:latin typeface="Calibri" panose="020F0502020204030204" pitchFamily="34" charset="0"/>
              </a:rPr>
              <a:t>Matt Christensen, Vita</a:t>
            </a:r>
            <a:br>
              <a:rPr lang="en-GB" sz="4000" dirty="0">
                <a:solidFill>
                  <a:srgbClr val="0000FF"/>
                </a:solidFill>
                <a:latin typeface="Calibri" panose="020F0502020204030204" pitchFamily="34" charset="0"/>
              </a:rPr>
            </a:br>
            <a:r>
              <a:rPr lang="en-GB" sz="4000" dirty="0">
                <a:solidFill>
                  <a:srgbClr val="0000FF"/>
                </a:solidFill>
                <a:latin typeface="Calibri" panose="020F0502020204030204" pitchFamily="34" charset="0"/>
              </a:rPr>
              <a:t>Kevin Reid, Survitec</a:t>
            </a:r>
            <a:br>
              <a:rPr lang="en-GB" sz="4000" dirty="0">
                <a:solidFill>
                  <a:srgbClr val="0000FF"/>
                </a:solidFill>
                <a:latin typeface="Calibri" panose="020F0502020204030204" pitchFamily="34" charset="0"/>
              </a:rPr>
            </a:br>
            <a:r>
              <a:rPr lang="en-GB" sz="4000" dirty="0">
                <a:solidFill>
                  <a:srgbClr val="0000FF"/>
                </a:solidFill>
                <a:latin typeface="Calibri" panose="020F0502020204030204" pitchFamily="34" charset="0"/>
              </a:rPr>
              <a:t>Simon Koopmann, KMN Koopmann Helicopter GmbH</a:t>
            </a:r>
            <a:br>
              <a:rPr lang="en-GB" sz="4000" dirty="0">
                <a:solidFill>
                  <a:srgbClr val="0000FF"/>
                </a:solidFill>
                <a:latin typeface="Calibri" panose="020F0502020204030204" pitchFamily="34" charset="0"/>
              </a:rPr>
            </a:br>
            <a:endParaRPr lang="en-US" sz="4000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841EA6E-EBFF-8D11-A7DC-92D5132C9C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4071" y="1255875"/>
            <a:ext cx="6292061" cy="4140850"/>
          </a:xfrm>
          <a:prstGeom prst="rect">
            <a:avLst/>
          </a:prstGeom>
        </p:spPr>
      </p:pic>
      <p:sp>
        <p:nvSpPr>
          <p:cNvPr id="4" name="Explosion: 8 Points 3">
            <a:extLst>
              <a:ext uri="{FF2B5EF4-FFF2-40B4-BE49-F238E27FC236}">
                <a16:creationId xmlns:a16="http://schemas.microsoft.com/office/drawing/2014/main" id="{46C94C18-80D3-9E20-07BA-50977E176D73}"/>
              </a:ext>
            </a:extLst>
          </p:cNvPr>
          <p:cNvSpPr/>
          <p:nvPr/>
        </p:nvSpPr>
        <p:spPr>
          <a:xfrm>
            <a:off x="10591800" y="1300634"/>
            <a:ext cx="2209800" cy="1981200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2"/>
                </a:solidFill>
              </a:rPr>
              <a:t>New!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11" name="TextBox 13">
            <a:extLst>
              <a:ext uri="{FF2B5EF4-FFF2-40B4-BE49-F238E27FC236}">
                <a16:creationId xmlns:a16="http://schemas.microsoft.com/office/drawing/2014/main" id="{494C27B5-0676-18EB-9A39-5F1560896857}"/>
              </a:ext>
            </a:extLst>
          </p:cNvPr>
          <p:cNvSpPr txBox="1"/>
          <p:nvPr/>
        </p:nvSpPr>
        <p:spPr>
          <a:xfrm>
            <a:off x="381000" y="1333500"/>
            <a:ext cx="8325558" cy="723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760"/>
              </a:lnSpc>
            </a:pPr>
            <a:r>
              <a:rPr lang="en-US" sz="4800" dirty="0">
                <a:solidFill>
                  <a:srgbClr val="007FC2"/>
                </a:solidFill>
                <a:latin typeface="Calibri 1"/>
              </a:rPr>
              <a:t>Rotorcraft Safety Zone, Nov. 5-7</a:t>
            </a:r>
          </a:p>
        </p:txBody>
      </p:sp>
      <p:sp>
        <p:nvSpPr>
          <p:cNvPr id="8" name="TextBox 10">
            <a:extLst>
              <a:ext uri="{FF2B5EF4-FFF2-40B4-BE49-F238E27FC236}">
                <a16:creationId xmlns:a16="http://schemas.microsoft.com/office/drawing/2014/main" id="{F545D00A-066D-A155-89BC-37D4E5051971}"/>
              </a:ext>
            </a:extLst>
          </p:cNvPr>
          <p:cNvSpPr txBox="1"/>
          <p:nvPr/>
        </p:nvSpPr>
        <p:spPr>
          <a:xfrm>
            <a:off x="319709" y="9486900"/>
            <a:ext cx="7681291" cy="6412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040"/>
              </a:lnSpc>
            </a:pPr>
            <a:r>
              <a:rPr lang="en-US" sz="4200" dirty="0">
                <a:solidFill>
                  <a:srgbClr val="000000"/>
                </a:solidFill>
                <a:latin typeface="Calibri 1"/>
              </a:rPr>
              <a:t>EUROPEAN ROTORS 2024, Nov. 7</a:t>
            </a:r>
          </a:p>
        </p:txBody>
      </p:sp>
    </p:spTree>
    <p:extLst>
      <p:ext uri="{BB962C8B-B14F-4D97-AF65-F5344CB8AC3E}">
        <p14:creationId xmlns:p14="http://schemas.microsoft.com/office/powerpoint/2010/main" val="29611019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9339369"/>
            <a:ext cx="18288000" cy="947631"/>
          </a:xfrm>
          <a:prstGeom prst="rect">
            <a:avLst/>
          </a:prstGeom>
          <a:solidFill>
            <a:srgbClr val="FBBC39"/>
          </a:solidFill>
        </p:spPr>
      </p:sp>
      <p:sp>
        <p:nvSpPr>
          <p:cNvPr id="6" name="TextBox 6"/>
          <p:cNvSpPr txBox="1"/>
          <p:nvPr/>
        </p:nvSpPr>
        <p:spPr>
          <a:xfrm>
            <a:off x="4549" y="114300"/>
            <a:ext cx="17951583" cy="11028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640"/>
              </a:lnSpc>
            </a:pPr>
            <a:r>
              <a:rPr lang="en-US" sz="7200" dirty="0">
                <a:solidFill>
                  <a:srgbClr val="007FC2"/>
                </a:solidFill>
                <a:latin typeface="Calibri 1 Bold"/>
              </a:rPr>
              <a:t>EUROPEAN ROTORS 2024</a:t>
            </a:r>
          </a:p>
        </p:txBody>
      </p:sp>
      <p:sp>
        <p:nvSpPr>
          <p:cNvPr id="24" name="TextBox 12">
            <a:extLst>
              <a:ext uri="{FF2B5EF4-FFF2-40B4-BE49-F238E27FC236}">
                <a16:creationId xmlns:a16="http://schemas.microsoft.com/office/drawing/2014/main" id="{B892FE8B-4B15-4A69-D61C-028CF066D33E}"/>
              </a:ext>
            </a:extLst>
          </p:cNvPr>
          <p:cNvSpPr txBox="1"/>
          <p:nvPr/>
        </p:nvSpPr>
        <p:spPr>
          <a:xfrm>
            <a:off x="381000" y="2206228"/>
            <a:ext cx="12514645" cy="43088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Rescue Equipment demos</a:t>
            </a:r>
            <a:br>
              <a:rPr lang="en-GB" sz="4000" dirty="0">
                <a:solidFill>
                  <a:srgbClr val="0000FF"/>
                </a:solidFill>
                <a:latin typeface="Calibri" panose="020F0502020204030204" pitchFamily="34" charset="0"/>
              </a:rPr>
            </a:br>
            <a:r>
              <a:rPr lang="en-GB" sz="4000" dirty="0">
                <a:solidFill>
                  <a:srgbClr val="0000FF"/>
                </a:solidFill>
                <a:latin typeface="Calibri" panose="020F0502020204030204" pitchFamily="34" charset="0"/>
              </a:rPr>
              <a:t>Michael Kee, DASRT Aerospace</a:t>
            </a:r>
            <a:br>
              <a:rPr lang="en-GB" sz="4000" dirty="0">
                <a:solidFill>
                  <a:srgbClr val="0000FF"/>
                </a:solidFill>
                <a:latin typeface="Calibri" panose="020F0502020204030204" pitchFamily="34" charset="0"/>
              </a:rPr>
            </a:br>
            <a:r>
              <a:rPr lang="en-GB" sz="4000" dirty="0">
                <a:solidFill>
                  <a:srgbClr val="0000FF"/>
                </a:solidFill>
                <a:latin typeface="Calibri" panose="020F0502020204030204" pitchFamily="34" charset="0"/>
              </a:rPr>
              <a:t>Heather McManus, Viking</a:t>
            </a:r>
            <a:br>
              <a:rPr lang="en-GB" sz="4000" dirty="0">
                <a:solidFill>
                  <a:srgbClr val="0000FF"/>
                </a:solidFill>
                <a:latin typeface="Calibri" panose="020F0502020204030204" pitchFamily="34" charset="0"/>
              </a:rPr>
            </a:br>
            <a:r>
              <a:rPr lang="en-GB" sz="4000" dirty="0">
                <a:solidFill>
                  <a:srgbClr val="0000FF"/>
                </a:solidFill>
                <a:latin typeface="Calibri" panose="020F0502020204030204" pitchFamily="34" charset="0"/>
              </a:rPr>
              <a:t>Robby Jansch, LHA</a:t>
            </a:r>
            <a:br>
              <a:rPr lang="en-GB" sz="4000" dirty="0">
                <a:solidFill>
                  <a:srgbClr val="0000FF"/>
                </a:solidFill>
                <a:latin typeface="Calibri" panose="020F0502020204030204" pitchFamily="34" charset="0"/>
              </a:rPr>
            </a:br>
            <a:r>
              <a:rPr lang="en-GB" sz="4000" dirty="0">
                <a:solidFill>
                  <a:srgbClr val="0000FF"/>
                </a:solidFill>
                <a:latin typeface="Calibri" panose="020F0502020204030204" pitchFamily="34" charset="0"/>
              </a:rPr>
              <a:t>Jens Rosenow, Cleardrone</a:t>
            </a:r>
            <a:br>
              <a:rPr lang="en-GB" sz="4000" dirty="0">
                <a:solidFill>
                  <a:srgbClr val="0000FF"/>
                </a:solidFill>
                <a:latin typeface="Calibri" panose="020F0502020204030204" pitchFamily="34" charset="0"/>
              </a:rPr>
            </a:br>
            <a:r>
              <a:rPr lang="en-GB" sz="4000" dirty="0">
                <a:solidFill>
                  <a:srgbClr val="0000FF"/>
                </a:solidFill>
                <a:latin typeface="Calibri" panose="020F0502020204030204" pitchFamily="34" charset="0"/>
              </a:rPr>
              <a:t>Michael Lee, DART Aerospace</a:t>
            </a:r>
            <a:br>
              <a:rPr lang="en-GB" sz="4000" dirty="0">
                <a:solidFill>
                  <a:srgbClr val="0000FF"/>
                </a:solidFill>
                <a:latin typeface="Calibri" panose="020F0502020204030204" pitchFamily="34" charset="0"/>
              </a:rPr>
            </a:br>
            <a:r>
              <a:rPr lang="en-GB" sz="4000" dirty="0">
                <a:solidFill>
                  <a:srgbClr val="0000FF"/>
                </a:solidFill>
                <a:latin typeface="Calibri" panose="020F0502020204030204" pitchFamily="34" charset="0"/>
              </a:rPr>
              <a:t>Andreas Hennig, Heli-Flight JLR gGmbH.</a:t>
            </a:r>
            <a:endParaRPr lang="en-US" sz="4000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841EA6E-EBFF-8D11-A7DC-92D5132C9C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4071" y="1255875"/>
            <a:ext cx="6292061" cy="4140850"/>
          </a:xfrm>
          <a:prstGeom prst="rect">
            <a:avLst/>
          </a:prstGeom>
        </p:spPr>
      </p:pic>
      <p:sp>
        <p:nvSpPr>
          <p:cNvPr id="4" name="Explosion: 8 Points 3">
            <a:extLst>
              <a:ext uri="{FF2B5EF4-FFF2-40B4-BE49-F238E27FC236}">
                <a16:creationId xmlns:a16="http://schemas.microsoft.com/office/drawing/2014/main" id="{46C94C18-80D3-9E20-07BA-50977E176D73}"/>
              </a:ext>
            </a:extLst>
          </p:cNvPr>
          <p:cNvSpPr/>
          <p:nvPr/>
        </p:nvSpPr>
        <p:spPr>
          <a:xfrm>
            <a:off x="10591800" y="1300634"/>
            <a:ext cx="2209800" cy="1981200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2"/>
                </a:solidFill>
              </a:rPr>
              <a:t>New!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11" name="TextBox 13">
            <a:extLst>
              <a:ext uri="{FF2B5EF4-FFF2-40B4-BE49-F238E27FC236}">
                <a16:creationId xmlns:a16="http://schemas.microsoft.com/office/drawing/2014/main" id="{494C27B5-0676-18EB-9A39-5F1560896857}"/>
              </a:ext>
            </a:extLst>
          </p:cNvPr>
          <p:cNvSpPr txBox="1"/>
          <p:nvPr/>
        </p:nvSpPr>
        <p:spPr>
          <a:xfrm>
            <a:off x="381000" y="1295400"/>
            <a:ext cx="8325558" cy="723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760"/>
              </a:lnSpc>
            </a:pPr>
            <a:r>
              <a:rPr lang="en-US" sz="4800" dirty="0">
                <a:solidFill>
                  <a:srgbClr val="007FC2"/>
                </a:solidFill>
                <a:latin typeface="Calibri 1"/>
              </a:rPr>
              <a:t>Rotorcraft Safety Zone, Nov. 5-7</a:t>
            </a:r>
          </a:p>
        </p:txBody>
      </p:sp>
      <p:sp>
        <p:nvSpPr>
          <p:cNvPr id="3" name="TextBox 10">
            <a:extLst>
              <a:ext uri="{FF2B5EF4-FFF2-40B4-BE49-F238E27FC236}">
                <a16:creationId xmlns:a16="http://schemas.microsoft.com/office/drawing/2014/main" id="{5E8C252F-1D8A-418B-96A9-9C2D0FFE6190}"/>
              </a:ext>
            </a:extLst>
          </p:cNvPr>
          <p:cNvSpPr txBox="1"/>
          <p:nvPr/>
        </p:nvSpPr>
        <p:spPr>
          <a:xfrm>
            <a:off x="319709" y="9486900"/>
            <a:ext cx="7681291" cy="6412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040"/>
              </a:lnSpc>
            </a:pPr>
            <a:r>
              <a:rPr lang="en-US" sz="4200" dirty="0">
                <a:solidFill>
                  <a:srgbClr val="000000"/>
                </a:solidFill>
                <a:latin typeface="Calibri 1"/>
              </a:rPr>
              <a:t>EUROPEAN ROTORS 2024, Nov. 7</a:t>
            </a:r>
          </a:p>
        </p:txBody>
      </p:sp>
    </p:spTree>
    <p:extLst>
      <p:ext uri="{BB962C8B-B14F-4D97-AF65-F5344CB8AC3E}">
        <p14:creationId xmlns:p14="http://schemas.microsoft.com/office/powerpoint/2010/main" val="11660343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9339369"/>
            <a:ext cx="18288000" cy="947631"/>
          </a:xfrm>
          <a:prstGeom prst="rect">
            <a:avLst/>
          </a:prstGeom>
          <a:solidFill>
            <a:srgbClr val="FBBC39"/>
          </a:solidFill>
        </p:spPr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3E7288F-8D92-59C8-EBF0-FD973B3D26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5013"/>
            <a:ext cx="13411200" cy="6386286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9CDAC3D3-71D8-0C57-B0FF-0F3B449085FC}"/>
              </a:ext>
            </a:extLst>
          </p:cNvPr>
          <p:cNvSpPr txBox="1"/>
          <p:nvPr/>
        </p:nvSpPr>
        <p:spPr>
          <a:xfrm>
            <a:off x="12801600" y="5981700"/>
            <a:ext cx="5486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Warm thanks to Show Director Dr Frank Liemandt</a:t>
            </a:r>
            <a:r>
              <a:rPr lang="en-US" sz="3600" dirty="0"/>
              <a:t> and </a:t>
            </a:r>
          </a:p>
          <a:p>
            <a:r>
              <a:rPr lang="en-US" sz="3600" dirty="0"/>
              <a:t>Training and Conference Manager Judith Bartkowski!</a:t>
            </a:r>
            <a:endParaRPr lang="en-GB" sz="3600" dirty="0"/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93628289-0740-D2B1-D0E0-944501622E62}"/>
              </a:ext>
            </a:extLst>
          </p:cNvPr>
          <p:cNvSpPr txBox="1"/>
          <p:nvPr/>
        </p:nvSpPr>
        <p:spPr>
          <a:xfrm>
            <a:off x="4549" y="266700"/>
            <a:ext cx="17951583" cy="11028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640"/>
              </a:lnSpc>
            </a:pPr>
            <a:r>
              <a:rPr lang="en-US" sz="7200" dirty="0">
                <a:solidFill>
                  <a:srgbClr val="007FC2"/>
                </a:solidFill>
                <a:latin typeface="Calibri 1 Bold"/>
              </a:rPr>
              <a:t>EUROPEAN ROTORS 2024</a:t>
            </a:r>
          </a:p>
        </p:txBody>
      </p:sp>
      <p:sp>
        <p:nvSpPr>
          <p:cNvPr id="4" name="TextBox 10">
            <a:extLst>
              <a:ext uri="{FF2B5EF4-FFF2-40B4-BE49-F238E27FC236}">
                <a16:creationId xmlns:a16="http://schemas.microsoft.com/office/drawing/2014/main" id="{0A2BE228-7EE5-DD6F-334E-D0EF70893762}"/>
              </a:ext>
            </a:extLst>
          </p:cNvPr>
          <p:cNvSpPr txBox="1"/>
          <p:nvPr/>
        </p:nvSpPr>
        <p:spPr>
          <a:xfrm>
            <a:off x="319709" y="9486900"/>
            <a:ext cx="7681291" cy="6412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040"/>
              </a:lnSpc>
            </a:pPr>
            <a:r>
              <a:rPr lang="en-US" sz="4200" dirty="0">
                <a:solidFill>
                  <a:srgbClr val="000000"/>
                </a:solidFill>
                <a:latin typeface="Calibri 1"/>
              </a:rPr>
              <a:t>EUROPEAN ROTORS 2024, Nov. 7</a:t>
            </a:r>
          </a:p>
        </p:txBody>
      </p:sp>
    </p:spTree>
    <p:extLst>
      <p:ext uri="{BB962C8B-B14F-4D97-AF65-F5344CB8AC3E}">
        <p14:creationId xmlns:p14="http://schemas.microsoft.com/office/powerpoint/2010/main" val="4845613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9339369"/>
            <a:ext cx="18288000" cy="947631"/>
          </a:xfrm>
          <a:prstGeom prst="rect">
            <a:avLst/>
          </a:prstGeom>
          <a:solidFill>
            <a:srgbClr val="FBBC39"/>
          </a:solidFill>
        </p:spPr>
      </p:sp>
      <p:grpSp>
        <p:nvGrpSpPr>
          <p:cNvPr id="3" name="Group 3"/>
          <p:cNvGrpSpPr/>
          <p:nvPr/>
        </p:nvGrpSpPr>
        <p:grpSpPr>
          <a:xfrm>
            <a:off x="15654332" y="9614028"/>
            <a:ext cx="1604968" cy="398313"/>
            <a:chOff x="0" y="0"/>
            <a:chExt cx="1729668" cy="429260"/>
          </a:xfrm>
        </p:grpSpPr>
        <p:sp>
          <p:nvSpPr>
            <p:cNvPr id="4" name="Freeform 4"/>
            <p:cNvSpPr/>
            <p:nvPr/>
          </p:nvSpPr>
          <p:spPr>
            <a:xfrm>
              <a:off x="0" y="-5080"/>
              <a:ext cx="1729668" cy="434340"/>
            </a:xfrm>
            <a:custGeom>
              <a:avLst/>
              <a:gdLst/>
              <a:ahLst/>
              <a:cxnLst/>
              <a:rect l="l" t="t" r="r" b="b"/>
              <a:pathLst>
                <a:path w="1729668" h="434340">
                  <a:moveTo>
                    <a:pt x="1711888" y="187960"/>
                  </a:moveTo>
                  <a:lnTo>
                    <a:pt x="1450268" y="11430"/>
                  </a:lnTo>
                  <a:cubicBezTo>
                    <a:pt x="1432488" y="0"/>
                    <a:pt x="1409628" y="3810"/>
                    <a:pt x="1396928" y="21590"/>
                  </a:cubicBezTo>
                  <a:cubicBezTo>
                    <a:pt x="1385498" y="39370"/>
                    <a:pt x="1389308" y="62230"/>
                    <a:pt x="1407088" y="74930"/>
                  </a:cubicBezTo>
                  <a:lnTo>
                    <a:pt x="1565838" y="181610"/>
                  </a:lnTo>
                  <a:lnTo>
                    <a:pt x="0" y="181610"/>
                  </a:lnTo>
                  <a:lnTo>
                    <a:pt x="0" y="257810"/>
                  </a:lnTo>
                  <a:lnTo>
                    <a:pt x="1565838" y="257810"/>
                  </a:lnTo>
                  <a:lnTo>
                    <a:pt x="1407088" y="364490"/>
                  </a:lnTo>
                  <a:cubicBezTo>
                    <a:pt x="1389308" y="375920"/>
                    <a:pt x="1385498" y="400050"/>
                    <a:pt x="1396928" y="417830"/>
                  </a:cubicBezTo>
                  <a:cubicBezTo>
                    <a:pt x="1404548" y="429260"/>
                    <a:pt x="1415978" y="434340"/>
                    <a:pt x="1428678" y="434340"/>
                  </a:cubicBezTo>
                  <a:cubicBezTo>
                    <a:pt x="1436298" y="434340"/>
                    <a:pt x="1443918" y="431800"/>
                    <a:pt x="1450268" y="427990"/>
                  </a:cubicBezTo>
                  <a:lnTo>
                    <a:pt x="1713158" y="251460"/>
                  </a:lnTo>
                  <a:cubicBezTo>
                    <a:pt x="1723318" y="243840"/>
                    <a:pt x="1729668" y="232410"/>
                    <a:pt x="1729668" y="219710"/>
                  </a:cubicBezTo>
                  <a:cubicBezTo>
                    <a:pt x="1729668" y="207010"/>
                    <a:pt x="1723318" y="195580"/>
                    <a:pt x="1711888" y="187960"/>
                  </a:cubicBezTo>
                  <a:close/>
                </a:path>
              </a:pathLst>
            </a:custGeom>
            <a:solidFill>
              <a:srgbClr val="007FC2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0" y="38100"/>
            <a:ext cx="18332583" cy="9896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640"/>
              </a:lnSpc>
            </a:pPr>
            <a:r>
              <a:rPr lang="en-US" sz="4800" dirty="0">
                <a:solidFill>
                  <a:srgbClr val="007FC2"/>
                </a:solidFill>
                <a:latin typeface="Calibri 1 Bold"/>
              </a:rPr>
              <a:t>ESPN-R Specialist Teams and Task Forces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7201424" y="2124313"/>
            <a:ext cx="6895576" cy="70378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3600" dirty="0">
                <a:solidFill>
                  <a:srgbClr val="000000"/>
                </a:solidFill>
                <a:latin typeface="Calibri 2"/>
              </a:rPr>
              <a:t>DRF Symposium, 10-11 Sep., 2024</a:t>
            </a:r>
          </a:p>
          <a:p>
            <a:br>
              <a:rPr lang="en-US" sz="3600" dirty="0">
                <a:solidFill>
                  <a:srgbClr val="000000"/>
                </a:solidFill>
                <a:latin typeface="Calibri 2"/>
              </a:rPr>
            </a:br>
            <a:r>
              <a:rPr lang="en-US" sz="3600" dirty="0">
                <a:solidFill>
                  <a:srgbClr val="000000"/>
                </a:solidFill>
                <a:latin typeface="Calibri 2"/>
              </a:rPr>
              <a:t>Work in progress:</a:t>
            </a:r>
          </a:p>
          <a:p>
            <a:pPr marL="571500" indent="-571500">
              <a:lnSpc>
                <a:spcPts val="3960"/>
              </a:lnSpc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000000"/>
                </a:solidFill>
                <a:latin typeface="Calibri 2"/>
              </a:rPr>
              <a:t>Hoist Pilot Training Guide, on final</a:t>
            </a:r>
          </a:p>
          <a:p>
            <a:pPr marL="571500" indent="-571500">
              <a:lnSpc>
                <a:spcPts val="3960"/>
              </a:lnSpc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000000"/>
                </a:solidFill>
                <a:latin typeface="Calibri 2"/>
              </a:rPr>
              <a:t>PCDS Guide</a:t>
            </a:r>
          </a:p>
          <a:p>
            <a:pPr marL="571500" indent="-571500">
              <a:lnSpc>
                <a:spcPts val="3960"/>
              </a:lnSpc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000000"/>
                </a:solidFill>
                <a:latin typeface="Calibri 2"/>
              </a:rPr>
              <a:t>Hoist Simulation Training Means White Paper</a:t>
            </a:r>
          </a:p>
          <a:p>
            <a:endParaRPr lang="en-US" sz="3600" dirty="0">
              <a:solidFill>
                <a:srgbClr val="000000"/>
              </a:solidFill>
              <a:latin typeface="Calibri 2"/>
            </a:endParaRPr>
          </a:p>
          <a:p>
            <a:endParaRPr lang="en-US" sz="3600" dirty="0">
              <a:solidFill>
                <a:srgbClr val="000000"/>
              </a:solidFill>
              <a:latin typeface="Calibri 2"/>
            </a:endParaRPr>
          </a:p>
          <a:p>
            <a:endParaRPr lang="en-US" sz="3600" dirty="0">
              <a:solidFill>
                <a:srgbClr val="000000"/>
              </a:solidFill>
              <a:latin typeface="Calibri 2"/>
            </a:endParaRPr>
          </a:p>
          <a:p>
            <a:endParaRPr lang="en-US" sz="3600" dirty="0">
              <a:solidFill>
                <a:srgbClr val="000000"/>
              </a:solidFill>
              <a:latin typeface="Calibri 2"/>
            </a:endParaRPr>
          </a:p>
          <a:p>
            <a:endParaRPr lang="en-US" sz="3600" dirty="0">
              <a:solidFill>
                <a:srgbClr val="000000"/>
              </a:solidFill>
              <a:latin typeface="Calibri 2"/>
            </a:endParaRPr>
          </a:p>
          <a:p>
            <a:endParaRPr lang="en-US" sz="3600" dirty="0">
              <a:solidFill>
                <a:srgbClr val="000000"/>
              </a:solidFill>
              <a:latin typeface="Calibri 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7201424" y="1312661"/>
            <a:ext cx="7428976" cy="723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760"/>
              </a:lnSpc>
            </a:pPr>
            <a:r>
              <a:rPr lang="en-US" sz="4800" dirty="0">
                <a:solidFill>
                  <a:srgbClr val="007FC2"/>
                </a:solidFill>
                <a:latin typeface="Calibri 1"/>
              </a:rPr>
              <a:t>Hoist Operations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7130626" y="7021702"/>
            <a:ext cx="8718974" cy="17793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680"/>
              </a:lnSpc>
            </a:pPr>
            <a:r>
              <a:rPr lang="en-US" sz="3600" dirty="0">
                <a:solidFill>
                  <a:srgbClr val="000000"/>
                </a:solidFill>
                <a:latin typeface="Calibri 2"/>
              </a:rPr>
              <a:t>Material devel. &amp; promo</a:t>
            </a:r>
          </a:p>
          <a:p>
            <a:pPr>
              <a:lnSpc>
                <a:spcPts val="4680"/>
              </a:lnSpc>
            </a:pPr>
            <a:r>
              <a:rPr lang="en-US" sz="3600" dirty="0">
                <a:solidFill>
                  <a:srgbClr val="000000"/>
                </a:solidFill>
                <a:latin typeface="Calibri 2"/>
              </a:rPr>
              <a:t>Operational topics and good practices</a:t>
            </a:r>
          </a:p>
          <a:p>
            <a:pPr>
              <a:lnSpc>
                <a:spcPts val="4680"/>
              </a:lnSpc>
            </a:pPr>
            <a:r>
              <a:rPr lang="en-US" sz="3600" dirty="0">
                <a:solidFill>
                  <a:srgbClr val="000000"/>
                </a:solidFill>
                <a:latin typeface="Calibri 2"/>
              </a:rPr>
              <a:t>Harmonising terminology</a:t>
            </a:r>
            <a:endParaRPr lang="en-US" sz="3600" b="1" dirty="0">
              <a:solidFill>
                <a:srgbClr val="000000"/>
              </a:solidFill>
              <a:latin typeface="Calibri 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7201424" y="6138838"/>
            <a:ext cx="3941877" cy="720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760"/>
              </a:lnSpc>
            </a:pPr>
            <a:r>
              <a:rPr lang="en-US" sz="4800" dirty="0">
                <a:solidFill>
                  <a:srgbClr val="007FC2"/>
                </a:solidFill>
                <a:latin typeface="Calibri 1"/>
              </a:rPr>
              <a:t>Sling Load Ops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DF557F5-1DE6-70DD-0A04-38FA58E0AE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22323" y="2706064"/>
            <a:ext cx="3941877" cy="758587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B83AB75-09A5-2C58-E20D-C18E1D4106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85900"/>
            <a:ext cx="6605138" cy="6509781"/>
          </a:xfrm>
          <a:prstGeom prst="rect">
            <a:avLst/>
          </a:prstGeom>
        </p:spPr>
      </p:pic>
      <p:sp>
        <p:nvSpPr>
          <p:cNvPr id="5" name="TextBox 10">
            <a:extLst>
              <a:ext uri="{FF2B5EF4-FFF2-40B4-BE49-F238E27FC236}">
                <a16:creationId xmlns:a16="http://schemas.microsoft.com/office/drawing/2014/main" id="{9D0F79FE-7B0C-F0C1-8157-4F183CFF6D92}"/>
              </a:ext>
            </a:extLst>
          </p:cNvPr>
          <p:cNvSpPr txBox="1"/>
          <p:nvPr/>
        </p:nvSpPr>
        <p:spPr>
          <a:xfrm>
            <a:off x="319709" y="9486900"/>
            <a:ext cx="7681291" cy="6412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040"/>
              </a:lnSpc>
            </a:pPr>
            <a:r>
              <a:rPr lang="en-US" sz="4200" dirty="0">
                <a:solidFill>
                  <a:srgbClr val="000000"/>
                </a:solidFill>
                <a:latin typeface="Calibri 1"/>
              </a:rPr>
              <a:t>EUROPEAN ROTORS 2024, Nov. 7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9377469"/>
            <a:ext cx="18288000" cy="947631"/>
          </a:xfrm>
          <a:prstGeom prst="rect">
            <a:avLst/>
          </a:prstGeom>
          <a:solidFill>
            <a:srgbClr val="FBBC39"/>
          </a:solidFill>
        </p:spPr>
      </p:sp>
      <p:sp>
        <p:nvSpPr>
          <p:cNvPr id="6" name="AutoShape 2">
            <a:extLst>
              <a:ext uri="{FF2B5EF4-FFF2-40B4-BE49-F238E27FC236}">
                <a16:creationId xmlns:a16="http://schemas.microsoft.com/office/drawing/2014/main" id="{F0E5D4FA-73B1-7D5E-DEFA-166A2C472F1C}"/>
              </a:ext>
            </a:extLst>
          </p:cNvPr>
          <p:cNvSpPr/>
          <p:nvPr/>
        </p:nvSpPr>
        <p:spPr>
          <a:xfrm>
            <a:off x="-32951" y="9339369"/>
            <a:ext cx="18320951" cy="947631"/>
          </a:xfrm>
          <a:prstGeom prst="rect">
            <a:avLst/>
          </a:prstGeom>
          <a:solidFill>
            <a:srgbClr val="FBBC39"/>
          </a:solidFill>
        </p:spPr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700714-09B4-86CB-5088-EB8253E98F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431800"/>
            <a:ext cx="15417000" cy="882771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D0CA4DB-75B5-9DFF-5B03-7FFF4B25213D}"/>
              </a:ext>
            </a:extLst>
          </p:cNvPr>
          <p:cNvSpPr/>
          <p:nvPr/>
        </p:nvSpPr>
        <p:spPr>
          <a:xfrm>
            <a:off x="12877800" y="7505700"/>
            <a:ext cx="13716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132189"/>
                </a:solidFill>
              </a:rPr>
              <a:t>TBD 2024</a:t>
            </a:r>
            <a:endParaRPr lang="en-US" dirty="0">
              <a:solidFill>
                <a:srgbClr val="132189"/>
              </a:solidFill>
            </a:endParaRP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FF2B3904-3B7C-FCF6-3B82-DF65417BC83F}"/>
              </a:ext>
            </a:extLst>
          </p:cNvPr>
          <p:cNvSpPr txBox="1"/>
          <p:nvPr/>
        </p:nvSpPr>
        <p:spPr>
          <a:xfrm>
            <a:off x="31617" y="0"/>
            <a:ext cx="17951583" cy="11028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640"/>
              </a:lnSpc>
            </a:pPr>
            <a:r>
              <a:rPr lang="en-US" sz="7200" dirty="0">
                <a:solidFill>
                  <a:srgbClr val="007FC2"/>
                </a:solidFill>
                <a:latin typeface="Calibri 1 Bold"/>
              </a:rPr>
              <a:t>ESPN-R Ops and SMS Team </a:t>
            </a:r>
          </a:p>
        </p:txBody>
      </p:sp>
      <p:sp>
        <p:nvSpPr>
          <p:cNvPr id="9" name="TextBox 10">
            <a:extLst>
              <a:ext uri="{FF2B5EF4-FFF2-40B4-BE49-F238E27FC236}">
                <a16:creationId xmlns:a16="http://schemas.microsoft.com/office/drawing/2014/main" id="{22FEA529-9714-68E2-DB19-F02BCFA2C466}"/>
              </a:ext>
            </a:extLst>
          </p:cNvPr>
          <p:cNvSpPr txBox="1"/>
          <p:nvPr/>
        </p:nvSpPr>
        <p:spPr>
          <a:xfrm>
            <a:off x="319709" y="9486900"/>
            <a:ext cx="7681291" cy="6412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040"/>
              </a:lnSpc>
            </a:pPr>
            <a:r>
              <a:rPr lang="en-US" sz="4200" dirty="0">
                <a:solidFill>
                  <a:srgbClr val="000000"/>
                </a:solidFill>
                <a:latin typeface="Calibri 1"/>
              </a:rPr>
              <a:t>EUROPEAN ROTORS 2024, Nov. 7</a:t>
            </a:r>
          </a:p>
        </p:txBody>
      </p:sp>
    </p:spTree>
    <p:extLst>
      <p:ext uri="{BB962C8B-B14F-4D97-AF65-F5344CB8AC3E}">
        <p14:creationId xmlns:p14="http://schemas.microsoft.com/office/powerpoint/2010/main" val="4484775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9377469"/>
            <a:ext cx="18288000" cy="947631"/>
          </a:xfrm>
          <a:prstGeom prst="rect">
            <a:avLst/>
          </a:prstGeom>
          <a:solidFill>
            <a:srgbClr val="FBBC39"/>
          </a:solidFill>
        </p:spPr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1A16F01-1EE4-7B49-89D5-C6169EE420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808" y="495300"/>
            <a:ext cx="15697200" cy="8708141"/>
          </a:xfrm>
          <a:prstGeom prst="rect">
            <a:avLst/>
          </a:prstGeom>
        </p:spPr>
      </p:pic>
      <p:sp>
        <p:nvSpPr>
          <p:cNvPr id="3" name="TextBox 6">
            <a:extLst>
              <a:ext uri="{FF2B5EF4-FFF2-40B4-BE49-F238E27FC236}">
                <a16:creationId xmlns:a16="http://schemas.microsoft.com/office/drawing/2014/main" id="{5B0339DB-1876-D262-2F70-DD25D02E6130}"/>
              </a:ext>
            </a:extLst>
          </p:cNvPr>
          <p:cNvSpPr txBox="1"/>
          <p:nvPr/>
        </p:nvSpPr>
        <p:spPr>
          <a:xfrm>
            <a:off x="31617" y="0"/>
            <a:ext cx="17951583" cy="11028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640"/>
              </a:lnSpc>
            </a:pPr>
            <a:r>
              <a:rPr lang="en-US" sz="7200" dirty="0">
                <a:solidFill>
                  <a:srgbClr val="007FC2"/>
                </a:solidFill>
                <a:latin typeface="Calibri 1 Bold"/>
              </a:rPr>
              <a:t>ESPN-R Ops and SMS Team </a:t>
            </a:r>
          </a:p>
        </p:txBody>
      </p:sp>
      <p:sp>
        <p:nvSpPr>
          <p:cNvPr id="6" name="TextBox 10">
            <a:extLst>
              <a:ext uri="{FF2B5EF4-FFF2-40B4-BE49-F238E27FC236}">
                <a16:creationId xmlns:a16="http://schemas.microsoft.com/office/drawing/2014/main" id="{3DDD213C-64B5-8E2B-F6E5-11D3610AA10B}"/>
              </a:ext>
            </a:extLst>
          </p:cNvPr>
          <p:cNvSpPr txBox="1"/>
          <p:nvPr/>
        </p:nvSpPr>
        <p:spPr>
          <a:xfrm>
            <a:off x="319709" y="9486900"/>
            <a:ext cx="7681291" cy="6412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040"/>
              </a:lnSpc>
            </a:pPr>
            <a:r>
              <a:rPr lang="en-US" sz="4200" dirty="0">
                <a:solidFill>
                  <a:srgbClr val="000000"/>
                </a:solidFill>
                <a:latin typeface="Calibri 1"/>
              </a:rPr>
              <a:t>EUROPEAN ROTORS 2024, Nov. 7</a:t>
            </a:r>
          </a:p>
        </p:txBody>
      </p:sp>
    </p:spTree>
    <p:extLst>
      <p:ext uri="{BB962C8B-B14F-4D97-AF65-F5344CB8AC3E}">
        <p14:creationId xmlns:p14="http://schemas.microsoft.com/office/powerpoint/2010/main" val="2511052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9378515"/>
            <a:ext cx="18288000" cy="947631"/>
          </a:xfrm>
          <a:prstGeom prst="rect">
            <a:avLst/>
          </a:prstGeom>
          <a:solidFill>
            <a:srgbClr val="FBBC39"/>
          </a:solidFill>
        </p:spPr>
      </p:sp>
      <p:sp>
        <p:nvSpPr>
          <p:cNvPr id="12" name="TextBox 12"/>
          <p:cNvSpPr txBox="1"/>
          <p:nvPr/>
        </p:nvSpPr>
        <p:spPr>
          <a:xfrm>
            <a:off x="608938" y="1714500"/>
            <a:ext cx="8877101" cy="10259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960"/>
              </a:lnSpc>
            </a:pPr>
            <a:r>
              <a:rPr lang="en-US" sz="3600" dirty="0">
                <a:solidFill>
                  <a:srgbClr val="000000"/>
                </a:solidFill>
                <a:latin typeface="Calibri 2"/>
              </a:rPr>
              <a:t>Discuss and promote Technologies with safety benefits: with the VAST Tech WG</a:t>
            </a:r>
          </a:p>
        </p:txBody>
      </p:sp>
      <p:sp>
        <p:nvSpPr>
          <p:cNvPr id="17" name="TextBox 12">
            <a:extLst>
              <a:ext uri="{FF2B5EF4-FFF2-40B4-BE49-F238E27FC236}">
                <a16:creationId xmlns:a16="http://schemas.microsoft.com/office/drawing/2014/main" id="{A8DD9EB5-5297-2420-6444-F2D18B30FD05}"/>
              </a:ext>
            </a:extLst>
          </p:cNvPr>
          <p:cNvSpPr txBox="1"/>
          <p:nvPr/>
        </p:nvSpPr>
        <p:spPr>
          <a:xfrm>
            <a:off x="9906001" y="1714500"/>
            <a:ext cx="8229602" cy="10259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960"/>
              </a:lnSpc>
            </a:pPr>
            <a:r>
              <a:rPr lang="en-US" sz="3600" dirty="0">
                <a:solidFill>
                  <a:srgbClr val="000000"/>
                </a:solidFill>
                <a:latin typeface="Calibri 2"/>
              </a:rPr>
              <a:t>NLR Project to be presented at EUROPEAN ROTORS 2024</a:t>
            </a:r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id="{F3559A0E-F0F8-A9F1-0350-1C29916B5B7B}"/>
              </a:ext>
            </a:extLst>
          </p:cNvPr>
          <p:cNvSpPr txBox="1"/>
          <p:nvPr/>
        </p:nvSpPr>
        <p:spPr>
          <a:xfrm>
            <a:off x="31617" y="230634"/>
            <a:ext cx="17951583" cy="11028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640"/>
              </a:lnSpc>
            </a:pPr>
            <a:r>
              <a:rPr lang="en-US" sz="7200" dirty="0">
                <a:solidFill>
                  <a:srgbClr val="007FC2"/>
                </a:solidFill>
                <a:latin typeface="Calibri 1 Bold"/>
              </a:rPr>
              <a:t>ESPN-R Technology Team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15E61FD-699F-4C26-A672-31009F16EAB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940" t="17498" r="49427" b="9916"/>
          <a:stretch/>
        </p:blipFill>
        <p:spPr>
          <a:xfrm>
            <a:off x="9906000" y="3086101"/>
            <a:ext cx="7909311" cy="4373771"/>
          </a:xfrm>
          <a:prstGeom prst="rect">
            <a:avLst/>
          </a:prstGeom>
        </p:spPr>
      </p:pic>
      <p:pic>
        <p:nvPicPr>
          <p:cNvPr id="6" name="Picture 5">
            <a:hlinkClick r:id="rId4"/>
            <a:extLst>
              <a:ext uri="{FF2B5EF4-FFF2-40B4-BE49-F238E27FC236}">
                <a16:creationId xmlns:a16="http://schemas.microsoft.com/office/drawing/2014/main" id="{E7F26906-3CD8-4B05-807A-7B8F679CD5E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0161" t="22291" r="59197" b="6016"/>
          <a:stretch/>
        </p:blipFill>
        <p:spPr>
          <a:xfrm>
            <a:off x="608938" y="3086101"/>
            <a:ext cx="4170761" cy="437377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DE3EDA0-C21B-4A27-9B3F-200291970BC0}"/>
              </a:ext>
            </a:extLst>
          </p:cNvPr>
          <p:cNvSpPr txBox="1"/>
          <p:nvPr/>
        </p:nvSpPr>
        <p:spPr>
          <a:xfrm>
            <a:off x="742425" y="7459871"/>
            <a:ext cx="3724713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/>
              <a:t>Helicopter Wire Strike Protection and Prevention Devices</a:t>
            </a:r>
            <a:endParaRPr lang="nl-NL" sz="2700" dirty="0"/>
          </a:p>
        </p:txBody>
      </p:sp>
      <p:pic>
        <p:nvPicPr>
          <p:cNvPr id="8" name="Picture 7">
            <a:hlinkClick r:id="rId6"/>
            <a:extLst>
              <a:ext uri="{FF2B5EF4-FFF2-40B4-BE49-F238E27FC236}">
                <a16:creationId xmlns:a16="http://schemas.microsoft.com/office/drawing/2014/main" id="{E4C0CF9B-24DD-4B6B-9005-9BE96341D63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7416" t="15683" r="63051" b="4417"/>
          <a:stretch/>
        </p:blipFill>
        <p:spPr>
          <a:xfrm>
            <a:off x="5047487" y="3086102"/>
            <a:ext cx="3547035" cy="438105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A5C4A53-75ED-4F1B-90F0-2A1B97E74B84}"/>
              </a:ext>
            </a:extLst>
          </p:cNvPr>
          <p:cNvSpPr txBox="1"/>
          <p:nvPr/>
        </p:nvSpPr>
        <p:spPr>
          <a:xfrm>
            <a:off x="5137598" y="7459871"/>
            <a:ext cx="37247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700" dirty="0"/>
          </a:p>
          <a:p>
            <a:r>
              <a:rPr lang="en-US" sz="2700" dirty="0"/>
              <a:t>Vertiport design</a:t>
            </a:r>
            <a:endParaRPr lang="nl-NL" sz="2700" dirty="0"/>
          </a:p>
        </p:txBody>
      </p:sp>
      <p:sp>
        <p:nvSpPr>
          <p:cNvPr id="4" name="TextBox 10">
            <a:extLst>
              <a:ext uri="{FF2B5EF4-FFF2-40B4-BE49-F238E27FC236}">
                <a16:creationId xmlns:a16="http://schemas.microsoft.com/office/drawing/2014/main" id="{3A6A5139-5D49-7367-9FC1-1BD93BEE1AA1}"/>
              </a:ext>
            </a:extLst>
          </p:cNvPr>
          <p:cNvSpPr txBox="1"/>
          <p:nvPr/>
        </p:nvSpPr>
        <p:spPr>
          <a:xfrm>
            <a:off x="319709" y="9486900"/>
            <a:ext cx="7681291" cy="6412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040"/>
              </a:lnSpc>
            </a:pPr>
            <a:r>
              <a:rPr lang="en-US" sz="4200" dirty="0">
                <a:solidFill>
                  <a:srgbClr val="000000"/>
                </a:solidFill>
                <a:latin typeface="Calibri 1"/>
              </a:rPr>
              <a:t>EUROPEAN ROTORS 2024, Nov. 7</a:t>
            </a:r>
          </a:p>
        </p:txBody>
      </p:sp>
    </p:spTree>
    <p:extLst>
      <p:ext uri="{BB962C8B-B14F-4D97-AF65-F5344CB8AC3E}">
        <p14:creationId xmlns:p14="http://schemas.microsoft.com/office/powerpoint/2010/main" val="31834542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9378515"/>
            <a:ext cx="18288000" cy="947631"/>
          </a:xfrm>
          <a:prstGeom prst="rect">
            <a:avLst/>
          </a:prstGeom>
          <a:solidFill>
            <a:srgbClr val="FBBC39"/>
          </a:solidFill>
        </p:spPr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id="{F3559A0E-F0F8-A9F1-0350-1C29916B5B7B}"/>
              </a:ext>
            </a:extLst>
          </p:cNvPr>
          <p:cNvSpPr txBox="1"/>
          <p:nvPr/>
        </p:nvSpPr>
        <p:spPr>
          <a:xfrm>
            <a:off x="31617" y="230634"/>
            <a:ext cx="17951583" cy="11028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640"/>
              </a:lnSpc>
            </a:pPr>
            <a:r>
              <a:rPr lang="en-US" sz="7200" dirty="0">
                <a:solidFill>
                  <a:srgbClr val="007FC2"/>
                </a:solidFill>
                <a:latin typeface="Calibri 1 Bold"/>
              </a:rPr>
              <a:t>ESPN-R Training Team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EE3A0E-274A-7B67-77F0-1AB189D770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235631"/>
            <a:ext cx="9168789" cy="4812869"/>
          </a:xfrm>
          <a:prstGeom prst="rect">
            <a:avLst/>
          </a:prstGeom>
        </p:spPr>
      </p:pic>
      <p:sp>
        <p:nvSpPr>
          <p:cNvPr id="9" name="TextBox 12">
            <a:extLst>
              <a:ext uri="{FF2B5EF4-FFF2-40B4-BE49-F238E27FC236}">
                <a16:creationId xmlns:a16="http://schemas.microsoft.com/office/drawing/2014/main" id="{4F436060-C054-55D6-B246-8C4B267444FA}"/>
              </a:ext>
            </a:extLst>
          </p:cNvPr>
          <p:cNvSpPr txBox="1"/>
          <p:nvPr/>
        </p:nvSpPr>
        <p:spPr>
          <a:xfrm>
            <a:off x="497155" y="7353300"/>
            <a:ext cx="8671560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GB" sz="4000" dirty="0">
                <a:latin typeface="Calibri" panose="020F0502020204030204" pitchFamily="34" charset="0"/>
                <a:ea typeface="Times New Roman" panose="02020603050405020304" pitchFamily="18" charset="0"/>
              </a:rPr>
              <a:t>Handling Unanticipated Yaw (UY), aka</a:t>
            </a:r>
            <a:br>
              <a:rPr lang="en-GB" sz="4000" dirty="0">
                <a:latin typeface="Calibri" panose="020F0502020204030204" pitchFamily="34" charset="0"/>
                <a:ea typeface="Times New Roman" panose="02020603050405020304" pitchFamily="18" charset="0"/>
              </a:rPr>
            </a:br>
            <a:r>
              <a:rPr lang="en-GB" sz="4000" dirty="0">
                <a:latin typeface="Calibri" panose="020F0502020204030204" pitchFamily="34" charset="0"/>
                <a:ea typeface="Times New Roman" panose="02020603050405020304" pitchFamily="18" charset="0"/>
              </a:rPr>
              <a:t>Loss of Tail Rotor Effectiveness (LTE), 2023</a:t>
            </a:r>
          </a:p>
        </p:txBody>
      </p:sp>
      <p:sp>
        <p:nvSpPr>
          <p:cNvPr id="10" name="TextBox 12">
            <a:extLst>
              <a:ext uri="{FF2B5EF4-FFF2-40B4-BE49-F238E27FC236}">
                <a16:creationId xmlns:a16="http://schemas.microsoft.com/office/drawing/2014/main" id="{A6C54D2F-0465-6284-8A7C-D369AA41ED3A}"/>
              </a:ext>
            </a:extLst>
          </p:cNvPr>
          <p:cNvSpPr txBox="1"/>
          <p:nvPr/>
        </p:nvSpPr>
        <p:spPr>
          <a:xfrm>
            <a:off x="6815394" y="1253677"/>
            <a:ext cx="5113020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GB" sz="4000" dirty="0">
                <a:latin typeface="Calibri" panose="020F0502020204030204" pitchFamily="34" charset="0"/>
                <a:ea typeface="Times New Roman" panose="02020603050405020304" pitchFamily="18" charset="0"/>
              </a:rPr>
              <a:t>Making safety videos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3129BD4-0926-C8BA-7E3E-C5BDBB017F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90337" y="2234599"/>
            <a:ext cx="7840463" cy="4813901"/>
          </a:xfrm>
          <a:prstGeom prst="rect">
            <a:avLst/>
          </a:prstGeom>
        </p:spPr>
      </p:pic>
      <p:sp>
        <p:nvSpPr>
          <p:cNvPr id="19" name="TextBox 12">
            <a:extLst>
              <a:ext uri="{FF2B5EF4-FFF2-40B4-BE49-F238E27FC236}">
                <a16:creationId xmlns:a16="http://schemas.microsoft.com/office/drawing/2014/main" id="{53DC2E69-A3ED-BB59-207C-14D4C9F53BA6}"/>
              </a:ext>
            </a:extLst>
          </p:cNvPr>
          <p:cNvSpPr txBox="1"/>
          <p:nvPr/>
        </p:nvSpPr>
        <p:spPr>
          <a:xfrm>
            <a:off x="9997439" y="7353300"/>
            <a:ext cx="7793405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GB" sz="4000" dirty="0">
                <a:latin typeface="Calibri" panose="020F0502020204030204" pitchFamily="34" charset="0"/>
                <a:ea typeface="Times New Roman" panose="02020603050405020304" pitchFamily="18" charset="0"/>
              </a:rPr>
              <a:t>The Importance of Wearing Helmets, 2022</a:t>
            </a:r>
          </a:p>
        </p:txBody>
      </p:sp>
      <p:sp>
        <p:nvSpPr>
          <p:cNvPr id="20" name="TextBox 10">
            <a:extLst>
              <a:ext uri="{FF2B5EF4-FFF2-40B4-BE49-F238E27FC236}">
                <a16:creationId xmlns:a16="http://schemas.microsoft.com/office/drawing/2014/main" id="{22D21C60-5D82-AD6E-FF63-0275E1B67D7A}"/>
              </a:ext>
            </a:extLst>
          </p:cNvPr>
          <p:cNvSpPr txBox="1"/>
          <p:nvPr/>
        </p:nvSpPr>
        <p:spPr>
          <a:xfrm>
            <a:off x="319709" y="9486900"/>
            <a:ext cx="7681291" cy="6412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040"/>
              </a:lnSpc>
            </a:pPr>
            <a:r>
              <a:rPr lang="en-US" sz="4200" dirty="0">
                <a:solidFill>
                  <a:srgbClr val="000000"/>
                </a:solidFill>
                <a:latin typeface="Calibri 1"/>
              </a:rPr>
              <a:t>EUROPEAN ROTORS 2024, Nov. 7</a:t>
            </a:r>
          </a:p>
        </p:txBody>
      </p:sp>
    </p:spTree>
    <p:extLst>
      <p:ext uri="{BB962C8B-B14F-4D97-AF65-F5344CB8AC3E}">
        <p14:creationId xmlns:p14="http://schemas.microsoft.com/office/powerpoint/2010/main" val="36142058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9339369"/>
            <a:ext cx="18288000" cy="947631"/>
          </a:xfrm>
          <a:prstGeom prst="rect">
            <a:avLst/>
          </a:prstGeom>
          <a:solidFill>
            <a:srgbClr val="FBBC39"/>
          </a:solidFill>
        </p:spPr>
      </p:sp>
      <p:sp>
        <p:nvSpPr>
          <p:cNvPr id="6" name="TextBox 6"/>
          <p:cNvSpPr txBox="1"/>
          <p:nvPr/>
        </p:nvSpPr>
        <p:spPr>
          <a:xfrm>
            <a:off x="31617" y="266700"/>
            <a:ext cx="17951583" cy="11028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640"/>
              </a:lnSpc>
            </a:pPr>
            <a:r>
              <a:rPr lang="en-GB" sz="7200" dirty="0">
                <a:solidFill>
                  <a:srgbClr val="007FC2"/>
                </a:solidFill>
                <a:latin typeface="Calibri 1 Bold"/>
              </a:rPr>
              <a:t>ESPN-R Coordinators</a:t>
            </a:r>
            <a:endParaRPr lang="en-US" sz="7200" dirty="0">
              <a:solidFill>
                <a:srgbClr val="007FC2"/>
              </a:solidFill>
              <a:latin typeface="Calibri 1 Bold"/>
            </a:endParaRPr>
          </a:p>
        </p:txBody>
      </p:sp>
      <p:sp>
        <p:nvSpPr>
          <p:cNvPr id="8" name="TextBox 10">
            <a:extLst>
              <a:ext uri="{FF2B5EF4-FFF2-40B4-BE49-F238E27FC236}">
                <a16:creationId xmlns:a16="http://schemas.microsoft.com/office/drawing/2014/main" id="{836E253C-CE14-0F2B-8004-8593B64748E2}"/>
              </a:ext>
            </a:extLst>
          </p:cNvPr>
          <p:cNvSpPr txBox="1"/>
          <p:nvPr/>
        </p:nvSpPr>
        <p:spPr>
          <a:xfrm>
            <a:off x="319709" y="9486900"/>
            <a:ext cx="7681291" cy="6412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040"/>
              </a:lnSpc>
            </a:pPr>
            <a:r>
              <a:rPr lang="en-US" sz="4200" dirty="0">
                <a:solidFill>
                  <a:srgbClr val="000000"/>
                </a:solidFill>
                <a:latin typeface="Calibri 1"/>
              </a:rPr>
              <a:t>EUROPEAN ROTORS 2024, Nov. 7</a:t>
            </a:r>
          </a:p>
        </p:txBody>
      </p:sp>
      <p:sp>
        <p:nvSpPr>
          <p:cNvPr id="3" name="TextBox 12">
            <a:extLst>
              <a:ext uri="{FF2B5EF4-FFF2-40B4-BE49-F238E27FC236}">
                <a16:creationId xmlns:a16="http://schemas.microsoft.com/office/drawing/2014/main" id="{114CF1DC-19C4-4211-045D-DC04AB8D78C7}"/>
              </a:ext>
            </a:extLst>
          </p:cNvPr>
          <p:cNvSpPr txBox="1"/>
          <p:nvPr/>
        </p:nvSpPr>
        <p:spPr>
          <a:xfrm>
            <a:off x="513358" y="1790165"/>
            <a:ext cx="8229600" cy="609397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/>
            <a:endParaRPr lang="en-US" sz="4000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>
                <a:latin typeface="Calibri" panose="020F0502020204030204" pitchFamily="34" charset="0"/>
                <a:ea typeface="Times New Roman" panose="02020603050405020304" pitchFamily="18" charset="0"/>
              </a:rPr>
              <a:t>Gabriel Zuber, Airbus Helicopters</a:t>
            </a:r>
            <a:br>
              <a:rPr lang="en-US" sz="4000" dirty="0">
                <a:latin typeface="Calibri" panose="020F0502020204030204" pitchFamily="34" charset="0"/>
                <a:ea typeface="Times New Roman" panose="02020603050405020304" pitchFamily="18" charset="0"/>
              </a:rPr>
            </a:br>
            <a:r>
              <a:rPr lang="en-US" sz="4000" dirty="0">
                <a:latin typeface="Calibri" panose="020F0502020204030204" pitchFamily="34" charset="0"/>
                <a:ea typeface="Times New Roman" panose="02020603050405020304" pitchFamily="18" charset="0"/>
                <a:hlinkClick r:id="rId2"/>
              </a:rPr>
              <a:t>gabriel.zuber@airbus.com</a:t>
            </a:r>
            <a:endParaRPr lang="en-US" sz="4000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4000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>
                <a:latin typeface="Calibri" panose="020F0502020204030204" pitchFamily="34" charset="0"/>
                <a:ea typeface="Times New Roman" panose="02020603050405020304" pitchFamily="18" charset="0"/>
              </a:rPr>
              <a:t>Joost Vreeken, NLR</a:t>
            </a:r>
            <a:br>
              <a:rPr lang="en-US" sz="4000" dirty="0">
                <a:latin typeface="Calibri" panose="020F0502020204030204" pitchFamily="34" charset="0"/>
                <a:ea typeface="Times New Roman" panose="02020603050405020304" pitchFamily="18" charset="0"/>
              </a:rPr>
            </a:br>
            <a:r>
              <a:rPr lang="en-US" sz="4000" dirty="0">
                <a:latin typeface="Calibri" panose="020F0502020204030204" pitchFamily="34" charset="0"/>
                <a:ea typeface="Times New Roman" panose="02020603050405020304" pitchFamily="18" charset="0"/>
                <a:hlinkClick r:id="rId2"/>
              </a:rPr>
              <a:t>gabriel.zuber@airbus.com</a:t>
            </a:r>
            <a:endParaRPr lang="en-US" sz="4000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4000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>
                <a:latin typeface="Calibri" panose="020F0502020204030204" pitchFamily="34" charset="0"/>
                <a:ea typeface="Times New Roman" panose="02020603050405020304" pitchFamily="18" charset="0"/>
              </a:rPr>
              <a:t>Michel Masson, EASA</a:t>
            </a:r>
            <a:br>
              <a:rPr lang="en-US" sz="4000" dirty="0">
                <a:latin typeface="Calibri" panose="020F0502020204030204" pitchFamily="34" charset="0"/>
                <a:ea typeface="Times New Roman" panose="02020603050405020304" pitchFamily="18" charset="0"/>
              </a:rPr>
            </a:br>
            <a:r>
              <a:rPr lang="en-US" sz="4000" dirty="0">
                <a:latin typeface="Calibri" panose="020F0502020204030204" pitchFamily="34" charset="0"/>
                <a:ea typeface="Times New Roman" panose="02020603050405020304" pitchFamily="18" charset="0"/>
                <a:hlinkClick r:id="rId3"/>
              </a:rPr>
              <a:t>michel.masson@easa.europa.eu</a:t>
            </a:r>
            <a:endParaRPr lang="en-US" sz="4000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endParaRPr lang="en-US" sz="3600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82EA8C-098B-B00C-4970-E4FDCA8698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2095500"/>
            <a:ext cx="3177746" cy="433341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5E43D5C-8706-EC00-7101-01A58B9DC8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3568207"/>
            <a:ext cx="3429000" cy="407716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BB97A38-F5E2-1B27-F6E7-287911B3234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1220" y="5642919"/>
            <a:ext cx="2878580" cy="3491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6410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9378515"/>
            <a:ext cx="18288000" cy="947631"/>
          </a:xfrm>
          <a:prstGeom prst="rect">
            <a:avLst/>
          </a:prstGeom>
          <a:solidFill>
            <a:srgbClr val="FBBC39"/>
          </a:solidFill>
        </p:spPr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id="{F3559A0E-F0F8-A9F1-0350-1C29916B5B7B}"/>
              </a:ext>
            </a:extLst>
          </p:cNvPr>
          <p:cNvSpPr txBox="1"/>
          <p:nvPr/>
        </p:nvSpPr>
        <p:spPr>
          <a:xfrm>
            <a:off x="31617" y="230634"/>
            <a:ext cx="17951583" cy="11028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640"/>
              </a:lnSpc>
            </a:pPr>
            <a:r>
              <a:rPr lang="en-US" sz="7200" dirty="0">
                <a:solidFill>
                  <a:srgbClr val="007FC2"/>
                </a:solidFill>
                <a:latin typeface="Calibri 1 Bold"/>
              </a:rPr>
              <a:t>ESPN-R Training Team</a:t>
            </a:r>
          </a:p>
        </p:txBody>
      </p:sp>
      <p:sp>
        <p:nvSpPr>
          <p:cNvPr id="9" name="TextBox 12">
            <a:extLst>
              <a:ext uri="{FF2B5EF4-FFF2-40B4-BE49-F238E27FC236}">
                <a16:creationId xmlns:a16="http://schemas.microsoft.com/office/drawing/2014/main" id="{4F436060-C054-55D6-B246-8C4B267444FA}"/>
              </a:ext>
            </a:extLst>
          </p:cNvPr>
          <p:cNvSpPr txBox="1"/>
          <p:nvPr/>
        </p:nvSpPr>
        <p:spPr>
          <a:xfrm>
            <a:off x="548640" y="7499747"/>
            <a:ext cx="8671560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GB" sz="4000" dirty="0">
                <a:latin typeface="Calibri" panose="020F0502020204030204" pitchFamily="34" charset="0"/>
                <a:ea typeface="Times New Roman" panose="02020603050405020304" pitchFamily="18" charset="0"/>
              </a:rPr>
              <a:t>Uncertified Helipad Landing, 2021</a:t>
            </a:r>
          </a:p>
        </p:txBody>
      </p:sp>
      <p:sp>
        <p:nvSpPr>
          <p:cNvPr id="10" name="TextBox 12">
            <a:extLst>
              <a:ext uri="{FF2B5EF4-FFF2-40B4-BE49-F238E27FC236}">
                <a16:creationId xmlns:a16="http://schemas.microsoft.com/office/drawing/2014/main" id="{A6C54D2F-0465-6284-8A7C-D369AA41ED3A}"/>
              </a:ext>
            </a:extLst>
          </p:cNvPr>
          <p:cNvSpPr txBox="1"/>
          <p:nvPr/>
        </p:nvSpPr>
        <p:spPr>
          <a:xfrm>
            <a:off x="6815394" y="1253677"/>
            <a:ext cx="5113020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GB" sz="4000" dirty="0">
                <a:latin typeface="Calibri" panose="020F0502020204030204" pitchFamily="34" charset="0"/>
                <a:ea typeface="Times New Roman" panose="02020603050405020304" pitchFamily="18" charset="0"/>
              </a:rPr>
              <a:t>Making safety videos</a:t>
            </a:r>
          </a:p>
        </p:txBody>
      </p:sp>
      <p:sp>
        <p:nvSpPr>
          <p:cNvPr id="19" name="TextBox 12">
            <a:extLst>
              <a:ext uri="{FF2B5EF4-FFF2-40B4-BE49-F238E27FC236}">
                <a16:creationId xmlns:a16="http://schemas.microsoft.com/office/drawing/2014/main" id="{53DC2E69-A3ED-BB59-207C-14D4C9F53BA6}"/>
              </a:ext>
            </a:extLst>
          </p:cNvPr>
          <p:cNvSpPr txBox="1"/>
          <p:nvPr/>
        </p:nvSpPr>
        <p:spPr>
          <a:xfrm>
            <a:off x="9488755" y="7499747"/>
            <a:ext cx="8265845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GB" sz="4000" dirty="0">
                <a:latin typeface="Calibri" panose="020F0502020204030204" pitchFamily="34" charset="0"/>
                <a:ea typeface="Times New Roman" panose="02020603050405020304" pitchFamily="18" charset="0"/>
              </a:rPr>
              <a:t>Passenger Pressure Management, 2020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849B4C4-A107-DD05-9800-A108EEA8C3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2213598"/>
            <a:ext cx="8596085" cy="496856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D975239-BBA0-687D-767D-41980D5A2F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3536" y="2247900"/>
            <a:ext cx="8287264" cy="4954969"/>
          </a:xfrm>
          <a:prstGeom prst="rect">
            <a:avLst/>
          </a:prstGeom>
        </p:spPr>
      </p:pic>
      <p:sp>
        <p:nvSpPr>
          <p:cNvPr id="12" name="TextBox 10">
            <a:extLst>
              <a:ext uri="{FF2B5EF4-FFF2-40B4-BE49-F238E27FC236}">
                <a16:creationId xmlns:a16="http://schemas.microsoft.com/office/drawing/2014/main" id="{C5E68F15-7E50-081D-0BC7-E8CC89C5240A}"/>
              </a:ext>
            </a:extLst>
          </p:cNvPr>
          <p:cNvSpPr txBox="1"/>
          <p:nvPr/>
        </p:nvSpPr>
        <p:spPr>
          <a:xfrm>
            <a:off x="319709" y="9486900"/>
            <a:ext cx="7681291" cy="6412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040"/>
              </a:lnSpc>
            </a:pPr>
            <a:r>
              <a:rPr lang="en-US" sz="4200" dirty="0">
                <a:solidFill>
                  <a:srgbClr val="000000"/>
                </a:solidFill>
                <a:latin typeface="Calibri 1"/>
              </a:rPr>
              <a:t>EUROPEAN ROTORS 2024, Nov. 7</a:t>
            </a:r>
          </a:p>
        </p:txBody>
      </p:sp>
    </p:spTree>
    <p:extLst>
      <p:ext uri="{BB962C8B-B14F-4D97-AF65-F5344CB8AC3E}">
        <p14:creationId xmlns:p14="http://schemas.microsoft.com/office/powerpoint/2010/main" val="13829159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9378515"/>
            <a:ext cx="18288000" cy="947631"/>
          </a:xfrm>
          <a:prstGeom prst="rect">
            <a:avLst/>
          </a:prstGeom>
          <a:solidFill>
            <a:srgbClr val="FBBC39"/>
          </a:solidFill>
        </p:spPr>
      </p:sp>
      <p:pic>
        <p:nvPicPr>
          <p:cNvPr id="3" name="Picture 2">
            <a:hlinkClick r:id="rId3"/>
            <a:extLst>
              <a:ext uri="{FF2B5EF4-FFF2-40B4-BE49-F238E27FC236}">
                <a16:creationId xmlns:a16="http://schemas.microsoft.com/office/drawing/2014/main" id="{D3BC0339-1F35-1C3A-73F6-698C28D111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67004" y="2552700"/>
            <a:ext cx="8339996" cy="4925044"/>
          </a:xfrm>
          <a:prstGeom prst="rect">
            <a:avLst/>
          </a:prstGeom>
        </p:spPr>
      </p:pic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A48BDBFA-33B6-0D44-FBB2-2B55EECF2563}"/>
              </a:ext>
            </a:extLst>
          </p:cNvPr>
          <p:cNvSpPr txBox="1">
            <a:spLocks/>
          </p:cNvSpPr>
          <p:nvPr/>
        </p:nvSpPr>
        <p:spPr>
          <a:xfrm>
            <a:off x="322570" y="-17505"/>
            <a:ext cx="17642860" cy="270656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7200" b="1" dirty="0">
                <a:solidFill>
                  <a:srgbClr val="007FC2"/>
                </a:solidFill>
                <a:latin typeface="+mj-lt"/>
              </a:rPr>
              <a:t>Example of subject addressed by VAST teams ESPN-R and USHST: IIMC / UIMC</a:t>
            </a:r>
          </a:p>
        </p:txBody>
      </p:sp>
      <p:pic>
        <p:nvPicPr>
          <p:cNvPr id="7" name="Picture 6">
            <a:hlinkClick r:id="rId5"/>
            <a:extLst>
              <a:ext uri="{FF2B5EF4-FFF2-40B4-BE49-F238E27FC236}">
                <a16:creationId xmlns:a16="http://schemas.microsoft.com/office/drawing/2014/main" id="{2C27B9D5-85B5-CC88-ABFB-7A07C3F915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6067" y="2580656"/>
            <a:ext cx="8561733" cy="4925044"/>
          </a:xfrm>
          <a:prstGeom prst="rect">
            <a:avLst/>
          </a:prstGeom>
        </p:spPr>
      </p:pic>
      <p:sp>
        <p:nvSpPr>
          <p:cNvPr id="13" name="TextBox 10">
            <a:extLst>
              <a:ext uri="{FF2B5EF4-FFF2-40B4-BE49-F238E27FC236}">
                <a16:creationId xmlns:a16="http://schemas.microsoft.com/office/drawing/2014/main" id="{E03B5729-D093-ECC8-F658-FC04BB7401AF}"/>
              </a:ext>
            </a:extLst>
          </p:cNvPr>
          <p:cNvSpPr txBox="1"/>
          <p:nvPr/>
        </p:nvSpPr>
        <p:spPr>
          <a:xfrm>
            <a:off x="319709" y="9486900"/>
            <a:ext cx="7681291" cy="6412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040"/>
              </a:lnSpc>
            </a:pPr>
            <a:r>
              <a:rPr lang="en-US" sz="4200" dirty="0">
                <a:solidFill>
                  <a:srgbClr val="000000"/>
                </a:solidFill>
                <a:latin typeface="Calibri 1"/>
              </a:rPr>
              <a:t>EUROPEAN ROTORS 2024, Nov. 7</a:t>
            </a:r>
          </a:p>
        </p:txBody>
      </p:sp>
    </p:spTree>
    <p:extLst>
      <p:ext uri="{BB962C8B-B14F-4D97-AF65-F5344CB8AC3E}">
        <p14:creationId xmlns:p14="http://schemas.microsoft.com/office/powerpoint/2010/main" val="4360561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9378515"/>
            <a:ext cx="18288000" cy="947631"/>
          </a:xfrm>
          <a:prstGeom prst="rect">
            <a:avLst/>
          </a:prstGeom>
          <a:solidFill>
            <a:srgbClr val="FBBC39"/>
          </a:solidFill>
        </p:spPr>
      </p:sp>
      <p:pic>
        <p:nvPicPr>
          <p:cNvPr id="3" name="Picture 2">
            <a:hlinkClick r:id="rId3"/>
            <a:extLst>
              <a:ext uri="{FF2B5EF4-FFF2-40B4-BE49-F238E27FC236}">
                <a16:creationId xmlns:a16="http://schemas.microsoft.com/office/drawing/2014/main" id="{7AB7EB16-A824-FD50-927D-3DA9F85F7D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2705100"/>
            <a:ext cx="8464155" cy="5152421"/>
          </a:xfrm>
          <a:prstGeom prst="rect">
            <a:avLst/>
          </a:prstGeom>
        </p:spPr>
      </p:pic>
      <p:pic>
        <p:nvPicPr>
          <p:cNvPr id="4" name="Picture 3">
            <a:hlinkClick r:id="rId5"/>
            <a:extLst>
              <a:ext uri="{FF2B5EF4-FFF2-40B4-BE49-F238E27FC236}">
                <a16:creationId xmlns:a16="http://schemas.microsoft.com/office/drawing/2014/main" id="{31BFD25B-1C3B-B251-64AA-9CF9C743E77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50006" y="2705100"/>
            <a:ext cx="8380794" cy="5152420"/>
          </a:xfrm>
          <a:prstGeom prst="rect">
            <a:avLst/>
          </a:prstGeom>
        </p:spPr>
      </p:pic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B43777A7-228C-1129-0371-BE9CE6603774}"/>
              </a:ext>
            </a:extLst>
          </p:cNvPr>
          <p:cNvSpPr txBox="1">
            <a:spLocks/>
          </p:cNvSpPr>
          <p:nvPr/>
        </p:nvSpPr>
        <p:spPr>
          <a:xfrm>
            <a:off x="287554" y="50814"/>
            <a:ext cx="17642860" cy="270656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7200" b="1" dirty="0">
                <a:solidFill>
                  <a:srgbClr val="007FC2"/>
                </a:solidFill>
                <a:latin typeface="+mj-lt"/>
              </a:rPr>
              <a:t>Example of subject addressed by VAST teams ESPN-R and USHST: IIMC / UIMC</a:t>
            </a:r>
          </a:p>
        </p:txBody>
      </p:sp>
      <p:sp>
        <p:nvSpPr>
          <p:cNvPr id="12" name="TextBox 10">
            <a:extLst>
              <a:ext uri="{FF2B5EF4-FFF2-40B4-BE49-F238E27FC236}">
                <a16:creationId xmlns:a16="http://schemas.microsoft.com/office/drawing/2014/main" id="{8D9415D7-FAAE-9AB6-9716-C221F31FF2EB}"/>
              </a:ext>
            </a:extLst>
          </p:cNvPr>
          <p:cNvSpPr txBox="1"/>
          <p:nvPr/>
        </p:nvSpPr>
        <p:spPr>
          <a:xfrm>
            <a:off x="319709" y="9486900"/>
            <a:ext cx="7681291" cy="6412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040"/>
              </a:lnSpc>
            </a:pPr>
            <a:r>
              <a:rPr lang="en-US" sz="4200" dirty="0">
                <a:solidFill>
                  <a:srgbClr val="000000"/>
                </a:solidFill>
                <a:latin typeface="Calibri 1"/>
              </a:rPr>
              <a:t>EUROPEAN ROTORS 2024, Nov. 7</a:t>
            </a:r>
          </a:p>
        </p:txBody>
      </p:sp>
    </p:spTree>
    <p:extLst>
      <p:ext uri="{BB962C8B-B14F-4D97-AF65-F5344CB8AC3E}">
        <p14:creationId xmlns:p14="http://schemas.microsoft.com/office/powerpoint/2010/main" val="9506630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9378515"/>
            <a:ext cx="18288000" cy="947631"/>
          </a:xfrm>
          <a:prstGeom prst="rect">
            <a:avLst/>
          </a:prstGeom>
          <a:solidFill>
            <a:srgbClr val="FBBC39"/>
          </a:solidFill>
        </p:spPr>
      </p:sp>
      <p:pic>
        <p:nvPicPr>
          <p:cNvPr id="3" name="Picture 2">
            <a:hlinkClick r:id="rId3"/>
            <a:extLst>
              <a:ext uri="{FF2B5EF4-FFF2-40B4-BE49-F238E27FC236}">
                <a16:creationId xmlns:a16="http://schemas.microsoft.com/office/drawing/2014/main" id="{70DCB7EE-79DD-5CA0-05BD-0884060D7F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48800" y="2602271"/>
            <a:ext cx="8445765" cy="4827229"/>
          </a:xfrm>
          <a:prstGeom prst="rect">
            <a:avLst/>
          </a:prstGeom>
        </p:spPr>
      </p:pic>
      <p:pic>
        <p:nvPicPr>
          <p:cNvPr id="4" name="Picture 3">
            <a:hlinkClick r:id="rId5"/>
            <a:extLst>
              <a:ext uri="{FF2B5EF4-FFF2-40B4-BE49-F238E27FC236}">
                <a16:creationId xmlns:a16="http://schemas.microsoft.com/office/drawing/2014/main" id="{FFC8BE34-3A7B-979B-36E4-58696E3D4AA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3399" y="2602271"/>
            <a:ext cx="8445765" cy="4827229"/>
          </a:xfrm>
          <a:prstGeom prst="rect">
            <a:avLst/>
          </a:prstGeom>
        </p:spPr>
      </p:pic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722D591C-B1B5-FD11-FEEF-DA4C1095607F}"/>
              </a:ext>
            </a:extLst>
          </p:cNvPr>
          <p:cNvSpPr txBox="1">
            <a:spLocks/>
          </p:cNvSpPr>
          <p:nvPr/>
        </p:nvSpPr>
        <p:spPr>
          <a:xfrm>
            <a:off x="322570" y="-17505"/>
            <a:ext cx="17642860" cy="270656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7200" b="1" dirty="0">
                <a:solidFill>
                  <a:srgbClr val="007FC2"/>
                </a:solidFill>
                <a:latin typeface="+mj-lt"/>
              </a:rPr>
              <a:t>Example of subject addressed by VAST teams ESPN-R &amp; USHST: IIMC / UIMC / VFR into IMC</a:t>
            </a:r>
          </a:p>
        </p:txBody>
      </p:sp>
      <p:sp>
        <p:nvSpPr>
          <p:cNvPr id="12" name="TextBox 10">
            <a:extLst>
              <a:ext uri="{FF2B5EF4-FFF2-40B4-BE49-F238E27FC236}">
                <a16:creationId xmlns:a16="http://schemas.microsoft.com/office/drawing/2014/main" id="{F3BD6CB9-D52B-F70E-72D9-F3A6F07016AB}"/>
              </a:ext>
            </a:extLst>
          </p:cNvPr>
          <p:cNvSpPr txBox="1"/>
          <p:nvPr/>
        </p:nvSpPr>
        <p:spPr>
          <a:xfrm>
            <a:off x="319709" y="9486900"/>
            <a:ext cx="7681291" cy="6412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040"/>
              </a:lnSpc>
            </a:pPr>
            <a:r>
              <a:rPr lang="en-US" sz="4200" dirty="0">
                <a:solidFill>
                  <a:srgbClr val="000000"/>
                </a:solidFill>
                <a:latin typeface="Calibri 1"/>
              </a:rPr>
              <a:t>EUROPEAN ROTORS 2024, Nov. 7</a:t>
            </a:r>
          </a:p>
        </p:txBody>
      </p:sp>
    </p:spTree>
    <p:extLst>
      <p:ext uri="{BB962C8B-B14F-4D97-AF65-F5344CB8AC3E}">
        <p14:creationId xmlns:p14="http://schemas.microsoft.com/office/powerpoint/2010/main" val="35091194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F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352800" y="2705100"/>
            <a:ext cx="10928329" cy="24622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600"/>
              </a:lnSpc>
            </a:pPr>
            <a:r>
              <a:rPr lang="en-US" sz="8000" spc="80" dirty="0">
                <a:solidFill>
                  <a:srgbClr val="FBBC39"/>
                </a:solidFill>
                <a:latin typeface="Calibri 1"/>
              </a:rPr>
              <a:t>Thanks for you attention</a:t>
            </a:r>
          </a:p>
          <a:p>
            <a:pPr algn="ctr">
              <a:lnSpc>
                <a:spcPts val="9600"/>
              </a:lnSpc>
            </a:pPr>
            <a:r>
              <a:rPr lang="en-US" sz="8000" spc="80" dirty="0">
                <a:solidFill>
                  <a:srgbClr val="FBBC39"/>
                </a:solidFill>
                <a:latin typeface="Calibri 1"/>
              </a:rPr>
              <a:t>Questions?</a:t>
            </a:r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70445" y="9107177"/>
            <a:ext cx="2582085" cy="892184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5825566" y="8417045"/>
            <a:ext cx="2272447" cy="22724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66CC375-CCF0-4520-B99A-59F87932FC19}"/>
              </a:ext>
            </a:extLst>
          </p:cNvPr>
          <p:cNvSpPr txBox="1"/>
          <p:nvPr/>
        </p:nvSpPr>
        <p:spPr>
          <a:xfrm>
            <a:off x="990600" y="6591300"/>
            <a:ext cx="11353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>
                <a:solidFill>
                  <a:schemeClr val="bg1"/>
                </a:solidFill>
              </a:rPr>
              <a:t>michel.masson@easa.europa.eu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9904E0F-0B88-2199-E08C-10F348A4929E}"/>
              </a:ext>
            </a:extLst>
          </p:cNvPr>
          <p:cNvSpPr txBox="1"/>
          <p:nvPr/>
        </p:nvSpPr>
        <p:spPr>
          <a:xfrm>
            <a:off x="990600" y="7556837"/>
            <a:ext cx="11353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>
                <a:solidFill>
                  <a:schemeClr val="bg1"/>
                </a:solidFill>
              </a:rPr>
              <a:t>ESPN-R Coordinator</a:t>
            </a:r>
            <a:endParaRPr lang="en-US" sz="6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9339369"/>
            <a:ext cx="18288000" cy="947631"/>
          </a:xfrm>
          <a:prstGeom prst="rect">
            <a:avLst/>
          </a:prstGeom>
          <a:solidFill>
            <a:srgbClr val="FBBC39"/>
          </a:solidFill>
        </p:spPr>
      </p:sp>
      <p:sp>
        <p:nvSpPr>
          <p:cNvPr id="6" name="TextBox 6"/>
          <p:cNvSpPr txBox="1"/>
          <p:nvPr/>
        </p:nvSpPr>
        <p:spPr>
          <a:xfrm>
            <a:off x="31617" y="2034"/>
            <a:ext cx="17951583" cy="11028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640"/>
              </a:lnSpc>
            </a:pPr>
            <a:r>
              <a:rPr lang="en-GB" sz="7200" dirty="0">
                <a:solidFill>
                  <a:srgbClr val="007FC2"/>
                </a:solidFill>
                <a:latin typeface="Calibri 1 Bold"/>
              </a:rPr>
              <a:t>W</a:t>
            </a:r>
            <a:r>
              <a:rPr lang="en-US" sz="7200" dirty="0">
                <a:solidFill>
                  <a:srgbClr val="007FC2"/>
                </a:solidFill>
                <a:latin typeface="Calibri 1 Bold"/>
              </a:rPr>
              <a:t>ho we are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132839-EF3F-01EA-1545-05B4B44B63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7832" y="1209606"/>
            <a:ext cx="9623110" cy="721929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A4FEFC0-1E01-4968-1B84-B4CC7FDDBEFF}"/>
              </a:ext>
            </a:extLst>
          </p:cNvPr>
          <p:cNvSpPr txBox="1"/>
          <p:nvPr/>
        </p:nvSpPr>
        <p:spPr>
          <a:xfrm>
            <a:off x="3581400" y="8509968"/>
            <a:ext cx="10909142" cy="595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3200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Team ESPN-R at EUROPEAN ROTORS 2022 in Cologne, Germany</a:t>
            </a:r>
            <a:endParaRPr lang="en-US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10">
            <a:extLst>
              <a:ext uri="{FF2B5EF4-FFF2-40B4-BE49-F238E27FC236}">
                <a16:creationId xmlns:a16="http://schemas.microsoft.com/office/drawing/2014/main" id="{836E253C-CE14-0F2B-8004-8593B64748E2}"/>
              </a:ext>
            </a:extLst>
          </p:cNvPr>
          <p:cNvSpPr txBox="1"/>
          <p:nvPr/>
        </p:nvSpPr>
        <p:spPr>
          <a:xfrm>
            <a:off x="319709" y="9486900"/>
            <a:ext cx="7681291" cy="6412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040"/>
              </a:lnSpc>
            </a:pPr>
            <a:r>
              <a:rPr lang="en-US" sz="4200" dirty="0">
                <a:solidFill>
                  <a:srgbClr val="000000"/>
                </a:solidFill>
                <a:latin typeface="Calibri 1"/>
              </a:rPr>
              <a:t>EUROPEAN ROTORS 2024, Nov. 7</a:t>
            </a:r>
          </a:p>
        </p:txBody>
      </p:sp>
    </p:spTree>
    <p:extLst>
      <p:ext uri="{BB962C8B-B14F-4D97-AF65-F5344CB8AC3E}">
        <p14:creationId xmlns:p14="http://schemas.microsoft.com/office/powerpoint/2010/main" val="898032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9339369"/>
            <a:ext cx="18288000" cy="947631"/>
          </a:xfrm>
          <a:prstGeom prst="rect">
            <a:avLst/>
          </a:prstGeom>
          <a:solidFill>
            <a:srgbClr val="FBBC39"/>
          </a:solidFill>
        </p:spPr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F922068-30D2-7BC4-BA4D-3D12F3E5AAB2}"/>
              </a:ext>
            </a:extLst>
          </p:cNvPr>
          <p:cNvSpPr txBox="1"/>
          <p:nvPr/>
        </p:nvSpPr>
        <p:spPr>
          <a:xfrm>
            <a:off x="319709" y="9486900"/>
            <a:ext cx="7681291" cy="6412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040"/>
              </a:lnSpc>
            </a:pPr>
            <a:r>
              <a:rPr lang="en-US" sz="4200" dirty="0">
                <a:solidFill>
                  <a:srgbClr val="000000"/>
                </a:solidFill>
                <a:latin typeface="Calibri 1"/>
              </a:rPr>
              <a:t>EUROPEAN ROTORS 2024, Nov. 7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9BA1B7F-030C-F963-946F-51BD6789961F}"/>
              </a:ext>
            </a:extLst>
          </p:cNvPr>
          <p:cNvGrpSpPr/>
          <p:nvPr/>
        </p:nvGrpSpPr>
        <p:grpSpPr>
          <a:xfrm>
            <a:off x="2935906" y="1409700"/>
            <a:ext cx="12608894" cy="7570959"/>
            <a:chOff x="51427" y="1419752"/>
            <a:chExt cx="5090619" cy="289532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0BAFAB6-6347-669C-644E-51F3A85AA50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427" y="1419752"/>
              <a:ext cx="4877875" cy="2895326"/>
            </a:xfrm>
            <a:prstGeom prst="rect">
              <a:avLst/>
            </a:prstGeom>
          </p:spPr>
        </p:pic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F052D68C-AC4B-9BF9-DB4B-E6DC0EA4FDB4}"/>
                </a:ext>
              </a:extLst>
            </p:cNvPr>
            <p:cNvGrpSpPr/>
            <p:nvPr/>
          </p:nvGrpSpPr>
          <p:grpSpPr>
            <a:xfrm>
              <a:off x="138455" y="1894468"/>
              <a:ext cx="5003591" cy="2180297"/>
              <a:chOff x="138455" y="1656573"/>
              <a:chExt cx="5003591" cy="2180297"/>
            </a:xfrm>
          </p:grpSpPr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04130282-22A2-E58E-2CD5-FD4EFE16D711}"/>
                  </a:ext>
                </a:extLst>
              </p:cNvPr>
              <p:cNvSpPr/>
              <p:nvPr/>
            </p:nvSpPr>
            <p:spPr>
              <a:xfrm>
                <a:off x="3718826" y="1856628"/>
                <a:ext cx="1423220" cy="339331"/>
              </a:xfrm>
              <a:prstGeom prst="rect">
                <a:avLst/>
              </a:prstGeom>
              <a:noFill/>
            </p:spPr>
            <p:txBody>
              <a:bodyPr wrap="square" lIns="182880" tIns="91440" rIns="182880" bIns="91440">
                <a:spAutoFit/>
              </a:bodyPr>
              <a:lstStyle/>
              <a:p>
                <a:r>
                  <a:rPr lang="en-GB" sz="4000" b="1" dirty="0">
                    <a:ln w="12700">
                      <a:solidFill>
                        <a:schemeClr val="accent1"/>
                      </a:solidFill>
                      <a:prstDash val="solid"/>
                    </a:ln>
                    <a:pattFill prst="pct50">
                      <a:fgClr>
                        <a:schemeClr val="accent1"/>
                      </a:fgClr>
                      <a:bgClr>
                        <a:schemeClr val="accent1">
                          <a:lumMod val="20000"/>
                          <a:lumOff val="80000"/>
                        </a:schemeClr>
                      </a:bgClr>
                    </a:pattFill>
                    <a:effectLst>
                      <a:outerShdw dist="38100" dir="2640000" algn="bl" rotWithShape="0">
                        <a:schemeClr val="accent1"/>
                      </a:outerShdw>
                    </a:effectLst>
                  </a:rPr>
                  <a:t>I</a:t>
                </a:r>
                <a:r>
                  <a:rPr lang="en-US" sz="4000" b="1" dirty="0">
                    <a:ln w="12700">
                      <a:solidFill>
                        <a:schemeClr val="accent1"/>
                      </a:solidFill>
                      <a:prstDash val="solid"/>
                    </a:ln>
                    <a:pattFill prst="pct50">
                      <a:fgClr>
                        <a:schemeClr val="accent1"/>
                      </a:fgClr>
                      <a:bgClr>
                        <a:schemeClr val="accent1">
                          <a:lumMod val="20000"/>
                          <a:lumOff val="80000"/>
                        </a:schemeClr>
                      </a:bgClr>
                    </a:pattFill>
                    <a:effectLst>
                      <a:outerShdw dist="38100" dir="2640000" algn="bl" rotWithShape="0">
                        <a:schemeClr val="accent1"/>
                      </a:outerShdw>
                    </a:effectLst>
                  </a:rPr>
                  <a:t>DENTIFY</a:t>
                </a:r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3240D32B-48E6-473A-D8A2-F8144D9A6E1D}"/>
                  </a:ext>
                </a:extLst>
              </p:cNvPr>
              <p:cNvSpPr/>
              <p:nvPr/>
            </p:nvSpPr>
            <p:spPr>
              <a:xfrm>
                <a:off x="3921721" y="3497539"/>
                <a:ext cx="974280" cy="339331"/>
              </a:xfrm>
              <a:prstGeom prst="rect">
                <a:avLst/>
              </a:prstGeom>
              <a:noFill/>
            </p:spPr>
            <p:txBody>
              <a:bodyPr wrap="square" lIns="182880" tIns="91440" rIns="182880" bIns="91440">
                <a:spAutoFit/>
              </a:bodyPr>
              <a:lstStyle/>
              <a:p>
                <a:r>
                  <a:rPr lang="en-US" sz="4000" b="1" dirty="0">
                    <a:ln w="12700">
                      <a:solidFill>
                        <a:schemeClr val="accent1"/>
                      </a:solidFill>
                      <a:prstDash val="solid"/>
                    </a:ln>
                    <a:pattFill prst="pct50">
                      <a:fgClr>
                        <a:schemeClr val="accent1"/>
                      </a:fgClr>
                      <a:bgClr>
                        <a:schemeClr val="accent1">
                          <a:lumMod val="20000"/>
                          <a:lumOff val="80000"/>
                        </a:schemeClr>
                      </a:bgClr>
                    </a:pattFill>
                    <a:effectLst>
                      <a:outerShdw dist="38100" dir="2640000" algn="bl" rotWithShape="0">
                        <a:schemeClr val="accent1"/>
                      </a:outerShdw>
                    </a:effectLst>
                  </a:rPr>
                  <a:t>ASSESS</a:t>
                </a:r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AA1F3B6B-CF24-1AC2-18AA-6282FF40E6FF}"/>
                  </a:ext>
                </a:extLst>
              </p:cNvPr>
              <p:cNvSpPr/>
              <p:nvPr/>
            </p:nvSpPr>
            <p:spPr>
              <a:xfrm>
                <a:off x="138455" y="3392597"/>
                <a:ext cx="1423220" cy="339331"/>
              </a:xfrm>
              <a:prstGeom prst="rect">
                <a:avLst/>
              </a:prstGeom>
              <a:noFill/>
            </p:spPr>
            <p:txBody>
              <a:bodyPr wrap="square" lIns="182880" tIns="91440" rIns="182880" bIns="91440">
                <a:spAutoFit/>
              </a:bodyPr>
              <a:lstStyle/>
              <a:p>
                <a:r>
                  <a:rPr lang="en-US" sz="4000" b="1" dirty="0">
                    <a:ln w="12700">
                      <a:solidFill>
                        <a:schemeClr val="accent1"/>
                      </a:solidFill>
                      <a:prstDash val="solid"/>
                    </a:ln>
                    <a:pattFill prst="pct50">
                      <a:fgClr>
                        <a:schemeClr val="accent1"/>
                      </a:fgClr>
                      <a:bgClr>
                        <a:schemeClr val="accent1">
                          <a:lumMod val="20000"/>
                          <a:lumOff val="80000"/>
                        </a:schemeClr>
                      </a:bgClr>
                    </a:pattFill>
                    <a:effectLst>
                      <a:outerShdw dist="38100" dir="2640000" algn="bl" rotWithShape="0">
                        <a:schemeClr val="accent1"/>
                      </a:outerShdw>
                    </a:effectLst>
                  </a:rPr>
                  <a:t>MITIGATE</a:t>
                </a:r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DFC9274D-02AF-49CD-8BA0-456E6A642E3C}"/>
                  </a:ext>
                </a:extLst>
              </p:cNvPr>
              <p:cNvSpPr/>
              <p:nvPr/>
            </p:nvSpPr>
            <p:spPr>
              <a:xfrm>
                <a:off x="418289" y="1656573"/>
                <a:ext cx="1423220" cy="339331"/>
              </a:xfrm>
              <a:prstGeom prst="rect">
                <a:avLst/>
              </a:prstGeom>
              <a:noFill/>
            </p:spPr>
            <p:txBody>
              <a:bodyPr wrap="square" lIns="182880" tIns="91440" rIns="182880" bIns="91440">
                <a:spAutoFit/>
              </a:bodyPr>
              <a:lstStyle/>
              <a:p>
                <a:r>
                  <a:rPr lang="en-US" sz="4000" b="1" dirty="0">
                    <a:ln w="12700">
                      <a:solidFill>
                        <a:schemeClr val="accent1"/>
                      </a:solidFill>
                      <a:prstDash val="solid"/>
                    </a:ln>
                    <a:pattFill prst="pct50">
                      <a:fgClr>
                        <a:schemeClr val="accent1"/>
                      </a:fgClr>
                      <a:bgClr>
                        <a:schemeClr val="accent1">
                          <a:lumMod val="20000"/>
                          <a:lumOff val="80000"/>
                        </a:schemeClr>
                      </a:bgClr>
                    </a:pattFill>
                    <a:effectLst>
                      <a:outerShdw dist="38100" dir="2640000" algn="bl" rotWithShape="0">
                        <a:schemeClr val="accent1"/>
                      </a:outerShdw>
                    </a:effectLst>
                  </a:rPr>
                  <a:t>MONITOR</a:t>
                </a:r>
              </a:p>
            </p:txBody>
          </p:sp>
        </p:grpSp>
      </p:grp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E39E88C4-FF91-A53E-1197-6E095043AFCB}"/>
              </a:ext>
            </a:extLst>
          </p:cNvPr>
          <p:cNvSpPr/>
          <p:nvPr/>
        </p:nvSpPr>
        <p:spPr>
          <a:xfrm>
            <a:off x="990600" y="4686300"/>
            <a:ext cx="1723163" cy="914400"/>
          </a:xfrm>
          <a:prstGeom prst="rightArrow">
            <a:avLst/>
          </a:prstGeom>
          <a:solidFill>
            <a:srgbClr val="FFFF00"/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1">
            <a:extLst>
              <a:ext uri="{FF2B5EF4-FFF2-40B4-BE49-F238E27FC236}">
                <a16:creationId xmlns:a16="http://schemas.microsoft.com/office/drawing/2014/main" id="{88FB6C96-CCD1-E652-F0EB-237C87A2237B}"/>
              </a:ext>
            </a:extLst>
          </p:cNvPr>
          <p:cNvSpPr txBox="1">
            <a:spLocks/>
          </p:cNvSpPr>
          <p:nvPr/>
        </p:nvSpPr>
        <p:spPr>
          <a:xfrm>
            <a:off x="287554" y="190500"/>
            <a:ext cx="17642860" cy="131278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7200" b="1" dirty="0">
                <a:solidFill>
                  <a:srgbClr val="007FC2"/>
                </a:solidFill>
                <a:latin typeface="+mj-lt"/>
              </a:rPr>
              <a:t>Serving the European Safety Risk Mgt Process</a:t>
            </a:r>
          </a:p>
        </p:txBody>
      </p:sp>
    </p:spTree>
    <p:extLst>
      <p:ext uri="{BB962C8B-B14F-4D97-AF65-F5344CB8AC3E}">
        <p14:creationId xmlns:p14="http://schemas.microsoft.com/office/powerpoint/2010/main" val="1699784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9339369"/>
            <a:ext cx="18288000" cy="947631"/>
          </a:xfrm>
          <a:prstGeom prst="rect">
            <a:avLst/>
          </a:prstGeom>
          <a:solidFill>
            <a:srgbClr val="FBBC39"/>
          </a:solidFill>
        </p:spPr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F922068-30D2-7BC4-BA4D-3D12F3E5AAB2}"/>
              </a:ext>
            </a:extLst>
          </p:cNvPr>
          <p:cNvSpPr txBox="1"/>
          <p:nvPr/>
        </p:nvSpPr>
        <p:spPr>
          <a:xfrm>
            <a:off x="319709" y="9486900"/>
            <a:ext cx="7681291" cy="6412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040"/>
              </a:lnSpc>
            </a:pPr>
            <a:r>
              <a:rPr lang="en-US" sz="4200" dirty="0">
                <a:solidFill>
                  <a:srgbClr val="000000"/>
                </a:solidFill>
                <a:latin typeface="Calibri 1"/>
              </a:rPr>
              <a:t>EUROPEAN ROTORS 2024, Nov. 7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6DAE8B4-4F6D-BD25-46CC-03A0C070E5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048" y="2129472"/>
            <a:ext cx="3199092" cy="4522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594069C-CCAD-DF76-FCE3-04AE661B92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6909" y="2286822"/>
            <a:ext cx="3580110" cy="50765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6F1D0BC-AC60-04E6-14FB-B4E8C5361AC0}"/>
              </a:ext>
            </a:extLst>
          </p:cNvPr>
          <p:cNvSpPr/>
          <p:nvPr/>
        </p:nvSpPr>
        <p:spPr bwMode="auto">
          <a:xfrm>
            <a:off x="11102372" y="2040335"/>
            <a:ext cx="184180" cy="1508382"/>
          </a:xfrm>
          <a:prstGeom prst="rect">
            <a:avLst/>
          </a:prstGeom>
          <a:solidFill>
            <a:srgbClr val="A25EAB"/>
          </a:solidFill>
          <a:ln>
            <a:noFill/>
          </a:ln>
          <a:effectLst/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</a:bodyPr>
          <a:lstStyle/>
          <a:p>
            <a:pPr marL="514350" indent="-514350" defTabSz="1371600" fontAlgn="base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4"/>
              </a:buBlip>
            </a:pPr>
            <a:endParaRPr lang="en-GB" sz="4800">
              <a:solidFill>
                <a:srgbClr val="055685"/>
              </a:solidFill>
              <a:latin typeface="Calibri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1DC2AD-891E-8E87-9D2B-6E40D586813A}"/>
              </a:ext>
            </a:extLst>
          </p:cNvPr>
          <p:cNvSpPr txBox="1"/>
          <p:nvPr/>
        </p:nvSpPr>
        <p:spPr>
          <a:xfrm>
            <a:off x="11385968" y="2433690"/>
            <a:ext cx="281840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GB" sz="4200" b="1" dirty="0">
                <a:solidFill>
                  <a:srgbClr val="82488A"/>
                </a:solidFill>
              </a:rPr>
              <a:t>Rulemaking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DF1F9FA-27A6-B6C1-95AB-582F9C6CBE75}"/>
              </a:ext>
            </a:extLst>
          </p:cNvPr>
          <p:cNvSpPr/>
          <p:nvPr/>
        </p:nvSpPr>
        <p:spPr bwMode="auto">
          <a:xfrm>
            <a:off x="11105257" y="3687388"/>
            <a:ext cx="178738" cy="1515932"/>
          </a:xfrm>
          <a:prstGeom prst="rect">
            <a:avLst/>
          </a:prstGeom>
          <a:solidFill>
            <a:srgbClr val="EEE800"/>
          </a:solidFill>
          <a:ln>
            <a:noFill/>
          </a:ln>
          <a:effectLst/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</a:bodyPr>
          <a:lstStyle/>
          <a:p>
            <a:pPr marL="514350" indent="-514350" defTabSz="1371600" fontAlgn="base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4"/>
              </a:buBlip>
            </a:pPr>
            <a:endParaRPr lang="en-GB" sz="4800">
              <a:solidFill>
                <a:srgbClr val="FCF600"/>
              </a:solidFill>
              <a:latin typeface="Calibri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7EFC83E-7E28-A125-D3CA-F49270C73526}"/>
              </a:ext>
            </a:extLst>
          </p:cNvPr>
          <p:cNvSpPr/>
          <p:nvPr/>
        </p:nvSpPr>
        <p:spPr bwMode="auto">
          <a:xfrm>
            <a:off x="11099812" y="5354417"/>
            <a:ext cx="184180" cy="1508382"/>
          </a:xfrm>
          <a:prstGeom prst="rect">
            <a:avLst/>
          </a:prstGeom>
          <a:solidFill>
            <a:srgbClr val="A6A6A6"/>
          </a:solidFill>
          <a:ln>
            <a:noFill/>
          </a:ln>
          <a:effectLst/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</a:bodyPr>
          <a:lstStyle/>
          <a:p>
            <a:pPr marL="514350" indent="-514350" defTabSz="1371600" fontAlgn="base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4"/>
              </a:buBlip>
            </a:pPr>
            <a:endParaRPr lang="en-GB" sz="4800">
              <a:solidFill>
                <a:srgbClr val="A6A6A6"/>
              </a:solidFill>
              <a:latin typeface="Calibri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DE1EBD5-30E2-139E-357F-BC6BF73F0944}"/>
              </a:ext>
            </a:extLst>
          </p:cNvPr>
          <p:cNvSpPr/>
          <p:nvPr/>
        </p:nvSpPr>
        <p:spPr bwMode="auto">
          <a:xfrm>
            <a:off x="11099812" y="7013897"/>
            <a:ext cx="184180" cy="1508382"/>
          </a:xfrm>
          <a:prstGeom prst="rect">
            <a:avLst/>
          </a:prstGeom>
          <a:solidFill>
            <a:srgbClr val="996633"/>
          </a:solidFill>
          <a:ln>
            <a:noFill/>
          </a:ln>
          <a:effectLst/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</a:bodyPr>
          <a:lstStyle/>
          <a:p>
            <a:pPr marL="514350" indent="-514350" defTabSz="1371600" fontAlgn="base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4"/>
              </a:buBlip>
            </a:pPr>
            <a:endParaRPr lang="en-GB" sz="4800">
              <a:solidFill>
                <a:srgbClr val="996633"/>
              </a:solidFill>
              <a:latin typeface="Calibri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24DD902-81E4-B8C6-B13F-5E99B2427377}"/>
              </a:ext>
            </a:extLst>
          </p:cNvPr>
          <p:cNvSpPr txBox="1"/>
          <p:nvPr/>
        </p:nvSpPr>
        <p:spPr>
          <a:xfrm>
            <a:off x="11458807" y="4053870"/>
            <a:ext cx="407977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GB" sz="4200" b="1" dirty="0">
                <a:solidFill>
                  <a:srgbClr val="C0BB00"/>
                </a:solidFill>
              </a:rPr>
              <a:t>Safety Promotion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AAC9A11-56AE-24CF-BF48-A38CB3576E0C}"/>
              </a:ext>
            </a:extLst>
          </p:cNvPr>
          <p:cNvSpPr txBox="1"/>
          <p:nvPr/>
        </p:nvSpPr>
        <p:spPr>
          <a:xfrm>
            <a:off x="11587949" y="5674050"/>
            <a:ext cx="426674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GB" sz="4200" b="1" dirty="0">
                <a:solidFill>
                  <a:srgbClr val="868686"/>
                </a:solidFill>
              </a:rPr>
              <a:t>Focused Oversight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D3741AC-4BAA-EF8B-2749-49FDF9CD8A36}"/>
              </a:ext>
            </a:extLst>
          </p:cNvPr>
          <p:cNvSpPr txBox="1"/>
          <p:nvPr/>
        </p:nvSpPr>
        <p:spPr>
          <a:xfrm>
            <a:off x="11572562" y="7283336"/>
            <a:ext cx="220015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GB" sz="4200" b="1" dirty="0">
                <a:solidFill>
                  <a:srgbClr val="84582C"/>
                </a:solidFill>
              </a:rPr>
              <a:t>Research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0A67E754-906D-EFE9-830A-9BBF9297471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6857" r="27173"/>
          <a:stretch/>
        </p:blipFill>
        <p:spPr>
          <a:xfrm>
            <a:off x="3488900" y="2433691"/>
            <a:ext cx="4536504" cy="6620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2499528-15C4-5890-A783-211EB1C997A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91727" y="2433105"/>
            <a:ext cx="4770874" cy="6751818"/>
          </a:xfrm>
          <a:prstGeom prst="rect">
            <a:avLst/>
          </a:prstGeom>
        </p:spPr>
      </p:pic>
      <p:sp>
        <p:nvSpPr>
          <p:cNvPr id="18" name="Text Placeholder 1">
            <a:extLst>
              <a:ext uri="{FF2B5EF4-FFF2-40B4-BE49-F238E27FC236}">
                <a16:creationId xmlns:a16="http://schemas.microsoft.com/office/drawing/2014/main" id="{51C2A64C-982A-CC28-ADD6-721FC5F78816}"/>
              </a:ext>
            </a:extLst>
          </p:cNvPr>
          <p:cNvSpPr txBox="1">
            <a:spLocks/>
          </p:cNvSpPr>
          <p:nvPr/>
        </p:nvSpPr>
        <p:spPr>
          <a:xfrm>
            <a:off x="287554" y="190500"/>
            <a:ext cx="17642860" cy="131278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7200" b="1" dirty="0">
                <a:solidFill>
                  <a:srgbClr val="007FC2"/>
                </a:solidFill>
                <a:latin typeface="+mj-lt"/>
              </a:rPr>
              <a:t>Implementing EPAS Safety Promotion Tasks</a:t>
            </a:r>
          </a:p>
        </p:txBody>
      </p:sp>
    </p:spTree>
    <p:extLst>
      <p:ext uri="{BB962C8B-B14F-4D97-AF65-F5344CB8AC3E}">
        <p14:creationId xmlns:p14="http://schemas.microsoft.com/office/powerpoint/2010/main" val="1858491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8" grpId="0" animBg="1"/>
      <p:bldP spid="9" grpId="0" animBg="1"/>
      <p:bldP spid="12" grpId="0" animBg="1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9339369"/>
            <a:ext cx="18288000" cy="947631"/>
          </a:xfrm>
          <a:prstGeom prst="rect">
            <a:avLst/>
          </a:prstGeom>
          <a:solidFill>
            <a:srgbClr val="FBBC39"/>
          </a:solidFill>
        </p:spPr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A4FEFC0-1E01-4968-1B84-B4CC7FDDBEFF}"/>
              </a:ext>
            </a:extLst>
          </p:cNvPr>
          <p:cNvSpPr txBox="1"/>
          <p:nvPr/>
        </p:nvSpPr>
        <p:spPr>
          <a:xfrm>
            <a:off x="3505200" y="8496300"/>
            <a:ext cx="10909142" cy="595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3200" dirty="0">
                <a:hlinkClick r:id="rId2"/>
              </a:rPr>
              <a:t>European Safety Promotion Network Rotorcraft (ESPN-R) | EASA</a:t>
            </a:r>
            <a:endParaRPr lang="en-US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FCCDE75-A817-02F6-0B82-D6962630CF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0"/>
            <a:ext cx="12200326" cy="856860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F922068-30D2-7BC4-BA4D-3D12F3E5AAB2}"/>
              </a:ext>
            </a:extLst>
          </p:cNvPr>
          <p:cNvSpPr txBox="1"/>
          <p:nvPr/>
        </p:nvSpPr>
        <p:spPr>
          <a:xfrm>
            <a:off x="319709" y="9486900"/>
            <a:ext cx="7681291" cy="6412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040"/>
              </a:lnSpc>
            </a:pPr>
            <a:r>
              <a:rPr lang="en-US" sz="4200" dirty="0">
                <a:solidFill>
                  <a:srgbClr val="000000"/>
                </a:solidFill>
                <a:latin typeface="Calibri 1"/>
              </a:rPr>
              <a:t>EUROPEAN ROTORS 2024, Nov. 7</a:t>
            </a:r>
          </a:p>
        </p:txBody>
      </p:sp>
    </p:spTree>
    <p:extLst>
      <p:ext uri="{BB962C8B-B14F-4D97-AF65-F5344CB8AC3E}">
        <p14:creationId xmlns:p14="http://schemas.microsoft.com/office/powerpoint/2010/main" val="21467144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9339369"/>
            <a:ext cx="18288000" cy="947631"/>
          </a:xfrm>
          <a:prstGeom prst="rect">
            <a:avLst/>
          </a:prstGeom>
          <a:solidFill>
            <a:srgbClr val="FBBC39"/>
          </a:solidFill>
        </p:spPr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4C95B245-1495-0140-62F6-8AA40FDE5E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077314"/>
            <a:ext cx="5596073" cy="8257186"/>
          </a:xfrm>
          <a:prstGeom prst="rect">
            <a:avLst/>
          </a:prstGeom>
        </p:spPr>
      </p:pic>
      <p:sp>
        <p:nvSpPr>
          <p:cNvPr id="26" name="TextBox 6">
            <a:extLst>
              <a:ext uri="{FF2B5EF4-FFF2-40B4-BE49-F238E27FC236}">
                <a16:creationId xmlns:a16="http://schemas.microsoft.com/office/drawing/2014/main" id="{6687504A-6F08-C60E-52B5-361291594838}"/>
              </a:ext>
            </a:extLst>
          </p:cNvPr>
          <p:cNvSpPr txBox="1"/>
          <p:nvPr/>
        </p:nvSpPr>
        <p:spPr>
          <a:xfrm>
            <a:off x="0" y="-37130"/>
            <a:ext cx="18332583" cy="9896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640"/>
              </a:lnSpc>
            </a:pPr>
            <a:r>
              <a:rPr lang="en-GB" sz="4800" dirty="0">
                <a:solidFill>
                  <a:srgbClr val="007FC2"/>
                </a:solidFill>
                <a:latin typeface="Calibri 1 Bold"/>
              </a:rPr>
              <a:t> Our social media: LinkedIn ESPN-R Groups</a:t>
            </a:r>
          </a:p>
        </p:txBody>
      </p:sp>
      <p:sp>
        <p:nvSpPr>
          <p:cNvPr id="27" name="Explosion: 8 Points 26">
            <a:extLst>
              <a:ext uri="{FF2B5EF4-FFF2-40B4-BE49-F238E27FC236}">
                <a16:creationId xmlns:a16="http://schemas.microsoft.com/office/drawing/2014/main" id="{FAFC1BBB-3CF8-FDE0-4825-CCE560B78449}"/>
              </a:ext>
            </a:extLst>
          </p:cNvPr>
          <p:cNvSpPr/>
          <p:nvPr/>
        </p:nvSpPr>
        <p:spPr>
          <a:xfrm>
            <a:off x="1905000" y="3467100"/>
            <a:ext cx="2423160" cy="2362200"/>
          </a:xfrm>
          <a:prstGeom prst="irregularSeal1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&gt;3700 Members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103C25EF-1892-1553-1044-4F8340924BF3}"/>
              </a:ext>
            </a:extLst>
          </p:cNvPr>
          <p:cNvGrpSpPr/>
          <p:nvPr/>
        </p:nvGrpSpPr>
        <p:grpSpPr>
          <a:xfrm>
            <a:off x="5910985" y="1104529"/>
            <a:ext cx="5861915" cy="8034232"/>
            <a:chOff x="5910985" y="1104529"/>
            <a:chExt cx="5861915" cy="8034232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838B06D3-C1EB-5639-B661-1642FF98DBB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10985" y="1104529"/>
              <a:ext cx="5861915" cy="8034232"/>
            </a:xfrm>
            <a:prstGeom prst="rect">
              <a:avLst/>
            </a:prstGeom>
          </p:spPr>
        </p:pic>
        <p:sp>
          <p:nvSpPr>
            <p:cNvPr id="28" name="Explosion: 8 Points 27">
              <a:extLst>
                <a:ext uri="{FF2B5EF4-FFF2-40B4-BE49-F238E27FC236}">
                  <a16:creationId xmlns:a16="http://schemas.microsoft.com/office/drawing/2014/main" id="{AD5B152D-B6F8-D7BA-D4CC-4B3C1C8602D2}"/>
                </a:ext>
              </a:extLst>
            </p:cNvPr>
            <p:cNvSpPr/>
            <p:nvPr/>
          </p:nvSpPr>
          <p:spPr>
            <a:xfrm>
              <a:off x="7886700" y="3467100"/>
              <a:ext cx="2514600" cy="2362200"/>
            </a:xfrm>
            <a:prstGeom prst="irregularSeal1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</a:rPr>
                <a:t>&gt; 1230 Members</a:t>
              </a:r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2DDF068F-9709-9FD5-4845-CC2F26DF8708}"/>
              </a:ext>
            </a:extLst>
          </p:cNvPr>
          <p:cNvGrpSpPr/>
          <p:nvPr/>
        </p:nvGrpSpPr>
        <p:grpSpPr>
          <a:xfrm>
            <a:off x="12087813" y="1077314"/>
            <a:ext cx="6123988" cy="7805632"/>
            <a:chOff x="12039600" y="1077314"/>
            <a:chExt cx="6123988" cy="7805632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EBA17DB2-F618-5147-34E6-A526217D2ED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039600" y="1077314"/>
              <a:ext cx="6123988" cy="7805632"/>
            </a:xfrm>
            <a:prstGeom prst="rect">
              <a:avLst/>
            </a:prstGeom>
          </p:spPr>
        </p:pic>
        <p:sp>
          <p:nvSpPr>
            <p:cNvPr id="29" name="Explosion: 8 Points 28">
              <a:extLst>
                <a:ext uri="{FF2B5EF4-FFF2-40B4-BE49-F238E27FC236}">
                  <a16:creationId xmlns:a16="http://schemas.microsoft.com/office/drawing/2014/main" id="{FA9F08E5-9C05-CD0F-BE88-A80FCA51D692}"/>
                </a:ext>
              </a:extLst>
            </p:cNvPr>
            <p:cNvSpPr/>
            <p:nvPr/>
          </p:nvSpPr>
          <p:spPr>
            <a:xfrm>
              <a:off x="13710515" y="3467100"/>
              <a:ext cx="2596285" cy="2362200"/>
            </a:xfrm>
            <a:prstGeom prst="irregularSeal1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</a:rPr>
                <a:t>&gt; 240 Members</a:t>
              </a:r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B298F763-6612-8B25-6D5B-B959B51A86CE}"/>
              </a:ext>
            </a:extLst>
          </p:cNvPr>
          <p:cNvSpPr/>
          <p:nvPr/>
        </p:nvSpPr>
        <p:spPr>
          <a:xfrm>
            <a:off x="3810000" y="1181100"/>
            <a:ext cx="762000" cy="15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B1DED18-EA92-1276-CA81-7CC043AC0497}"/>
              </a:ext>
            </a:extLst>
          </p:cNvPr>
          <p:cNvSpPr/>
          <p:nvPr/>
        </p:nvSpPr>
        <p:spPr>
          <a:xfrm>
            <a:off x="9906000" y="1181100"/>
            <a:ext cx="762000" cy="15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FD96C73-3189-B6E5-D01D-894FC82D1DF9}"/>
              </a:ext>
            </a:extLst>
          </p:cNvPr>
          <p:cNvSpPr/>
          <p:nvPr/>
        </p:nvSpPr>
        <p:spPr>
          <a:xfrm>
            <a:off x="16230600" y="1181100"/>
            <a:ext cx="762000" cy="15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7" name="Explosion: 8 Points 6">
            <a:extLst>
              <a:ext uri="{FF2B5EF4-FFF2-40B4-BE49-F238E27FC236}">
                <a16:creationId xmlns:a16="http://schemas.microsoft.com/office/drawing/2014/main" id="{B02A16C0-0A00-8DA8-8E10-E630493416C4}"/>
              </a:ext>
            </a:extLst>
          </p:cNvPr>
          <p:cNvSpPr/>
          <p:nvPr/>
        </p:nvSpPr>
        <p:spPr>
          <a:xfrm>
            <a:off x="15468600" y="38100"/>
            <a:ext cx="2596285" cy="2362200"/>
          </a:xfrm>
          <a:prstGeom prst="irregularSeal1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Join us!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TextBox 10">
            <a:extLst>
              <a:ext uri="{FF2B5EF4-FFF2-40B4-BE49-F238E27FC236}">
                <a16:creationId xmlns:a16="http://schemas.microsoft.com/office/drawing/2014/main" id="{8423E5A3-EC5F-D777-58FB-AD134243C403}"/>
              </a:ext>
            </a:extLst>
          </p:cNvPr>
          <p:cNvSpPr txBox="1"/>
          <p:nvPr/>
        </p:nvSpPr>
        <p:spPr>
          <a:xfrm>
            <a:off x="319709" y="9486900"/>
            <a:ext cx="7681291" cy="6412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040"/>
              </a:lnSpc>
            </a:pPr>
            <a:r>
              <a:rPr lang="en-US" sz="4200" dirty="0">
                <a:solidFill>
                  <a:srgbClr val="000000"/>
                </a:solidFill>
                <a:latin typeface="Calibri 1"/>
              </a:rPr>
              <a:t>EUROPEAN ROTORS 2024, Nov. 7</a:t>
            </a:r>
          </a:p>
        </p:txBody>
      </p:sp>
    </p:spTree>
    <p:extLst>
      <p:ext uri="{BB962C8B-B14F-4D97-AF65-F5344CB8AC3E}">
        <p14:creationId xmlns:p14="http://schemas.microsoft.com/office/powerpoint/2010/main" val="3982061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9339369"/>
            <a:ext cx="18288000" cy="947631"/>
          </a:xfrm>
          <a:prstGeom prst="rect">
            <a:avLst/>
          </a:prstGeom>
          <a:solidFill>
            <a:srgbClr val="FBBC39"/>
          </a:solidFill>
        </p:spPr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C7A8C604-5069-38D0-D45A-162FA1DC1687}"/>
              </a:ext>
            </a:extLst>
          </p:cNvPr>
          <p:cNvSpPr txBox="1"/>
          <p:nvPr/>
        </p:nvSpPr>
        <p:spPr>
          <a:xfrm>
            <a:off x="31617" y="2034"/>
            <a:ext cx="17951583" cy="11028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640"/>
              </a:lnSpc>
            </a:pPr>
            <a:r>
              <a:rPr lang="en-GB" sz="7200" dirty="0">
                <a:solidFill>
                  <a:srgbClr val="007FC2"/>
                </a:solidFill>
                <a:latin typeface="Calibri 1 Bold"/>
              </a:rPr>
              <a:t>W</a:t>
            </a:r>
            <a:r>
              <a:rPr lang="en-US" sz="7200" dirty="0">
                <a:solidFill>
                  <a:srgbClr val="007FC2"/>
                </a:solidFill>
                <a:latin typeface="Calibri 1 Bold"/>
              </a:rPr>
              <a:t>here we publish articles and videos</a:t>
            </a:r>
          </a:p>
        </p:txBody>
      </p:sp>
      <p:pic>
        <p:nvPicPr>
          <p:cNvPr id="6" name="Picture 5">
            <a:hlinkClick r:id="rId2" action="ppaction://hlinkfile"/>
            <a:extLst>
              <a:ext uri="{FF2B5EF4-FFF2-40B4-BE49-F238E27FC236}">
                <a16:creationId xmlns:a16="http://schemas.microsoft.com/office/drawing/2014/main" id="{4DC27F48-5AC5-7E2E-5B25-EB236D1FEC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184031"/>
            <a:ext cx="14782800" cy="2587869"/>
          </a:xfrm>
          <a:prstGeom prst="rect">
            <a:avLst/>
          </a:prstGeom>
        </p:spPr>
      </p:pic>
      <p:pic>
        <p:nvPicPr>
          <p:cNvPr id="7" name="Picture 6">
            <a:hlinkClick r:id="rId2" action="ppaction://hlinkfile"/>
            <a:extLst>
              <a:ext uri="{FF2B5EF4-FFF2-40B4-BE49-F238E27FC236}">
                <a16:creationId xmlns:a16="http://schemas.microsoft.com/office/drawing/2014/main" id="{0362A1C9-C89C-0B62-C5D1-A648A3540D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7400" y="3924300"/>
            <a:ext cx="14020800" cy="527123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8F5482C-8CBB-FE01-9849-0D56C00BE970}"/>
              </a:ext>
            </a:extLst>
          </p:cNvPr>
          <p:cNvSpPr txBox="1"/>
          <p:nvPr/>
        </p:nvSpPr>
        <p:spPr>
          <a:xfrm>
            <a:off x="11506200" y="8267700"/>
            <a:ext cx="4724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Rotorcraft Topics | EASA Community (europa.eu)</a:t>
            </a:r>
            <a:endParaRPr lang="en-US" dirty="0"/>
          </a:p>
        </p:txBody>
      </p:sp>
      <p:sp>
        <p:nvSpPr>
          <p:cNvPr id="3" name="TextBox 10">
            <a:extLst>
              <a:ext uri="{FF2B5EF4-FFF2-40B4-BE49-F238E27FC236}">
                <a16:creationId xmlns:a16="http://schemas.microsoft.com/office/drawing/2014/main" id="{EDDCB252-2C48-FCC5-5C15-D774E2B88135}"/>
              </a:ext>
            </a:extLst>
          </p:cNvPr>
          <p:cNvSpPr txBox="1"/>
          <p:nvPr/>
        </p:nvSpPr>
        <p:spPr>
          <a:xfrm>
            <a:off x="319709" y="9486900"/>
            <a:ext cx="7681291" cy="6412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040"/>
              </a:lnSpc>
            </a:pPr>
            <a:r>
              <a:rPr lang="en-US" sz="4200" dirty="0">
                <a:solidFill>
                  <a:srgbClr val="000000"/>
                </a:solidFill>
                <a:latin typeface="Calibri 1"/>
              </a:rPr>
              <a:t>EUROPEAN ROTORS 2024, Nov. 7</a:t>
            </a:r>
          </a:p>
        </p:txBody>
      </p:sp>
    </p:spTree>
    <p:extLst>
      <p:ext uri="{BB962C8B-B14F-4D97-AF65-F5344CB8AC3E}">
        <p14:creationId xmlns:p14="http://schemas.microsoft.com/office/powerpoint/2010/main" val="17382785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9339369"/>
            <a:ext cx="18288000" cy="947631"/>
          </a:xfrm>
          <a:prstGeom prst="rect">
            <a:avLst/>
          </a:prstGeom>
          <a:solidFill>
            <a:srgbClr val="FBBC39"/>
          </a:solidFill>
        </p:spPr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BCE8A83E-0E06-7D90-3551-DCFBB1C57C0B}"/>
              </a:ext>
            </a:extLst>
          </p:cNvPr>
          <p:cNvSpPr txBox="1"/>
          <p:nvPr/>
        </p:nvSpPr>
        <p:spPr>
          <a:xfrm>
            <a:off x="31617" y="2034"/>
            <a:ext cx="17951583" cy="11028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640"/>
              </a:lnSpc>
            </a:pPr>
            <a:r>
              <a:rPr lang="en-GB" sz="7200" dirty="0">
                <a:solidFill>
                  <a:srgbClr val="007FC2"/>
                </a:solidFill>
                <a:latin typeface="Calibri 1 Bold"/>
              </a:rPr>
              <a:t>Latest videos and accompanying articles</a:t>
            </a:r>
            <a:endParaRPr lang="en-US" sz="7200" dirty="0">
              <a:solidFill>
                <a:srgbClr val="007FC2"/>
              </a:solidFill>
              <a:latin typeface="Calibri 1 Bold"/>
            </a:endParaRPr>
          </a:p>
        </p:txBody>
      </p:sp>
      <p:sp>
        <p:nvSpPr>
          <p:cNvPr id="3" name="TextBox 8">
            <a:extLst>
              <a:ext uri="{FF2B5EF4-FFF2-40B4-BE49-F238E27FC236}">
                <a16:creationId xmlns:a16="http://schemas.microsoft.com/office/drawing/2014/main" id="{4E8776F8-A10E-6448-7493-F6C25BDE9D0A}"/>
              </a:ext>
            </a:extLst>
          </p:cNvPr>
          <p:cNvSpPr txBox="1"/>
          <p:nvPr/>
        </p:nvSpPr>
        <p:spPr>
          <a:xfrm>
            <a:off x="9677400" y="2324100"/>
            <a:ext cx="8131108" cy="5336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960"/>
              </a:lnSpc>
            </a:pPr>
            <a:r>
              <a:rPr lang="en-US" sz="4400" dirty="0">
                <a:solidFill>
                  <a:srgbClr val="000000"/>
                </a:solidFill>
                <a:latin typeface="Calibri 2"/>
              </a:rPr>
              <a:t>EASA videos with Mona Seeberger </a:t>
            </a:r>
          </a:p>
        </p:txBody>
      </p:sp>
      <p:sp>
        <p:nvSpPr>
          <p:cNvPr id="4" name="TextBox 9">
            <a:extLst>
              <a:ext uri="{FF2B5EF4-FFF2-40B4-BE49-F238E27FC236}">
                <a16:creationId xmlns:a16="http://schemas.microsoft.com/office/drawing/2014/main" id="{4AF1DB69-A334-E955-377C-A004ADE3B475}"/>
              </a:ext>
            </a:extLst>
          </p:cNvPr>
          <p:cNvSpPr txBox="1"/>
          <p:nvPr/>
        </p:nvSpPr>
        <p:spPr>
          <a:xfrm>
            <a:off x="9623491" y="1333169"/>
            <a:ext cx="6705600" cy="7067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760"/>
              </a:lnSpc>
            </a:pPr>
            <a:r>
              <a:rPr lang="en-US" sz="4400" dirty="0">
                <a:solidFill>
                  <a:srgbClr val="000000"/>
                </a:solidFill>
                <a:latin typeface="Calibri 2"/>
              </a:rPr>
              <a:t>Off airfield landing site ops</a:t>
            </a:r>
          </a:p>
        </p:txBody>
      </p:sp>
      <p:sp>
        <p:nvSpPr>
          <p:cNvPr id="6" name="TextBox 9">
            <a:extLst>
              <a:ext uri="{FF2B5EF4-FFF2-40B4-BE49-F238E27FC236}">
                <a16:creationId xmlns:a16="http://schemas.microsoft.com/office/drawing/2014/main" id="{F153ACB4-ED87-C637-C2C6-BF27C3019C75}"/>
              </a:ext>
            </a:extLst>
          </p:cNvPr>
          <p:cNvSpPr txBox="1"/>
          <p:nvPr/>
        </p:nvSpPr>
        <p:spPr>
          <a:xfrm>
            <a:off x="381000" y="1406910"/>
            <a:ext cx="8534400" cy="14505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760"/>
              </a:lnSpc>
            </a:pPr>
            <a:r>
              <a:rPr lang="en-GB" sz="4400" dirty="0">
                <a:solidFill>
                  <a:srgbClr val="000000"/>
                </a:solidFill>
                <a:latin typeface="Calibri 2"/>
              </a:rPr>
              <a:t>Carriage and use of PEDs and EFBs</a:t>
            </a:r>
          </a:p>
          <a:p>
            <a:pPr>
              <a:lnSpc>
                <a:spcPts val="5760"/>
              </a:lnSpc>
            </a:pPr>
            <a:r>
              <a:rPr lang="en-GB" sz="4400" dirty="0">
                <a:solidFill>
                  <a:srgbClr val="000000"/>
                </a:solidFill>
                <a:latin typeface="Calibri 2"/>
              </a:rPr>
              <a:t>EASA video by Safety for Flight</a:t>
            </a:r>
            <a:endParaRPr lang="en-US" sz="4400" dirty="0">
              <a:solidFill>
                <a:srgbClr val="000000"/>
              </a:solidFill>
              <a:latin typeface="Calibri 2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10CD18A-FC2C-397C-E741-ADE40CDD70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3491" y="3238500"/>
            <a:ext cx="8243167" cy="4636782"/>
          </a:xfrm>
          <a:prstGeom prst="rect">
            <a:avLst/>
          </a:prstGeom>
        </p:spPr>
      </p:pic>
      <p:pic>
        <p:nvPicPr>
          <p:cNvPr id="12" name="Picture 11">
            <a:hlinkClick r:id="rId3"/>
            <a:extLst>
              <a:ext uri="{FF2B5EF4-FFF2-40B4-BE49-F238E27FC236}">
                <a16:creationId xmlns:a16="http://schemas.microsoft.com/office/drawing/2014/main" id="{0A2C8BBB-217C-BE0F-F4BA-F32236819A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33" y="3238500"/>
            <a:ext cx="8243167" cy="4666054"/>
          </a:xfrm>
          <a:prstGeom prst="rect">
            <a:avLst/>
          </a:prstGeom>
        </p:spPr>
      </p:pic>
      <p:sp>
        <p:nvSpPr>
          <p:cNvPr id="13" name="TextBox 10">
            <a:extLst>
              <a:ext uri="{FF2B5EF4-FFF2-40B4-BE49-F238E27FC236}">
                <a16:creationId xmlns:a16="http://schemas.microsoft.com/office/drawing/2014/main" id="{379DFE9F-1577-7670-2E9C-80559FC31600}"/>
              </a:ext>
            </a:extLst>
          </p:cNvPr>
          <p:cNvSpPr txBox="1"/>
          <p:nvPr/>
        </p:nvSpPr>
        <p:spPr>
          <a:xfrm>
            <a:off x="319709" y="9486900"/>
            <a:ext cx="7681291" cy="6412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040"/>
              </a:lnSpc>
            </a:pPr>
            <a:r>
              <a:rPr lang="en-US" sz="4200" dirty="0">
                <a:solidFill>
                  <a:srgbClr val="000000"/>
                </a:solidFill>
                <a:latin typeface="Calibri 1"/>
              </a:rPr>
              <a:t>EUROPEAN ROTORS 2024, Nov. 7</a:t>
            </a:r>
          </a:p>
        </p:txBody>
      </p:sp>
    </p:spTree>
    <p:extLst>
      <p:ext uri="{BB962C8B-B14F-4D97-AF65-F5344CB8AC3E}">
        <p14:creationId xmlns:p14="http://schemas.microsoft.com/office/powerpoint/2010/main" val="41709704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2058</TotalTime>
  <Words>790</Words>
  <Application>Microsoft Office PowerPoint</Application>
  <PresentationFormat>Custom</PresentationFormat>
  <Paragraphs>130</Paragraphs>
  <Slides>24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Calibri 1 Bold</vt:lpstr>
      <vt:lpstr>Arial</vt:lpstr>
      <vt:lpstr>Calibri</vt:lpstr>
      <vt:lpstr>Calibri 1</vt:lpstr>
      <vt:lpstr>Calibri 2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 for R.COM Feb 2023</dc:title>
  <dc:creator>FRANKLIN John</dc:creator>
  <cp:lastModifiedBy>MASSON Michel</cp:lastModifiedBy>
  <cp:revision>148</cp:revision>
  <dcterms:created xsi:type="dcterms:W3CDTF">2006-08-16T00:00:00Z</dcterms:created>
  <dcterms:modified xsi:type="dcterms:W3CDTF">2024-10-31T15:52:02Z</dcterms:modified>
  <dc:identifier>DAE3s9YMniE</dc:identifier>
</cp:coreProperties>
</file>