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391" r:id="rId2"/>
    <p:sldId id="400" r:id="rId3"/>
    <p:sldId id="420" r:id="rId4"/>
    <p:sldId id="401" r:id="rId5"/>
    <p:sldId id="403" r:id="rId6"/>
    <p:sldId id="402" r:id="rId7"/>
    <p:sldId id="409" r:id="rId8"/>
    <p:sldId id="412" r:id="rId9"/>
    <p:sldId id="422" r:id="rId10"/>
    <p:sldId id="421" r:id="rId11"/>
    <p:sldId id="415" r:id="rId12"/>
    <p:sldId id="414" r:id="rId13"/>
    <p:sldId id="416" r:id="rId14"/>
    <p:sldId id="291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A3A3A3"/>
    <a:srgbClr val="828282"/>
    <a:srgbClr val="A6A6A6"/>
    <a:srgbClr val="004EA2"/>
    <a:srgbClr val="78A2C7"/>
    <a:srgbClr val="4576AB"/>
    <a:srgbClr val="4573A6"/>
    <a:srgbClr val="BDCFE1"/>
    <a:srgbClr val="00ADE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780" autoAdjust="0"/>
    <p:restoredTop sz="94660" autoAdjust="0"/>
  </p:normalViewPr>
  <p:slideViewPr>
    <p:cSldViewPr snapToGrid="0">
      <p:cViewPr varScale="1">
        <p:scale>
          <a:sx n="63" d="100"/>
          <a:sy n="63" d="100"/>
        </p:scale>
        <p:origin x="-640" y="-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6BD17B-2AA6-4704-9ADA-FC893C1A5037}" type="datetimeFigureOut">
              <a:rPr lang="zh-CN" altLang="en-US" smtClean="0"/>
              <a:pPr/>
              <a:t>2024/4/26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688EC3-F825-4A8F-B0B0-260609ED4DA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867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 indent="0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en-US" dirty="0"/>
          </a:p>
        </p:txBody>
      </p:sp>
      <p:sp>
        <p:nvSpPr>
          <p:cNvPr id="2867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pPr lvl="0" algn="r"/>
              <a:t>1</a:t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image" Target="../media/image6.jpeg"/><Relationship Id="rId4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-10086"/>
            <a:ext cx="12240000" cy="6872249"/>
          </a:xfrm>
          <a:prstGeom prst="rect">
            <a:avLst/>
          </a:prstGeom>
        </p:spPr>
      </p:pic>
      <p:grpSp>
        <p:nvGrpSpPr>
          <p:cNvPr id="5" name="组合 4"/>
          <p:cNvGrpSpPr/>
          <p:nvPr userDrawn="1"/>
        </p:nvGrpSpPr>
        <p:grpSpPr>
          <a:xfrm>
            <a:off x="10701655" y="0"/>
            <a:ext cx="767080" cy="767080"/>
            <a:chOff x="16853" y="0"/>
            <a:chExt cx="1208" cy="1208"/>
          </a:xfrm>
        </p:grpSpPr>
        <p:sp>
          <p:nvSpPr>
            <p:cNvPr id="6" name="矩形 5"/>
            <p:cNvSpPr/>
            <p:nvPr userDrawn="1"/>
          </p:nvSpPr>
          <p:spPr>
            <a:xfrm>
              <a:off x="16853" y="0"/>
              <a:ext cx="1208" cy="1208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12700" cap="flat" cmpd="sng">
              <a:noFill/>
              <a:prstDash val="solid"/>
              <a:miter lim="800000"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 descr="商飞总部logo-02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7001" y="192"/>
              <a:ext cx="948" cy="825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RJ21">
    <p:bg>
      <p:bgPr>
        <a:blipFill rotWithShape="1">
          <a:blip r:embed="rId2" cstate="print"/>
          <a:stretch>
            <a:fillRect t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701655" y="0"/>
            <a:ext cx="767080" cy="767080"/>
            <a:chOff x="11522" y="1262"/>
            <a:chExt cx="1864" cy="1864"/>
          </a:xfrm>
        </p:grpSpPr>
        <p:sp>
          <p:nvSpPr>
            <p:cNvPr id="6" name="矩形 5"/>
            <p:cNvSpPr/>
            <p:nvPr userDrawn="1"/>
          </p:nvSpPr>
          <p:spPr>
            <a:xfrm>
              <a:off x="11522" y="1262"/>
              <a:ext cx="1864" cy="1864"/>
            </a:xfrm>
            <a:prstGeom prst="rect">
              <a:avLst/>
            </a:prstGeom>
            <a:solidFill>
              <a:srgbClr val="004EA2"/>
            </a:solidFill>
            <a:ln w="12700" cap="flat" cmpd="sng">
              <a:noFill/>
              <a:prstDash val="solid"/>
              <a:miter lim="800000"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3" descr="logo rgb反白-01"/>
            <p:cNvPicPr>
              <a:picLocks noChangeAspect="1"/>
            </p:cNvPicPr>
            <p:nvPr userDrawn="1"/>
          </p:nvPicPr>
          <p:blipFill>
            <a:blip r:embed="rId3" cstate="print"/>
            <a:stretch>
              <a:fillRect/>
            </a:stretch>
          </p:blipFill>
          <p:spPr>
            <a:xfrm>
              <a:off x="11750" y="1490"/>
              <a:ext cx="1408" cy="1408"/>
            </a:xfrm>
            <a:prstGeom prst="rect">
              <a:avLst/>
            </a:prstGeom>
          </p:spPr>
        </p:pic>
      </p:grpSp>
      <p:sp>
        <p:nvSpPr>
          <p:cNvPr id="8" name="标题 7"/>
          <p:cNvSpPr>
            <a:spLocks noGrp="1"/>
          </p:cNvSpPr>
          <p:nvPr>
            <p:ph type="title" hasCustomPrompt="1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altLang="zh-CN" dirty="0" smtClean="0"/>
              <a:t>Some Recent Thoughts on IAHM/MSG-4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701655" y="0"/>
            <a:ext cx="767080" cy="767080"/>
            <a:chOff x="11522" y="1262"/>
            <a:chExt cx="1864" cy="1864"/>
          </a:xfrm>
        </p:grpSpPr>
        <p:sp>
          <p:nvSpPr>
            <p:cNvPr id="10" name="矩形 9"/>
            <p:cNvSpPr/>
            <p:nvPr userDrawn="1"/>
          </p:nvSpPr>
          <p:spPr>
            <a:xfrm>
              <a:off x="11522" y="1262"/>
              <a:ext cx="1864" cy="1864"/>
            </a:xfrm>
            <a:prstGeom prst="rect">
              <a:avLst/>
            </a:prstGeom>
            <a:solidFill>
              <a:srgbClr val="004EA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 descr="logo rgb反白-01"/>
            <p:cNvPicPr>
              <a:picLocks noChangeAspect="1"/>
            </p:cNvPicPr>
            <p:nvPr userDrawn="1"/>
          </p:nvPicPr>
          <p:blipFill>
            <a:blip r:embed="rId2" cstate="print"/>
            <a:stretch>
              <a:fillRect/>
            </a:stretch>
          </p:blipFill>
          <p:spPr>
            <a:xfrm>
              <a:off x="11750" y="1490"/>
              <a:ext cx="1408" cy="1408"/>
            </a:xfrm>
            <a:prstGeom prst="rect">
              <a:avLst/>
            </a:prstGeom>
          </p:spPr>
        </p:pic>
      </p:grpSp>
      <p:pic>
        <p:nvPicPr>
          <p:cNvPr id="2" name="图片 1" descr="21543824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46380" y="322580"/>
            <a:ext cx="483235" cy="4832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-1" y="-8181"/>
            <a:ext cx="12240000" cy="6872250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10701655" y="0"/>
            <a:ext cx="767080" cy="767080"/>
            <a:chOff x="11522" y="1262"/>
            <a:chExt cx="1864" cy="1864"/>
          </a:xfrm>
        </p:grpSpPr>
        <p:sp>
          <p:nvSpPr>
            <p:cNvPr id="4" name="矩形 3"/>
            <p:cNvSpPr/>
            <p:nvPr userDrawn="1">
              <p:custDataLst>
                <p:tags r:id="rId2"/>
              </p:custDataLst>
            </p:nvPr>
          </p:nvSpPr>
          <p:spPr>
            <a:xfrm>
              <a:off x="11522" y="1262"/>
              <a:ext cx="1864" cy="1864"/>
            </a:xfrm>
            <a:prstGeom prst="rect">
              <a:avLst/>
            </a:prstGeom>
            <a:solidFill>
              <a:srgbClr val="004EA2"/>
            </a:solidFill>
            <a:ln w="12700" cap="flat" cmpd="sng">
              <a:noFill/>
              <a:prstDash val="solid"/>
              <a:miter lim="800000"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 descr="logo rgb反白-0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11750" y="1490"/>
              <a:ext cx="1408" cy="1408"/>
            </a:xfrm>
            <a:prstGeom prst="rect">
              <a:avLst/>
            </a:prstGeom>
          </p:spPr>
        </p:pic>
      </p:grpSp>
      <p:sp>
        <p:nvSpPr>
          <p:cNvPr id="10" name="文本框 9"/>
          <p:cNvSpPr txBox="1"/>
          <p:nvPr userDrawn="1">
            <p:custDataLst>
              <p:tags r:id="rId1"/>
            </p:custDataLst>
          </p:nvPr>
        </p:nvSpPr>
        <p:spPr>
          <a:xfrm>
            <a:off x="1379220" y="791210"/>
            <a:ext cx="10466070" cy="2353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85000"/>
              </a:lnSpc>
            </a:pPr>
            <a:r>
              <a:rPr lang="en-US" altLang="zh-CN" sz="17300" b="1" i="0" spc="300" dirty="0" smtClean="0">
                <a:gradFill>
                  <a:gsLst>
                    <a:gs pos="0">
                      <a:srgbClr val="5C8CB8">
                        <a:alpha val="40000"/>
                      </a:srgbClr>
                    </a:gs>
                    <a:gs pos="76000">
                      <a:srgbClr val="5C8CB8">
                        <a:alpha val="0"/>
                      </a:srgbClr>
                    </a:gs>
                  </a:gsLst>
                  <a:lin ang="5400000" scaled="1"/>
                </a:gradFill>
                <a:effectLst/>
                <a:latin typeface="Times New Roman" panose="02020603050405020304" charset="0"/>
                <a:ea typeface="思源宋体 CN Heavy" panose="02020900000000000000" pitchFamily="18" charset="-122"/>
                <a:cs typeface="Times New Roman" panose="02020603050405020304" charset="0"/>
              </a:rPr>
              <a:t>  </a:t>
            </a:r>
            <a:endParaRPr lang="zh-CN" altLang="en-US" sz="12000" b="1" spc="300" dirty="0">
              <a:gradFill>
                <a:gsLst>
                  <a:gs pos="0">
                    <a:srgbClr val="5C8CB8">
                      <a:alpha val="40000"/>
                    </a:srgbClr>
                  </a:gs>
                  <a:gs pos="76000">
                    <a:srgbClr val="5C8CB8">
                      <a:alpha val="0"/>
                    </a:srgbClr>
                  </a:gs>
                </a:gsLst>
                <a:lin ang="5400000" scaled="1"/>
              </a:gradFill>
              <a:latin typeface="Times New Roman" panose="02020603050405020304" charset="0"/>
              <a:ea typeface="思源宋体 CN Heavy" panose="02020900000000000000" pitchFamily="18" charset="-122"/>
              <a:cs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/Users/karenhan/Desktop/ppt定稿1210C无窗版_01.jpgppt定稿1210C无窗版_01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10701655" y="0"/>
            <a:ext cx="767080" cy="767080"/>
            <a:chOff x="11522" y="1262"/>
            <a:chExt cx="1864" cy="1864"/>
          </a:xfrm>
        </p:grpSpPr>
        <p:sp>
          <p:nvSpPr>
            <p:cNvPr id="5" name="矩形 4"/>
            <p:cNvSpPr/>
            <p:nvPr userDrawn="1"/>
          </p:nvSpPr>
          <p:spPr>
            <a:xfrm>
              <a:off x="11522" y="1262"/>
              <a:ext cx="1864" cy="1864"/>
            </a:xfrm>
            <a:prstGeom prst="rect">
              <a:avLst/>
            </a:prstGeom>
            <a:solidFill>
              <a:srgbClr val="004EA2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 descr="logo rgb反白-01"/>
            <p:cNvPicPr>
              <a:picLocks noChangeAspect="1"/>
            </p:cNvPicPr>
            <p:nvPr userDrawn="1"/>
          </p:nvPicPr>
          <p:blipFill>
            <a:blip r:embed="rId3" cstate="print"/>
            <a:stretch>
              <a:fillRect/>
            </a:stretch>
          </p:blipFill>
          <p:spPr>
            <a:xfrm>
              <a:off x="11750" y="1490"/>
              <a:ext cx="1408" cy="140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/Users/karenhan/Desktop/图片2.png图片2"/>
          <p:cNvPicPr>
            <a:picLocks noChangeAspect="1"/>
          </p:cNvPicPr>
          <p:nvPr userDrawn="1"/>
        </p:nvPicPr>
        <p:blipFill>
          <a:blip r:embed="rId2" cstate="print"/>
          <a:srcRect t="103" b="103"/>
          <a:stretch>
            <a:fillRect/>
          </a:stretch>
        </p:blipFill>
        <p:spPr>
          <a:xfrm>
            <a:off x="0" y="-3316"/>
            <a:ext cx="12240000" cy="6872249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2024/4/26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1" r:id="rId3"/>
    <p:sldLayoutId id="2147483650" r:id="rId4"/>
    <p:sldLayoutId id="2147483652" r:id="rId5"/>
    <p:sldLayoutId id="2147483653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5.png"/><Relationship Id="rId4" Type="http://schemas.openxmlformats.org/officeDocument/2006/relationships/image" Target="../media/image4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5" Type="http://schemas.openxmlformats.org/officeDocument/2006/relationships/image" Target="../media/image2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print"/>
          <a:stretch>
            <a:fillRect t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/Users/karenhan/Desktop/@-------PPT-PDF/ppt完稿/窗横.png窗横"/>
          <p:cNvPicPr>
            <a:picLocks noChangeAspect="1"/>
          </p:cNvPicPr>
          <p:nvPr/>
        </p:nvPicPr>
        <p:blipFill rotWithShape="1">
          <a:blip r:embed="rId4"/>
          <a:srcRect l="-1" r="-49"/>
          <a:stretch>
            <a:fillRect/>
          </a:stretch>
        </p:blipFill>
        <p:spPr>
          <a:xfrm>
            <a:off x="-5715" y="4144645"/>
            <a:ext cx="12245975" cy="274447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0" y="850625"/>
            <a:ext cx="12192000" cy="1574377"/>
          </a:xfrm>
          <a:prstGeom prst="rect">
            <a:avLst/>
          </a:prstGeom>
          <a:noFill/>
          <a:effectLst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>
              <a:defRPr sz="8000" b="0" i="0">
                <a:solidFill>
                  <a:schemeClr val="bg1">
                    <a:lumMod val="85000"/>
                  </a:schemeClr>
                </a:solidFill>
                <a:effectLst/>
                <a:latin typeface="思源黑体 Heavy" panose="020B0A00000000000000" pitchFamily="34" charset="-122"/>
                <a:ea typeface="思源黑体 Heavy" panose="020B0A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/>
            <a:r>
              <a:rPr lang="en-US" altLang="zh-CN" sz="4800" b="1" spc="300" dirty="0" smtClean="0">
                <a:solidFill>
                  <a:schemeClr val="bg2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Some Recent Thoughts on IAHM&amp;MSG-4</a:t>
            </a:r>
          </a:p>
          <a:p>
            <a:pPr algn="ctr">
              <a:buFontTx/>
              <a:buChar char="-"/>
            </a:pPr>
            <a:r>
              <a:rPr lang="en-US" altLang="zh-CN" sz="2800" b="1" spc="300" dirty="0" smtClean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Quantitative Hypotheses of MSG Methodology</a:t>
            </a:r>
          </a:p>
          <a:p>
            <a:pPr algn="ctr" fontAlgn="auto"/>
            <a:endParaRPr lang="en-US" altLang="zh-CN" sz="4800" b="1" spc="300" dirty="0" smtClean="0">
              <a:solidFill>
                <a:schemeClr val="bg2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  <a:p>
            <a:pPr algn="ctr" fontAlgn="auto"/>
            <a:r>
              <a:rPr lang="en-US" altLang="zh-CN" sz="1800" b="1" spc="300" dirty="0" smtClean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Wang Yi Ping</a:t>
            </a:r>
          </a:p>
          <a:p>
            <a:pPr algn="ctr" fontAlgn="auto"/>
            <a:r>
              <a:rPr lang="en-US" altLang="zh-CN" sz="1800" b="1" spc="300" dirty="0" smtClean="0">
                <a:solidFill>
                  <a:schemeClr val="bg2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MSG-X Group, Customer Service Center, COMAC</a:t>
            </a:r>
          </a:p>
          <a:p>
            <a:pPr algn="ctr" fontAlgn="auto"/>
            <a:r>
              <a:rPr lang="en-US" altLang="zh-CN" sz="1800" b="1" spc="300" dirty="0" smtClean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May 13-18, 2024</a:t>
            </a:r>
          </a:p>
          <a:p>
            <a:pPr algn="ctr" fontAlgn="auto"/>
            <a:r>
              <a:rPr lang="en-US" altLang="zh-CN" sz="1800" b="1" spc="300" dirty="0" smtClean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IMRBPB Annual Meeting </a:t>
            </a:r>
            <a:endParaRPr lang="zh-CN" altLang="en-US" sz="1800" b="1" spc="300" dirty="0">
              <a:solidFill>
                <a:schemeClr val="bg2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186356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accent1"/>
                </a:solidFill>
              </a:rPr>
              <a:t>Quantitative Hypotheses of MSG Methodology</a:t>
            </a:r>
          </a:p>
          <a:p>
            <a:pPr algn="ctr"/>
            <a:r>
              <a:rPr lang="en-US" altLang="zh-CN" sz="2400" dirty="0" smtClean="0">
                <a:solidFill>
                  <a:schemeClr val="accent1"/>
                </a:solidFill>
              </a:rPr>
              <a:t>Conclusion ---- Understanding the History</a:t>
            </a:r>
            <a:endParaRPr lang="zh-CN" altLang="en-US" sz="2400" dirty="0">
              <a:solidFill>
                <a:schemeClr val="accent1"/>
              </a:solidFill>
            </a:endParaRPr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9179" b="41052"/>
          <a:stretch>
            <a:fillRect/>
          </a:stretch>
        </p:blipFill>
        <p:spPr bwMode="auto">
          <a:xfrm>
            <a:off x="1425098" y="2918237"/>
            <a:ext cx="9360000" cy="372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2083" b="52153"/>
          <a:stretch>
            <a:fillRect/>
          </a:stretch>
        </p:blipFill>
        <p:spPr bwMode="auto">
          <a:xfrm>
            <a:off x="1425098" y="2257413"/>
            <a:ext cx="9360000" cy="601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5098" y="1107005"/>
            <a:ext cx="9360000" cy="3891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5061" b="7284"/>
          <a:stretch>
            <a:fillRect/>
          </a:stretch>
        </p:blipFill>
        <p:spPr bwMode="auto">
          <a:xfrm>
            <a:off x="1425098" y="3923181"/>
            <a:ext cx="9360000" cy="673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7182" b="17522"/>
          <a:stretch>
            <a:fillRect/>
          </a:stretch>
        </p:blipFill>
        <p:spPr bwMode="auto">
          <a:xfrm>
            <a:off x="1425098" y="3196532"/>
            <a:ext cx="9360000" cy="964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7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6787" b="69774"/>
          <a:stretch>
            <a:fillRect/>
          </a:stretch>
        </p:blipFill>
        <p:spPr bwMode="auto">
          <a:xfrm>
            <a:off x="1425098" y="1679236"/>
            <a:ext cx="9360000" cy="512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8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5098" y="1047837"/>
            <a:ext cx="9360000" cy="3813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9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5098" y="1047837"/>
            <a:ext cx="9360000" cy="3813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12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5098" y="1047837"/>
            <a:ext cx="9360000" cy="3813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TextBox 22"/>
          <p:cNvSpPr txBox="1"/>
          <p:nvPr/>
        </p:nvSpPr>
        <p:spPr>
          <a:xfrm>
            <a:off x="1851071" y="5329589"/>
            <a:ext cx="44391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Q"/>
            </a:pPr>
            <a:r>
              <a:rPr lang="en-US" altLang="zh-CN" sz="2000" dirty="0" smtClean="0">
                <a:solidFill>
                  <a:schemeClr val="accent1"/>
                </a:solidFill>
              </a:rPr>
              <a:t>Computing power is so limited</a:t>
            </a:r>
          </a:p>
          <a:p>
            <a:pPr algn="just">
              <a:buFont typeface="Wingdings" pitchFamily="2" charset="2"/>
              <a:buChar char="Q"/>
            </a:pPr>
            <a:r>
              <a:rPr lang="en-US" altLang="zh-CN" sz="2000" dirty="0" smtClean="0">
                <a:solidFill>
                  <a:schemeClr val="accent1"/>
                </a:solidFill>
              </a:rPr>
              <a:t>AI technology is still in its early stages</a:t>
            </a:r>
          </a:p>
          <a:p>
            <a:pPr algn="just">
              <a:buFont typeface="Wingdings" pitchFamily="2" charset="2"/>
              <a:buChar char="Q"/>
            </a:pPr>
            <a:r>
              <a:rPr lang="en-US" altLang="zh-CN" sz="2000" dirty="0" smtClean="0">
                <a:solidFill>
                  <a:schemeClr val="accent1"/>
                </a:solidFill>
              </a:rPr>
              <a:t>B747 is an industry miracle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875286" y="5329588"/>
            <a:ext cx="44994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Q"/>
            </a:pPr>
            <a:r>
              <a:rPr lang="en-US" altLang="zh-CN" sz="2000" dirty="0" smtClean="0">
                <a:solidFill>
                  <a:schemeClr val="accent1"/>
                </a:solidFill>
              </a:rPr>
              <a:t>Top-down method </a:t>
            </a:r>
          </a:p>
          <a:p>
            <a:pPr algn="just">
              <a:buFont typeface="Wingdings" pitchFamily="2" charset="2"/>
              <a:buChar char="Q"/>
            </a:pPr>
            <a:r>
              <a:rPr lang="en-US" altLang="zh-CN" sz="2000" dirty="0" smtClean="0">
                <a:solidFill>
                  <a:schemeClr val="accent1"/>
                </a:solidFill>
              </a:rPr>
              <a:t>Qualitative analysis</a:t>
            </a:r>
          </a:p>
          <a:p>
            <a:pPr algn="just">
              <a:buFont typeface="Wingdings" pitchFamily="2" charset="2"/>
              <a:buChar char="Q"/>
            </a:pPr>
            <a:r>
              <a:rPr lang="en-US" altLang="zh-CN" sz="2000" dirty="0" smtClean="0">
                <a:solidFill>
                  <a:schemeClr val="accent1"/>
                </a:solidFill>
              </a:rPr>
              <a:t>Level 1&amp;2 architecture and questions</a:t>
            </a:r>
          </a:p>
          <a:p>
            <a:pPr algn="just">
              <a:buFont typeface="Wingdings" pitchFamily="2" charset="2"/>
              <a:buChar char="Q"/>
            </a:pPr>
            <a:r>
              <a:rPr lang="en-US" altLang="zh-CN" sz="2000" dirty="0" smtClean="0">
                <a:solidFill>
                  <a:schemeClr val="accent1"/>
                </a:solidFill>
              </a:rPr>
              <a:t>One MRBR for all aircrafts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73771" y="1703674"/>
            <a:ext cx="9071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 smtClean="0">
                <a:solidFill>
                  <a:srgbClr val="FFC000"/>
                </a:solidFill>
              </a:rPr>
              <a:t>Chip </a:t>
            </a:r>
          </a:p>
          <a:p>
            <a:r>
              <a:rPr lang="en-US" altLang="zh-CN" sz="1200" b="1" dirty="0" smtClean="0">
                <a:solidFill>
                  <a:srgbClr val="FFC000"/>
                </a:solidFill>
              </a:rPr>
              <a:t>Technology</a:t>
            </a:r>
          </a:p>
          <a:p>
            <a:r>
              <a:rPr lang="en-US" altLang="zh-CN" sz="1200" b="1" dirty="0" smtClean="0">
                <a:solidFill>
                  <a:srgbClr val="FFC000"/>
                </a:solidFill>
              </a:rPr>
              <a:t> Node</a:t>
            </a:r>
            <a:endParaRPr lang="zh-CN" altLang="en-US" sz="1200" b="1" dirty="0">
              <a:solidFill>
                <a:srgbClr val="FFC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798523" y="1636294"/>
            <a:ext cx="22234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chemeClr val="accent2"/>
                </a:solidFill>
              </a:rPr>
              <a:t>Model’s Parameter  Number</a:t>
            </a:r>
            <a:endParaRPr lang="zh-CN" altLang="en-US" sz="1200" b="1" dirty="0">
              <a:solidFill>
                <a:schemeClr val="accent2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0222029" y="2290815"/>
            <a:ext cx="16459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rgbClr val="0070C0"/>
                </a:solidFill>
              </a:rPr>
              <a:t>Computing Power</a:t>
            </a:r>
            <a:endParaRPr lang="zh-CN" altLang="en-US" sz="12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186356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accent1"/>
                </a:solidFill>
              </a:rPr>
              <a:t>Quantitative Hypotheses of MSG Methodology</a:t>
            </a:r>
          </a:p>
          <a:p>
            <a:pPr algn="ctr"/>
            <a:r>
              <a:rPr lang="en-US" altLang="zh-CN" sz="2400" dirty="0" smtClean="0">
                <a:solidFill>
                  <a:schemeClr val="accent1"/>
                </a:solidFill>
              </a:rPr>
              <a:t>Conclusion ---- Rooting in the Present</a:t>
            </a:r>
            <a:endParaRPr lang="zh-CN" altLang="en-US" sz="2400" dirty="0">
              <a:solidFill>
                <a:schemeClr val="accent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89822" y="5219061"/>
            <a:ext cx="960404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Q"/>
            </a:pPr>
            <a:r>
              <a:rPr lang="en-US" altLang="zh-CN" sz="2000" dirty="0" smtClean="0">
                <a:solidFill>
                  <a:schemeClr val="accent1"/>
                </a:solidFill>
              </a:rPr>
              <a:t>An age of rapidly increasing computing power</a:t>
            </a:r>
          </a:p>
          <a:p>
            <a:pPr algn="just">
              <a:buFont typeface="Wingdings" pitchFamily="2" charset="2"/>
              <a:buChar char="Q"/>
            </a:pPr>
            <a:r>
              <a:rPr lang="en-US" altLang="zh-CN" sz="2000" dirty="0" smtClean="0">
                <a:solidFill>
                  <a:schemeClr val="accent1"/>
                </a:solidFill>
              </a:rPr>
              <a:t>An age of AI booming </a:t>
            </a:r>
          </a:p>
          <a:p>
            <a:pPr algn="just">
              <a:buFont typeface="Wingdings" pitchFamily="2" charset="2"/>
              <a:buChar char="Q"/>
            </a:pPr>
            <a:r>
              <a:rPr lang="en-US" altLang="zh-CN" sz="2000" dirty="0" smtClean="0">
                <a:solidFill>
                  <a:schemeClr val="accent1"/>
                </a:solidFill>
              </a:rPr>
              <a:t>An age of transforming knowledge and experience into models and algorithms</a:t>
            </a:r>
          </a:p>
          <a:p>
            <a:pPr algn="just">
              <a:buFont typeface="Wingdings" pitchFamily="2" charset="2"/>
              <a:buChar char="Q"/>
            </a:pPr>
            <a:r>
              <a:rPr lang="en-US" altLang="zh-CN" sz="2000" dirty="0" smtClean="0">
                <a:solidFill>
                  <a:schemeClr val="accent1"/>
                </a:solidFill>
              </a:rPr>
              <a:t>Fourth Industrial Revolution is coming (artificial intelligence,  nanotechnology, quantum computing, biotechnology, fusion power, room-temperature superconductor)</a:t>
            </a:r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9179" b="41052"/>
          <a:stretch>
            <a:fillRect/>
          </a:stretch>
        </p:blipFill>
        <p:spPr bwMode="auto">
          <a:xfrm>
            <a:off x="1425098" y="2918237"/>
            <a:ext cx="9360000" cy="372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2083" b="52153"/>
          <a:stretch>
            <a:fillRect/>
          </a:stretch>
        </p:blipFill>
        <p:spPr bwMode="auto">
          <a:xfrm>
            <a:off x="1425098" y="2257413"/>
            <a:ext cx="9360000" cy="601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5098" y="1107005"/>
            <a:ext cx="9360000" cy="3891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5061" b="7284"/>
          <a:stretch>
            <a:fillRect/>
          </a:stretch>
        </p:blipFill>
        <p:spPr bwMode="auto">
          <a:xfrm>
            <a:off x="1425098" y="3923181"/>
            <a:ext cx="9360000" cy="673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7182" b="17522"/>
          <a:stretch>
            <a:fillRect/>
          </a:stretch>
        </p:blipFill>
        <p:spPr bwMode="auto">
          <a:xfrm>
            <a:off x="1425098" y="3196532"/>
            <a:ext cx="9360000" cy="964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7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6787" b="69774"/>
          <a:stretch>
            <a:fillRect/>
          </a:stretch>
        </p:blipFill>
        <p:spPr bwMode="auto">
          <a:xfrm>
            <a:off x="1425098" y="1679236"/>
            <a:ext cx="9360000" cy="512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8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5098" y="1047837"/>
            <a:ext cx="9360000" cy="3813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9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5098" y="1047837"/>
            <a:ext cx="9360000" cy="3813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12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5098" y="1047837"/>
            <a:ext cx="9360000" cy="3813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TextBox 22"/>
          <p:cNvSpPr txBox="1"/>
          <p:nvPr/>
        </p:nvSpPr>
        <p:spPr>
          <a:xfrm>
            <a:off x="673771" y="1703674"/>
            <a:ext cx="9071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 smtClean="0">
                <a:solidFill>
                  <a:srgbClr val="FFC000"/>
                </a:solidFill>
              </a:rPr>
              <a:t>Chip </a:t>
            </a:r>
          </a:p>
          <a:p>
            <a:r>
              <a:rPr lang="en-US" altLang="zh-CN" sz="1200" b="1" dirty="0" smtClean="0">
                <a:solidFill>
                  <a:srgbClr val="FFC000"/>
                </a:solidFill>
              </a:rPr>
              <a:t>Technology</a:t>
            </a:r>
          </a:p>
          <a:p>
            <a:r>
              <a:rPr lang="en-US" altLang="zh-CN" sz="1200" b="1" dirty="0" smtClean="0">
                <a:solidFill>
                  <a:srgbClr val="FFC000"/>
                </a:solidFill>
              </a:rPr>
              <a:t> Node</a:t>
            </a:r>
            <a:endParaRPr lang="zh-CN" altLang="en-US" sz="1200" b="1" dirty="0">
              <a:solidFill>
                <a:srgbClr val="FFC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798523" y="1636294"/>
            <a:ext cx="22234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chemeClr val="accent2"/>
                </a:solidFill>
              </a:rPr>
              <a:t>Model’s Parameter  Number</a:t>
            </a:r>
            <a:endParaRPr lang="zh-CN" altLang="en-US" sz="1200" b="1" dirty="0">
              <a:solidFill>
                <a:schemeClr val="accent2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222029" y="2290815"/>
            <a:ext cx="16459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rgbClr val="0070C0"/>
                </a:solidFill>
              </a:rPr>
              <a:t>Computing Power</a:t>
            </a:r>
            <a:endParaRPr lang="zh-CN" altLang="en-US" sz="12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186356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accent1"/>
                </a:solidFill>
              </a:rPr>
              <a:t>Quantitative Hypotheses of MSG Methodology</a:t>
            </a:r>
          </a:p>
          <a:p>
            <a:pPr algn="ctr"/>
            <a:r>
              <a:rPr lang="en-US" altLang="zh-CN" sz="2400" dirty="0" smtClean="0">
                <a:solidFill>
                  <a:schemeClr val="accent1"/>
                </a:solidFill>
              </a:rPr>
              <a:t>Conclusion ---- Exploring the Future</a:t>
            </a:r>
            <a:endParaRPr lang="zh-CN" altLang="en-US" sz="2400" dirty="0">
              <a:solidFill>
                <a:schemeClr val="accent1"/>
              </a:solidFill>
            </a:endParaRPr>
          </a:p>
        </p:txBody>
      </p:sp>
      <p:pic>
        <p:nvPicPr>
          <p:cNvPr id="15" name="图片 14" descr="MSG-3_Vol1 Revision 2018.1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61109" y="1266094"/>
            <a:ext cx="1440000" cy="1863529"/>
          </a:xfrm>
          <a:prstGeom prst="rect">
            <a:avLst/>
          </a:prstGeom>
        </p:spPr>
      </p:pic>
      <p:pic>
        <p:nvPicPr>
          <p:cNvPr id="16" name="图片 15" descr="MSG-3_Vol1 Revision 2018_wang 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42114" y="1266094"/>
            <a:ext cx="1440000" cy="1863529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298420" y="3118960"/>
            <a:ext cx="96040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accent1"/>
                </a:solidFill>
              </a:rPr>
              <a:t>Paradigm Shifting</a:t>
            </a:r>
          </a:p>
        </p:txBody>
      </p:sp>
      <p:pic>
        <p:nvPicPr>
          <p:cNvPr id="19" name="图片 18" descr="OIbVFnNJgePfMWg-卡通人物在看罗丹的思想者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06969" y="1200338"/>
            <a:ext cx="1929285" cy="1929285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558538" y="3752691"/>
            <a:ext cx="242951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100" u="sng" dirty="0" smtClean="0">
                <a:solidFill>
                  <a:schemeClr val="accent1"/>
                </a:solidFill>
              </a:rPr>
              <a:t>Qualitative analysis                         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558538" y="4371236"/>
            <a:ext cx="242951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100" u="sng" dirty="0" smtClean="0">
                <a:solidFill>
                  <a:schemeClr val="accent1"/>
                </a:solidFill>
              </a:rPr>
              <a:t>Logic/Task/Interval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733240" y="4371236"/>
            <a:ext cx="30122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100" u="sng" dirty="0" smtClean="0">
                <a:solidFill>
                  <a:schemeClr val="accent1"/>
                </a:solidFill>
              </a:rPr>
              <a:t>Data/Model/Algorithm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942051" y="3768080"/>
            <a:ext cx="380339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100" u="sng" dirty="0" smtClean="0">
                <a:solidFill>
                  <a:schemeClr val="accent1"/>
                </a:solidFill>
              </a:rPr>
              <a:t>Quantitative analysis                        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3135379" y="4334810"/>
            <a:ext cx="24295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000" dirty="0" smtClean="0">
                <a:solidFill>
                  <a:schemeClr val="accent1"/>
                </a:solidFill>
              </a:rPr>
              <a:t>Logic/Task/Interval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517135" y="3752691"/>
            <a:ext cx="50959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100" b="1" dirty="0" err="1" smtClean="0">
                <a:solidFill>
                  <a:srgbClr val="00B050"/>
                </a:solidFill>
              </a:rPr>
              <a:t>vs</a:t>
            </a:r>
            <a:endParaRPr lang="en-US" altLang="zh-CN" sz="2100" b="1" dirty="0" smtClean="0">
              <a:solidFill>
                <a:srgbClr val="00B05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517135" y="4371236"/>
            <a:ext cx="50959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100" b="1" dirty="0" err="1" smtClean="0">
                <a:solidFill>
                  <a:srgbClr val="00B050"/>
                </a:solidFill>
              </a:rPr>
              <a:t>vs</a:t>
            </a:r>
            <a:endParaRPr lang="en-US" altLang="zh-CN" sz="2100" b="1" dirty="0" smtClean="0">
              <a:solidFill>
                <a:srgbClr val="00B05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558537" y="4989781"/>
            <a:ext cx="317971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100" u="sng" dirty="0" smtClean="0">
                <a:solidFill>
                  <a:schemeClr val="accent1"/>
                </a:solidFill>
              </a:rPr>
              <a:t>One MRBR for All aircrafts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692898" y="5005170"/>
            <a:ext cx="405255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100" u="sng" dirty="0" smtClean="0">
                <a:solidFill>
                  <a:schemeClr val="accent1"/>
                </a:solidFill>
              </a:rPr>
              <a:t>Each item is monitored individually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517135" y="4989781"/>
            <a:ext cx="50959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100" b="1" dirty="0" err="1" smtClean="0">
                <a:solidFill>
                  <a:srgbClr val="00B050"/>
                </a:solidFill>
              </a:rPr>
              <a:t>vs</a:t>
            </a:r>
            <a:endParaRPr lang="en-US" altLang="zh-CN" sz="2100" b="1" dirty="0" smtClean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/>
      <p:bldP spid="23" grpId="0"/>
      <p:bldP spid="24" grpId="0"/>
      <p:bldP spid="25" grpId="0"/>
      <p:bldP spid="27" grpId="0"/>
      <p:bldP spid="28" grpId="0"/>
      <p:bldP spid="29" grpId="0"/>
      <p:bldP spid="30" grpId="0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186356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accent1"/>
                </a:solidFill>
              </a:rPr>
              <a:t>Quantitative Hypotheses of MSG Methodology</a:t>
            </a:r>
          </a:p>
          <a:p>
            <a:pPr algn="ctr"/>
            <a:r>
              <a:rPr lang="en-US" altLang="zh-CN" sz="2400" dirty="0" smtClean="0">
                <a:solidFill>
                  <a:schemeClr val="accent1"/>
                </a:solidFill>
              </a:rPr>
              <a:t>Conclusion ---- Exploring the Future</a:t>
            </a:r>
            <a:endParaRPr lang="zh-CN" altLang="en-US" sz="2400" dirty="0">
              <a:solidFill>
                <a:schemeClr val="accent1"/>
              </a:solidFill>
            </a:endParaRPr>
          </a:p>
        </p:txBody>
      </p:sp>
      <p:pic>
        <p:nvPicPr>
          <p:cNvPr id="15" name="图片 14" descr="MSG-3_Vol1 Revision 2018.1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61109" y="1266094"/>
            <a:ext cx="1440000" cy="1863529"/>
          </a:xfrm>
          <a:prstGeom prst="rect">
            <a:avLst/>
          </a:prstGeom>
        </p:spPr>
      </p:pic>
      <p:pic>
        <p:nvPicPr>
          <p:cNvPr id="16" name="图片 15" descr="MSG-3_Vol1 Revision 2018_wang 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42114" y="1266094"/>
            <a:ext cx="1440000" cy="1863529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298420" y="3118960"/>
            <a:ext cx="96040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accent1"/>
                </a:solidFill>
              </a:rPr>
              <a:t>Getting Prepared!</a:t>
            </a:r>
          </a:p>
        </p:txBody>
      </p:sp>
      <p:pic>
        <p:nvPicPr>
          <p:cNvPr id="19" name="图片 18" descr="OIbVFnNJgePfMWg-卡通人物在看罗丹的思想者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06969" y="1200338"/>
            <a:ext cx="1929285" cy="1929285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558538" y="3752691"/>
            <a:ext cx="16314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100" dirty="0" smtClean="0">
                <a:solidFill>
                  <a:schemeClr val="accent1"/>
                </a:solidFill>
              </a:rPr>
              <a:t>Personnel:                       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558538" y="4371236"/>
            <a:ext cx="16418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100" dirty="0" smtClean="0">
                <a:solidFill>
                  <a:schemeClr val="accent1"/>
                </a:solidFill>
              </a:rPr>
              <a:t>Data: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470564" y="4371236"/>
            <a:ext cx="846859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dirty="0" smtClean="0">
                <a:solidFill>
                  <a:schemeClr val="accent1"/>
                </a:solidFill>
              </a:rPr>
              <a:t>Data acquisition /storage/transfer/processing||Need industry standards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470564" y="3768080"/>
            <a:ext cx="872143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dirty="0" smtClean="0">
                <a:solidFill>
                  <a:schemeClr val="accent1"/>
                </a:solidFill>
              </a:rPr>
              <a:t>Requires more skills at data processing/modeling/AI algorithms/programming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3135379" y="4334810"/>
            <a:ext cx="24295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000" dirty="0" smtClean="0">
                <a:solidFill>
                  <a:schemeClr val="accent1"/>
                </a:solidFill>
              </a:rPr>
              <a:t>Logic/Task/Interval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558537" y="4989781"/>
            <a:ext cx="963247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b="1" dirty="0" smtClean="0">
                <a:solidFill>
                  <a:srgbClr val="FF0000"/>
                </a:solidFill>
              </a:rPr>
              <a:t>Determination Is All We Need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13871" y="4849090"/>
            <a:ext cx="3349235" cy="1946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/>
      <p:bldP spid="23" grpId="0"/>
      <p:bldP spid="24" grpId="0"/>
      <p:bldP spid="25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3"/>
          <p:cNvSpPr txBox="1"/>
          <p:nvPr/>
        </p:nvSpPr>
        <p:spPr>
          <a:xfrm>
            <a:off x="1853820" y="2747158"/>
            <a:ext cx="8484361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8000" b="0" i="0">
                <a:solidFill>
                  <a:schemeClr val="bg1">
                    <a:lumMod val="85000"/>
                  </a:schemeClr>
                </a:solidFill>
                <a:effectLst/>
                <a:latin typeface="思源黑体 Heavy" panose="020B0A00000000000000" pitchFamily="34" charset="-122"/>
                <a:ea typeface="思源黑体 Heavy" panose="020B0A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800" b="1" dirty="0" smtClean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Thank You</a:t>
            </a:r>
          </a:p>
          <a:p>
            <a:pPr algn="ctr"/>
            <a:endParaRPr lang="en-US" altLang="zh-CN" sz="4800" b="1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  <a:p>
            <a:pPr algn="ctr"/>
            <a:r>
              <a:rPr lang="en-US" altLang="zh-CN" sz="1800" b="1" dirty="0" smtClean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Any questions, please ping wangyiping@comac.cc</a:t>
            </a:r>
            <a:endParaRPr lang="zh-CN" altLang="en-US" sz="1800" b="1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9179" b="41052"/>
          <a:stretch>
            <a:fillRect/>
          </a:stretch>
        </p:blipFill>
        <p:spPr bwMode="auto">
          <a:xfrm>
            <a:off x="1104900" y="3630507"/>
            <a:ext cx="9360000" cy="372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2083" b="52153"/>
          <a:stretch>
            <a:fillRect/>
          </a:stretch>
        </p:blipFill>
        <p:spPr bwMode="auto">
          <a:xfrm>
            <a:off x="1104900" y="2969683"/>
            <a:ext cx="9360000" cy="601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0" y="186356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accent1"/>
                </a:solidFill>
              </a:rPr>
              <a:t>What Inspires Our Thoughts</a:t>
            </a:r>
            <a:endParaRPr lang="zh-CN" altLang="en-US" sz="3600" dirty="0">
              <a:solidFill>
                <a:schemeClr val="accent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3199" y="744184"/>
            <a:ext cx="11785601" cy="81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800"/>
              </a:lnSpc>
              <a:buFont typeface="Wingdings" pitchFamily="2" charset="2"/>
              <a:buChar char=""/>
            </a:pPr>
            <a:r>
              <a:rPr lang="en-US" altLang="zh-CN" sz="2800" dirty="0" smtClean="0">
                <a:solidFill>
                  <a:schemeClr val="accent1"/>
                </a:solidFill>
              </a:rPr>
              <a:t> The difficulties &amp; pains encountered, the experience and knowledge gained on our projects.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03199" y="1405556"/>
            <a:ext cx="117856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"/>
            </a:pPr>
            <a:r>
              <a:rPr lang="zh-CN" altLang="en-US" sz="2800" dirty="0" smtClean="0">
                <a:solidFill>
                  <a:schemeClr val="accent1"/>
                </a:solidFill>
              </a:rPr>
              <a:t> </a:t>
            </a:r>
            <a:r>
              <a:rPr lang="en-US" altLang="zh-CN" sz="2800" dirty="0" smtClean="0">
                <a:solidFill>
                  <a:schemeClr val="accent1"/>
                </a:solidFill>
              </a:rPr>
              <a:t>Thoughts from the perspective of technological evolution history.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04900" y="1819275"/>
            <a:ext cx="9360000" cy="3891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5061" b="7284"/>
          <a:stretch>
            <a:fillRect/>
          </a:stretch>
        </p:blipFill>
        <p:spPr bwMode="auto">
          <a:xfrm>
            <a:off x="1104900" y="4635451"/>
            <a:ext cx="9360000" cy="673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7182" b="17522"/>
          <a:stretch>
            <a:fillRect/>
          </a:stretch>
        </p:blipFill>
        <p:spPr bwMode="auto">
          <a:xfrm>
            <a:off x="1104900" y="3908802"/>
            <a:ext cx="9360000" cy="964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6787" b="69774"/>
          <a:stretch>
            <a:fillRect/>
          </a:stretch>
        </p:blipFill>
        <p:spPr bwMode="auto">
          <a:xfrm>
            <a:off x="1104900" y="2391506"/>
            <a:ext cx="9360000" cy="512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8" name="Picture 8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04900" y="1760107"/>
            <a:ext cx="9360000" cy="3813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9" name="Picture 9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04900" y="1760107"/>
            <a:ext cx="9360000" cy="3813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92" name="Picture 12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04900" y="1760107"/>
            <a:ext cx="9360000" cy="3813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图片 17" descr="CDC_6600_Overview.png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388" t="5829" r="10642" b="7104"/>
          <a:stretch>
            <a:fillRect/>
          </a:stretch>
        </p:blipFill>
        <p:spPr>
          <a:xfrm>
            <a:off x="166254" y="4460550"/>
            <a:ext cx="1305372" cy="795877"/>
          </a:xfrm>
          <a:prstGeom prst="rect">
            <a:avLst/>
          </a:prstGeom>
        </p:spPr>
      </p:pic>
      <p:pic>
        <p:nvPicPr>
          <p:cNvPr id="19" name="图片 18" descr="NVIDIA-Blackwell-GPUs-2-728x406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0164548" y="3122858"/>
            <a:ext cx="1341503" cy="748146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9652847" y="1958231"/>
            <a:ext cx="503766" cy="663149"/>
            <a:chOff x="9469967" y="2131484"/>
            <a:chExt cx="503766" cy="663149"/>
          </a:xfrm>
        </p:grpSpPr>
        <p:pic>
          <p:nvPicPr>
            <p:cNvPr id="20" name="图片 19" descr="Frame-1365-1200x864.png"/>
            <p:cNvPicPr>
              <a:picLocks noChangeAspect="1"/>
            </p:cNvPicPr>
            <p:nvPr/>
          </p:nvPicPr>
          <p:blipFill>
            <a:blip r:embed="rId13" cstate="print"/>
            <a:srcRect l="19864" t="10403" r="19477" b="10769"/>
            <a:stretch>
              <a:fillRect/>
            </a:stretch>
          </p:blipFill>
          <p:spPr>
            <a:xfrm>
              <a:off x="9474072" y="2131484"/>
              <a:ext cx="499661" cy="504431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9469967" y="2563801"/>
              <a:ext cx="4953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b="1" dirty="0" smtClean="0"/>
                <a:t>GPT-4</a:t>
              </a:r>
              <a:endParaRPr lang="zh-CN" altLang="en-US" sz="900" b="1" dirty="0"/>
            </a:p>
          </p:txBody>
        </p:sp>
      </p:grpSp>
      <p:pic>
        <p:nvPicPr>
          <p:cNvPr id="25" name="图片 24" descr="d0c8a786c9177f3e67093688d4982cc79f3df9dcf8a4.jpg"/>
          <p:cNvPicPr>
            <a:picLocks noChangeAspect="1"/>
          </p:cNvPicPr>
          <p:nvPr/>
        </p:nvPicPr>
        <p:blipFill>
          <a:blip r:embed="rId14"/>
          <a:srcRect l="35684" t="23856" r="35894" b="25318"/>
          <a:stretch>
            <a:fillRect/>
          </a:stretch>
        </p:blipFill>
        <p:spPr>
          <a:xfrm>
            <a:off x="10056598" y="4947919"/>
            <a:ext cx="906042" cy="910069"/>
          </a:xfrm>
          <a:prstGeom prst="rect">
            <a:avLst/>
          </a:prstGeom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98" r="8780"/>
          <a:stretch>
            <a:fillRect/>
          </a:stretch>
        </p:blipFill>
        <p:spPr bwMode="auto">
          <a:xfrm>
            <a:off x="717550" y="1906705"/>
            <a:ext cx="1054100" cy="662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TextBox 21"/>
          <p:cNvSpPr txBox="1"/>
          <p:nvPr/>
        </p:nvSpPr>
        <p:spPr>
          <a:xfrm>
            <a:off x="404264" y="2589198"/>
            <a:ext cx="9071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 smtClean="0">
                <a:solidFill>
                  <a:srgbClr val="FFC000"/>
                </a:solidFill>
              </a:rPr>
              <a:t>Chip </a:t>
            </a:r>
          </a:p>
          <a:p>
            <a:r>
              <a:rPr lang="en-US" altLang="zh-CN" sz="1200" b="1" dirty="0" smtClean="0">
                <a:solidFill>
                  <a:srgbClr val="FFC000"/>
                </a:solidFill>
              </a:rPr>
              <a:t>Technology</a:t>
            </a:r>
          </a:p>
          <a:p>
            <a:r>
              <a:rPr lang="en-US" altLang="zh-CN" sz="1200" b="1" dirty="0" smtClean="0">
                <a:solidFill>
                  <a:srgbClr val="FFC000"/>
                </a:solidFill>
              </a:rPr>
              <a:t> Node</a:t>
            </a:r>
            <a:endParaRPr lang="zh-CN" altLang="en-US" sz="1200" b="1" dirty="0">
              <a:solidFill>
                <a:srgbClr val="FFC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452013" y="2483317"/>
            <a:ext cx="22234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chemeClr val="accent2"/>
                </a:solidFill>
              </a:rPr>
              <a:t>Model’s Parameter  Number</a:t>
            </a:r>
            <a:endParaRPr lang="zh-CN" altLang="en-US" sz="1200" b="1" dirty="0">
              <a:solidFill>
                <a:schemeClr val="accent2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0039152" y="2887581"/>
            <a:ext cx="16459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rgbClr val="0070C0"/>
                </a:solidFill>
              </a:rPr>
              <a:t>Computing Power</a:t>
            </a:r>
            <a:endParaRPr lang="zh-CN" altLang="en-US" sz="12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7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2" dur="2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6" dur="2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86" dur="20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2" grpId="0"/>
      <p:bldP spid="23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186356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accent1"/>
                </a:solidFill>
              </a:rPr>
              <a:t>Quantitative Hypotheses of MSG Methodology</a:t>
            </a:r>
          </a:p>
          <a:p>
            <a:pPr algn="ctr"/>
            <a:r>
              <a:rPr lang="en-US" altLang="zh-CN" sz="2400" dirty="0" smtClean="0">
                <a:solidFill>
                  <a:schemeClr val="accent1"/>
                </a:solidFill>
              </a:rPr>
              <a:t>How to Quantization?----Reliability Centered Quantization </a:t>
            </a:r>
            <a:endParaRPr lang="zh-CN" altLang="en-US" sz="2400" dirty="0">
              <a:solidFill>
                <a:schemeClr val="accent1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76225" y="1438275"/>
            <a:ext cx="11622088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Aft>
                <a:spcPts val="1200"/>
              </a:spcAft>
              <a:buFont typeface="Wingdings" pitchFamily="2" charset="2"/>
              <a:buChar char="Q"/>
            </a:pPr>
            <a:r>
              <a:rPr lang="en-US" altLang="zh-CN" sz="2600" dirty="0" smtClean="0">
                <a:solidFill>
                  <a:schemeClr val="accent1"/>
                </a:solidFill>
              </a:rPr>
              <a:t>MSG-3 is a reliability centered methodology. </a:t>
            </a:r>
          </a:p>
          <a:p>
            <a:pPr algn="just">
              <a:spcAft>
                <a:spcPts val="1200"/>
              </a:spcAft>
              <a:buFont typeface="Wingdings" pitchFamily="2" charset="2"/>
              <a:buChar char="Q"/>
            </a:pPr>
            <a:r>
              <a:rPr lang="en-US" altLang="zh-CN" sz="2600" dirty="0" smtClean="0">
                <a:solidFill>
                  <a:schemeClr val="accent1"/>
                </a:solidFill>
              </a:rPr>
              <a:t>However, except for the system module, the concept of reliability is only used in a very obscure way in the analysis processes of structure/zonal/LHIRF. </a:t>
            </a:r>
          </a:p>
          <a:p>
            <a:pPr algn="just">
              <a:spcAft>
                <a:spcPts val="1200"/>
              </a:spcAft>
              <a:buFont typeface="Wingdings" pitchFamily="2" charset="2"/>
              <a:buChar char="Q"/>
            </a:pPr>
            <a:r>
              <a:rPr lang="en-US" altLang="zh-CN" sz="2600" dirty="0" smtClean="0">
                <a:solidFill>
                  <a:schemeClr val="accent1"/>
                </a:solidFill>
              </a:rPr>
              <a:t>Even within the system module, reliability concepts and data are not thoroughly studied and utilized.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186356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accent1"/>
                </a:solidFill>
              </a:rPr>
              <a:t>Quantitative Hypotheses of MSG Methodology</a:t>
            </a:r>
          </a:p>
          <a:p>
            <a:pPr algn="ctr"/>
            <a:r>
              <a:rPr lang="en-US" altLang="zh-CN" sz="2400" dirty="0" smtClean="0">
                <a:solidFill>
                  <a:schemeClr val="accent1"/>
                </a:solidFill>
              </a:rPr>
              <a:t>Reliability Centered Quantization ---- Structure</a:t>
            </a:r>
            <a:endParaRPr lang="zh-CN" altLang="en-US" sz="2400" dirty="0">
              <a:solidFill>
                <a:schemeClr val="accent1"/>
              </a:solidFill>
            </a:endParaRPr>
          </a:p>
        </p:txBody>
      </p:sp>
      <p:sp>
        <p:nvSpPr>
          <p:cNvPr id="6" name="矩形 7"/>
          <p:cNvSpPr>
            <a:spLocks noChangeArrowheads="1"/>
          </p:cNvSpPr>
          <p:nvPr/>
        </p:nvSpPr>
        <p:spPr bwMode="auto">
          <a:xfrm>
            <a:off x="249816" y="1433790"/>
            <a:ext cx="54000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altLang="zh-CN" sz="2200" dirty="0" smtClean="0">
                <a:solidFill>
                  <a:schemeClr val="accent1"/>
                </a:solidFill>
              </a:rPr>
              <a:t>Current structural analysis logic:</a:t>
            </a:r>
          </a:p>
        </p:txBody>
      </p:sp>
      <p:sp>
        <p:nvSpPr>
          <p:cNvPr id="9" name="矩形 8"/>
          <p:cNvSpPr/>
          <p:nvPr/>
        </p:nvSpPr>
        <p:spPr>
          <a:xfrm>
            <a:off x="249816" y="4107183"/>
            <a:ext cx="54000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200" dirty="0" smtClean="0">
                <a:solidFill>
                  <a:schemeClr val="accent1"/>
                </a:solidFill>
              </a:rPr>
              <a:t>Quantization:</a:t>
            </a:r>
          </a:p>
          <a:p>
            <a:pPr algn="just"/>
            <a:r>
              <a:rPr lang="en-US" altLang="zh-CN" sz="2200" dirty="0" smtClean="0">
                <a:solidFill>
                  <a:schemeClr val="accent1"/>
                </a:solidFill>
              </a:rPr>
              <a:t>Assign corresponding weights to the impact of each factor on EA/AD, and then, driven by aircraft in-service data, learn these weights through technical means such as machine learning or AI learning algorithms.</a:t>
            </a:r>
            <a:endParaRPr lang="en-US" altLang="zh-CN" sz="2200" dirty="0">
              <a:solidFill>
                <a:schemeClr val="accent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9816" y="2075266"/>
            <a:ext cx="54000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200" dirty="0" smtClean="0">
                <a:solidFill>
                  <a:schemeClr val="accent1"/>
                </a:solidFill>
              </a:rPr>
              <a:t>But</a:t>
            </a:r>
            <a:r>
              <a:rPr lang="zh-CN" altLang="en-US" sz="2200" dirty="0" smtClean="0">
                <a:solidFill>
                  <a:schemeClr val="accent1"/>
                </a:solidFill>
              </a:rPr>
              <a:t>：</a:t>
            </a:r>
            <a:endParaRPr lang="en-US" altLang="zh-CN" sz="2200" dirty="0" smtClean="0">
              <a:solidFill>
                <a:schemeClr val="accent1"/>
              </a:solidFill>
            </a:endParaRPr>
          </a:p>
          <a:p>
            <a:pPr algn="just">
              <a:buFont typeface="Wingdings" pitchFamily="2" charset="2"/>
              <a:buChar char="Q"/>
            </a:pPr>
            <a:r>
              <a:rPr lang="en-US" altLang="zh-CN" sz="2200" dirty="0" smtClean="0">
                <a:solidFill>
                  <a:schemeClr val="accent1"/>
                </a:solidFill>
              </a:rPr>
              <a:t>Are initial ratings based on experience accurate enough?</a:t>
            </a:r>
          </a:p>
          <a:p>
            <a:pPr algn="just">
              <a:buFont typeface="Wingdings" pitchFamily="2" charset="2"/>
              <a:buChar char="Q"/>
            </a:pPr>
            <a:r>
              <a:rPr lang="en-US" altLang="zh-CN" sz="2200" dirty="0" smtClean="0">
                <a:solidFill>
                  <a:schemeClr val="accent1"/>
                </a:solidFill>
              </a:rPr>
              <a:t>The most severe factor penalizes all factors.</a:t>
            </a:r>
          </a:p>
          <a:p>
            <a:pPr algn="just">
              <a:buFont typeface="Wingdings" pitchFamily="2" charset="2"/>
              <a:buChar char="Q"/>
            </a:pPr>
            <a:r>
              <a:rPr lang="en-US" altLang="zh-CN" sz="2200" dirty="0" smtClean="0">
                <a:solidFill>
                  <a:schemeClr val="accent1"/>
                </a:solidFill>
              </a:rPr>
              <a:t>All factors have equal weight.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28620" y="1696915"/>
            <a:ext cx="288607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94858" y="1677865"/>
            <a:ext cx="2886075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矩形 10"/>
          <p:cNvSpPr/>
          <p:nvPr/>
        </p:nvSpPr>
        <p:spPr>
          <a:xfrm>
            <a:off x="7781630" y="1315042"/>
            <a:ext cx="20587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u="sng" dirty="0" smtClean="0">
                <a:solidFill>
                  <a:schemeClr val="accent1"/>
                </a:solidFill>
              </a:rPr>
              <a:t>Quantization</a:t>
            </a:r>
            <a:endParaRPr lang="zh-CN" altLang="en-US" sz="2800" u="sng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28620" y="4309486"/>
            <a:ext cx="290512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094858" y="4233286"/>
            <a:ext cx="290512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186356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accent1"/>
                </a:solidFill>
              </a:rPr>
              <a:t>Quantitative Hypotheses of MSG Methodology</a:t>
            </a:r>
          </a:p>
          <a:p>
            <a:pPr algn="ctr"/>
            <a:r>
              <a:rPr lang="en-US" altLang="zh-CN" sz="2400" dirty="0" smtClean="0">
                <a:solidFill>
                  <a:schemeClr val="accent1"/>
                </a:solidFill>
              </a:rPr>
              <a:t>Reliability Centered Quantization ---- Zonal</a:t>
            </a:r>
            <a:endParaRPr lang="zh-CN" altLang="en-US" sz="2400" dirty="0">
              <a:solidFill>
                <a:schemeClr val="accent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66616" y="1566258"/>
            <a:ext cx="20587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u="sng" dirty="0" smtClean="0">
                <a:solidFill>
                  <a:schemeClr val="accent1"/>
                </a:solidFill>
              </a:rPr>
              <a:t>Quantization</a:t>
            </a:r>
            <a:endParaRPr lang="zh-CN" altLang="en-US" sz="2800" u="sng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9104" y="2404645"/>
            <a:ext cx="4998857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19954" y="2332158"/>
            <a:ext cx="4703225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186356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accent1"/>
                </a:solidFill>
              </a:rPr>
              <a:t>Quantitative Hypotheses of MSG Methodology</a:t>
            </a:r>
          </a:p>
          <a:p>
            <a:pPr algn="ctr"/>
            <a:r>
              <a:rPr lang="en-US" altLang="zh-CN" sz="2400" dirty="0" smtClean="0">
                <a:solidFill>
                  <a:schemeClr val="accent1"/>
                </a:solidFill>
              </a:rPr>
              <a:t>Reliability Centered Quantization ---- L/HIRF </a:t>
            </a:r>
            <a:endParaRPr lang="zh-CN" altLang="en-US" sz="2400" dirty="0">
              <a:solidFill>
                <a:schemeClr val="accent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193" y="2572665"/>
            <a:ext cx="5187534" cy="23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53558" y="2489484"/>
            <a:ext cx="5422836" cy="19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矩形 6"/>
          <p:cNvSpPr/>
          <p:nvPr/>
        </p:nvSpPr>
        <p:spPr>
          <a:xfrm>
            <a:off x="5066616" y="1566258"/>
            <a:ext cx="20587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u="sng" dirty="0" smtClean="0">
                <a:solidFill>
                  <a:schemeClr val="accent1"/>
                </a:solidFill>
              </a:rPr>
              <a:t>Quantization</a:t>
            </a:r>
            <a:endParaRPr lang="zh-CN" altLang="en-US" sz="2800" u="sng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186356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accent1"/>
                </a:solidFill>
              </a:rPr>
              <a:t>Quantitative Hypotheses of MSG Methodology</a:t>
            </a:r>
          </a:p>
          <a:p>
            <a:pPr algn="ctr"/>
            <a:r>
              <a:rPr lang="en-US" altLang="zh-CN" sz="2400" dirty="0" smtClean="0">
                <a:solidFill>
                  <a:schemeClr val="accent1"/>
                </a:solidFill>
              </a:rPr>
              <a:t>Reliability Centered Quantization </a:t>
            </a:r>
            <a:endParaRPr lang="zh-CN" altLang="en-US" sz="2400" dirty="0">
              <a:solidFill>
                <a:schemeClr val="accent1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314743" y="3408611"/>
            <a:ext cx="3562514" cy="3149222"/>
            <a:chOff x="4358143" y="3488998"/>
            <a:chExt cx="3562514" cy="3149222"/>
          </a:xfrm>
        </p:grpSpPr>
        <p:pic>
          <p:nvPicPr>
            <p:cNvPr id="5" name="图片 4" descr="4inter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66143" y="3488998"/>
              <a:ext cx="2696308" cy="2874189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4358143" y="6268888"/>
              <a:ext cx="356251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chemeClr val="accent1"/>
                  </a:solidFill>
                </a:rPr>
                <a:t>Four Fundamental Forces in physics</a:t>
              </a:r>
              <a:endParaRPr lang="zh-CN" altLang="en-US" b="1" dirty="0"/>
            </a:p>
          </p:txBody>
        </p:sp>
      </p:grpSp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92708" y="2318902"/>
            <a:ext cx="2690809" cy="462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图片 10" descr="7.jpg"/>
          <p:cNvPicPr>
            <a:picLocks noChangeAspect="1"/>
          </p:cNvPicPr>
          <p:nvPr/>
        </p:nvPicPr>
        <p:blipFill>
          <a:blip r:embed="rId4"/>
          <a:srcRect r="29358"/>
          <a:stretch>
            <a:fillRect/>
          </a:stretch>
        </p:blipFill>
        <p:spPr>
          <a:xfrm>
            <a:off x="1314859" y="1866124"/>
            <a:ext cx="3608229" cy="1368000"/>
          </a:xfrm>
          <a:prstGeom prst="rect">
            <a:avLst/>
          </a:prstGeom>
        </p:spPr>
      </p:pic>
      <p:pic>
        <p:nvPicPr>
          <p:cNvPr id="13" name="图片 12" descr="8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80243" y="1866124"/>
            <a:ext cx="2331819" cy="1368000"/>
          </a:xfrm>
          <a:prstGeom prst="rect">
            <a:avLst/>
          </a:prstGeom>
        </p:spPr>
      </p:pic>
      <p:pic>
        <p:nvPicPr>
          <p:cNvPr id="16" name="图片 15" descr="9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47777" y="1989229"/>
            <a:ext cx="1980671" cy="46101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186356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accent1"/>
                </a:solidFill>
              </a:rPr>
              <a:t>Quantitative Hypotheses of MSG Methodology</a:t>
            </a:r>
          </a:p>
          <a:p>
            <a:pPr algn="ctr"/>
            <a:r>
              <a:rPr lang="en-US" altLang="zh-CN" sz="2400" dirty="0" smtClean="0">
                <a:solidFill>
                  <a:schemeClr val="accent1"/>
                </a:solidFill>
              </a:rPr>
              <a:t>Prototype Model Design for MSG</a:t>
            </a:r>
            <a:endParaRPr lang="zh-CN" altLang="en-US" sz="2400" dirty="0">
              <a:solidFill>
                <a:schemeClr val="accent1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18026"/>
            <a:ext cx="2532185" cy="1282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8898" y="1085850"/>
            <a:ext cx="8280000" cy="5704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8898" y="1080016"/>
            <a:ext cx="8280000" cy="5710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8898" y="1080016"/>
            <a:ext cx="8280000" cy="5710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186356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accent1"/>
                </a:solidFill>
              </a:rPr>
              <a:t>Quantitative Hypotheses of MSG Methodology</a:t>
            </a:r>
          </a:p>
          <a:p>
            <a:pPr algn="ctr"/>
            <a:r>
              <a:rPr lang="en-US" altLang="zh-CN" sz="2400" dirty="0" smtClean="0">
                <a:solidFill>
                  <a:schemeClr val="accent1"/>
                </a:solidFill>
              </a:rPr>
              <a:t>Future Work Plan</a:t>
            </a:r>
            <a:endParaRPr lang="zh-CN" altLang="en-US" sz="2400" dirty="0">
              <a:solidFill>
                <a:schemeClr val="accent1"/>
              </a:solidFill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0" y="1602924"/>
          <a:ext cx="12191993" cy="1588924"/>
        </p:xfrm>
        <a:graphic>
          <a:graphicData uri="http://schemas.openxmlformats.org/drawingml/2006/table">
            <a:tbl>
              <a:tblPr/>
              <a:tblGrid>
                <a:gridCol w="917702"/>
                <a:gridCol w="408123"/>
                <a:gridCol w="408123"/>
                <a:gridCol w="408123"/>
                <a:gridCol w="408123"/>
                <a:gridCol w="408699"/>
                <a:gridCol w="408699"/>
                <a:gridCol w="408699"/>
                <a:gridCol w="408699"/>
                <a:gridCol w="408699"/>
                <a:gridCol w="408699"/>
                <a:gridCol w="408699"/>
                <a:gridCol w="408699"/>
                <a:gridCol w="408699"/>
                <a:gridCol w="408699"/>
                <a:gridCol w="408699"/>
                <a:gridCol w="408699"/>
                <a:gridCol w="408699"/>
                <a:gridCol w="408699"/>
                <a:gridCol w="408699"/>
                <a:gridCol w="408699"/>
                <a:gridCol w="408699"/>
                <a:gridCol w="408699"/>
                <a:gridCol w="408699"/>
                <a:gridCol w="887150"/>
                <a:gridCol w="989368"/>
              </a:tblGrid>
              <a:tr h="2010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 dirty="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SSI No.</a:t>
                      </a:r>
                      <a:endParaRPr lang="zh-CN" sz="900" kern="100" dirty="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 dirty="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53-30-01</a:t>
                      </a:r>
                      <a:endParaRPr lang="zh-CN" sz="900" kern="100" dirty="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VR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SC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PR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EV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SD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RS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LK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E</a:t>
                      </a: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DR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A</a:t>
                      </a: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DR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ED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Interval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AD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Interval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5026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From SD229.000 to SD560.722, Stringer 1 to 11, fuselage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VR1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VR2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VR3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SC1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SC2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PR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EV1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EV2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EV3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EV4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SD1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SD2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RS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LK1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LK2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LK3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LK4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LK5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LK6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LK7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LK8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skin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7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8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365F91"/>
                          </a:solidFill>
                          <a:latin typeface="Calibri"/>
                          <a:ea typeface="宋体"/>
                          <a:cs typeface="Times New Roman"/>
                        </a:rPr>
                        <a:t>16000FC/96MO</a:t>
                      </a:r>
                      <a:endParaRPr lang="zh-CN" sz="900" kern="100" dirty="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365F91"/>
                          </a:solidFill>
                          <a:latin typeface="Calibri"/>
                          <a:ea typeface="宋体"/>
                          <a:cs typeface="Times New Roman"/>
                        </a:rPr>
                        <a:t>16000FC/96MO</a:t>
                      </a:r>
                      <a:endParaRPr lang="zh-CN" sz="900" kern="100" dirty="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 dirty="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stringer</a:t>
                      </a:r>
                      <a:endParaRPr lang="zh-CN" sz="900" kern="100" dirty="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6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7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365F91"/>
                          </a:solidFill>
                          <a:latin typeface="Calibri"/>
                          <a:ea typeface="宋体"/>
                          <a:cs typeface="Times New Roman"/>
                        </a:rPr>
                        <a:t>16000FC/96MO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365F91"/>
                          </a:solidFill>
                          <a:latin typeface="Calibri"/>
                          <a:ea typeface="宋体"/>
                          <a:cs typeface="Times New Roman"/>
                        </a:rPr>
                        <a:t>16000FC/96MO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</a:tr>
              <a:tr h="19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stringer fitting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7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7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365F91"/>
                          </a:solidFill>
                          <a:latin typeface="Calibri"/>
                          <a:ea typeface="宋体"/>
                          <a:cs typeface="Times New Roman"/>
                        </a:rPr>
                        <a:t>16000FC/96MO</a:t>
                      </a:r>
                      <a:endParaRPr lang="zh-CN" sz="900" kern="100" dirty="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365F91"/>
                          </a:solidFill>
                          <a:latin typeface="Calibri"/>
                          <a:ea typeface="宋体"/>
                          <a:cs typeface="Times New Roman"/>
                        </a:rPr>
                        <a:t>16000FC/96MO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149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b="1" kern="100" dirty="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cutout </a:t>
                      </a:r>
                      <a:r>
                        <a:rPr lang="en-US" sz="900" b="1" kern="100" dirty="0" err="1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doubler</a:t>
                      </a:r>
                      <a:endParaRPr lang="zh-CN" sz="900" b="1" kern="100" dirty="0">
                        <a:solidFill>
                          <a:srgbClr val="365F9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7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365F9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7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365F91"/>
                          </a:solidFill>
                          <a:latin typeface="Calibri"/>
                          <a:ea typeface="宋体"/>
                          <a:cs typeface="Times New Roman"/>
                        </a:rPr>
                        <a:t>16000FC/96MO</a:t>
                      </a:r>
                      <a:endParaRPr lang="zh-CN" sz="900" kern="10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365F91"/>
                          </a:solidFill>
                          <a:latin typeface="Calibri"/>
                          <a:ea typeface="宋体"/>
                          <a:cs typeface="Times New Roman"/>
                        </a:rPr>
                        <a:t>16000FC/96MO</a:t>
                      </a:r>
                      <a:endParaRPr lang="zh-CN" sz="900" kern="100" dirty="0">
                        <a:solidFill>
                          <a:srgbClr val="365F9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3086" marR="43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78894" y="1175172"/>
          <a:ext cx="8128000" cy="274320"/>
        </p:xfrm>
        <a:graphic>
          <a:graphicData uri="http://schemas.openxmlformats.org/drawingml/2006/table">
            <a:tbl>
              <a:tblPr/>
              <a:tblGrid>
                <a:gridCol w="992100"/>
                <a:gridCol w="5262046"/>
                <a:gridCol w="1873854"/>
              </a:tblGrid>
              <a:tr h="26849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accent1"/>
                          </a:solidFill>
                          <a:latin typeface="Calibri"/>
                          <a:ea typeface="宋体"/>
                          <a:cs typeface="Times New Roman"/>
                        </a:rPr>
                        <a:t>Phase I</a:t>
                      </a:r>
                      <a:endParaRPr lang="zh-CN" sz="800" kern="100" dirty="0">
                        <a:solidFill>
                          <a:schemeClr val="accent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4919" marR="5491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accent1"/>
                          </a:solidFill>
                          <a:latin typeface="Calibri"/>
                          <a:ea typeface="宋体"/>
                          <a:cs typeface="Times New Roman"/>
                        </a:rPr>
                        <a:t>Build Simple Neural Network Model with Integer Input</a:t>
                      </a:r>
                      <a:endParaRPr lang="zh-CN" sz="800" kern="100" dirty="0">
                        <a:solidFill>
                          <a:schemeClr val="accent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4919" marR="5491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accent1"/>
                          </a:solidFill>
                          <a:latin typeface="Calibri"/>
                          <a:ea typeface="宋体"/>
                          <a:cs typeface="Times New Roman"/>
                        </a:rPr>
                        <a:t>3-4 months</a:t>
                      </a:r>
                      <a:endParaRPr lang="zh-CN" sz="800" kern="100" dirty="0">
                        <a:solidFill>
                          <a:schemeClr val="accent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4919" marR="5491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78894" y="3384973"/>
          <a:ext cx="8128000" cy="274320"/>
        </p:xfrm>
        <a:graphic>
          <a:graphicData uri="http://schemas.openxmlformats.org/drawingml/2006/table">
            <a:tbl>
              <a:tblPr/>
              <a:tblGrid>
                <a:gridCol w="992100"/>
                <a:gridCol w="5262046"/>
                <a:gridCol w="1873854"/>
              </a:tblGrid>
              <a:tr h="26849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accent1"/>
                          </a:solidFill>
                          <a:latin typeface="Calibri"/>
                          <a:ea typeface="宋体"/>
                          <a:cs typeface="Times New Roman"/>
                        </a:rPr>
                        <a:t>Phase II</a:t>
                      </a:r>
                      <a:endParaRPr lang="zh-CN" sz="800" kern="100" dirty="0">
                        <a:solidFill>
                          <a:schemeClr val="accent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4919" marR="5491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accent1"/>
                          </a:solidFill>
                          <a:latin typeface="Calibri"/>
                          <a:ea typeface="宋体"/>
                          <a:cs typeface="Times New Roman"/>
                        </a:rPr>
                        <a:t>Build Simple Neural Network Model with Real Input</a:t>
                      </a:r>
                      <a:endParaRPr lang="zh-CN" sz="800" kern="100" dirty="0">
                        <a:solidFill>
                          <a:schemeClr val="accent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4919" marR="5491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accent1"/>
                          </a:solidFill>
                          <a:latin typeface="Calibri"/>
                          <a:ea typeface="宋体"/>
                          <a:cs typeface="Times New Roman"/>
                        </a:rPr>
                        <a:t>2 months</a:t>
                      </a:r>
                      <a:endParaRPr lang="zh-CN" sz="800" kern="100" dirty="0">
                        <a:solidFill>
                          <a:schemeClr val="accent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4919" marR="5491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78894" y="3967479"/>
          <a:ext cx="8128000" cy="548640"/>
        </p:xfrm>
        <a:graphic>
          <a:graphicData uri="http://schemas.openxmlformats.org/drawingml/2006/table">
            <a:tbl>
              <a:tblPr/>
              <a:tblGrid>
                <a:gridCol w="992100"/>
                <a:gridCol w="5262046"/>
                <a:gridCol w="1873854"/>
              </a:tblGrid>
              <a:tr h="5369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accent1"/>
                          </a:solidFill>
                          <a:latin typeface="Calibri"/>
                          <a:ea typeface="宋体"/>
                          <a:cs typeface="Times New Roman"/>
                        </a:rPr>
                        <a:t>Phase III</a:t>
                      </a:r>
                      <a:endParaRPr lang="zh-CN" sz="800" kern="100" dirty="0">
                        <a:solidFill>
                          <a:schemeClr val="accent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4919" marR="5491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accent1"/>
                          </a:solidFill>
                          <a:latin typeface="Calibri"/>
                          <a:ea typeface="宋体"/>
                          <a:cs typeface="Times New Roman"/>
                        </a:rPr>
                        <a:t>Design Learning Algorithm for the Simple Neural Network Model Using In-Service Data</a:t>
                      </a:r>
                      <a:endParaRPr lang="zh-CN" sz="800" kern="100" dirty="0">
                        <a:solidFill>
                          <a:schemeClr val="accent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4919" marR="5491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accent1"/>
                          </a:solidFill>
                          <a:latin typeface="Calibri"/>
                          <a:ea typeface="宋体"/>
                          <a:cs typeface="Times New Roman"/>
                        </a:rPr>
                        <a:t>3-4 months</a:t>
                      </a:r>
                      <a:endParaRPr lang="zh-CN" sz="800" kern="100" dirty="0">
                        <a:solidFill>
                          <a:schemeClr val="accent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4919" marR="5491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78894" y="4932679"/>
          <a:ext cx="8128000" cy="548640"/>
        </p:xfrm>
        <a:graphic>
          <a:graphicData uri="http://schemas.openxmlformats.org/drawingml/2006/table">
            <a:tbl>
              <a:tblPr/>
              <a:tblGrid>
                <a:gridCol w="992100"/>
                <a:gridCol w="5262046"/>
                <a:gridCol w="1873854"/>
              </a:tblGrid>
              <a:tr h="5369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accent1"/>
                          </a:solidFill>
                          <a:latin typeface="Calibri"/>
                          <a:ea typeface="宋体"/>
                          <a:cs typeface="Times New Roman"/>
                        </a:rPr>
                        <a:t>Phase IV</a:t>
                      </a:r>
                      <a:endParaRPr lang="zh-CN" sz="800" kern="100" dirty="0">
                        <a:solidFill>
                          <a:schemeClr val="accent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4919" marR="5491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accent1"/>
                          </a:solidFill>
                          <a:latin typeface="Calibri"/>
                          <a:ea typeface="宋体"/>
                          <a:cs typeface="Times New Roman"/>
                        </a:rPr>
                        <a:t>Exploring Complex Neural Network Models with Big Data Fusion</a:t>
                      </a:r>
                      <a:endParaRPr lang="zh-CN" sz="800" kern="100" dirty="0">
                        <a:solidFill>
                          <a:schemeClr val="accent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4919" marR="5491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accent1"/>
                          </a:solidFill>
                          <a:latin typeface="Calibri"/>
                          <a:ea typeface="宋体"/>
                          <a:cs typeface="Times New Roman"/>
                        </a:rPr>
                        <a:t>Long Term</a:t>
                      </a:r>
                      <a:endParaRPr lang="zh-CN" sz="800" kern="100" dirty="0">
                        <a:solidFill>
                          <a:schemeClr val="accent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4919" marR="5491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711" r="1049" b="1358"/>
          <a:stretch>
            <a:fillRect/>
          </a:stretch>
        </p:blipFill>
        <p:spPr bwMode="auto">
          <a:xfrm>
            <a:off x="7813964" y="3232636"/>
            <a:ext cx="4378036" cy="3190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5244</TotalTime>
  <Words>647</Words>
  <Application>WPS 演示</Application>
  <PresentationFormat>自定义</PresentationFormat>
  <Paragraphs>248</Paragraphs>
  <Slides>14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1_自定义设计方案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.</dc:creator>
  <cp:lastModifiedBy>WANG_WANG</cp:lastModifiedBy>
  <cp:revision>305</cp:revision>
  <dcterms:created xsi:type="dcterms:W3CDTF">2024-03-26T11:43:00Z</dcterms:created>
  <dcterms:modified xsi:type="dcterms:W3CDTF">2024-04-26T10:37:41Z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5C921A59445348FD2FE90066179BCCBA_43</vt:lpwstr>
  </property>
  <property fmtid="{D5CDD505-2E9C-101B-9397-08002B2CF9AE}" pid="3" name="KSOProductBuildVer">
    <vt:lpwstr>2052-10.8.2.6666</vt:lpwstr>
  </property>
</Properties>
</file>