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4"/>
  </p:sldMasterIdLst>
  <p:notesMasterIdLst>
    <p:notesMasterId r:id="rId9"/>
  </p:notesMasterIdLst>
  <p:handoutMasterIdLst>
    <p:handoutMasterId r:id="rId10"/>
  </p:handoutMasterIdLst>
  <p:sldIdLst>
    <p:sldId id="1238" r:id="rId5"/>
    <p:sldId id="1289" r:id="rId6"/>
    <p:sldId id="1295" r:id="rId7"/>
    <p:sldId id="1287" r:id="rId8"/>
  </p:sldIdLst>
  <p:sldSz cx="9602788" cy="6858000"/>
  <p:notesSz cx="6810375" cy="9942513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32C"/>
    <a:srgbClr val="1785B8"/>
    <a:srgbClr val="59595C"/>
    <a:srgbClr val="69B24B"/>
    <a:srgbClr val="B1222B"/>
    <a:srgbClr val="58595B"/>
    <a:srgbClr val="919397"/>
    <a:srgbClr val="F0A933"/>
    <a:srgbClr val="F9F9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84" autoAdjust="0"/>
  </p:normalViewPr>
  <p:slideViewPr>
    <p:cSldViewPr snapToGrid="0">
      <p:cViewPr varScale="1">
        <p:scale>
          <a:sx n="124" d="100"/>
          <a:sy n="124" d="100"/>
        </p:scale>
        <p:origin x="1200" y="90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7055" y="0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84B8F8-0008-4053-AC01-5A0C83FBBE53}" type="datetimeFigureOut">
              <a:rPr lang="en-US"/>
              <a:pPr>
                <a:defRPr/>
              </a:pPr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45217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7055" y="9445217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2D45906-8DE2-4EA7-86E0-9CC7A870C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2220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7055" y="0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04524C-3D0D-4B94-AF52-B0FBEAB25528}" type="datetimeFigureOut">
              <a:rPr lang="en-US"/>
              <a:pPr>
                <a:defRPr/>
              </a:pPr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0" y="746125"/>
            <a:ext cx="52228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1655" y="4721755"/>
            <a:ext cx="5447066" cy="44739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45217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7055" y="9445217"/>
            <a:ext cx="2951779" cy="4955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E32EA6-63D1-4092-A384-B78BC93D8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5617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 txBox="1">
            <a:spLocks/>
          </p:cNvSpPr>
          <p:nvPr userDrawn="1"/>
        </p:nvSpPr>
        <p:spPr bwMode="auto">
          <a:xfrm>
            <a:off x="393480" y="178158"/>
            <a:ext cx="881402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59595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rgbClr val="58595B"/>
                </a:solidFill>
              </a:rPr>
              <a:t>IMRPB Meeting 2024</a:t>
            </a:r>
            <a:br>
              <a:rPr lang="en-US" sz="2400" dirty="0" smtClean="0">
                <a:solidFill>
                  <a:srgbClr val="58595B"/>
                </a:solidFill>
              </a:rPr>
            </a:br>
            <a:r>
              <a:rPr lang="en-US" b="0" dirty="0" smtClean="0">
                <a:solidFill>
                  <a:srgbClr val="4D4D4D"/>
                </a:solidFill>
                <a:cs typeface="Arial" pitchFamily="34" charset="0"/>
              </a:rPr>
              <a:t>May 13</a:t>
            </a:r>
            <a:r>
              <a:rPr lang="en-US" b="0" baseline="30000" dirty="0" smtClean="0">
                <a:solidFill>
                  <a:srgbClr val="4D4D4D"/>
                </a:solidFill>
                <a:cs typeface="Arial" pitchFamily="34" charset="0"/>
              </a:rPr>
              <a:t>th – </a:t>
            </a:r>
            <a:r>
              <a:rPr lang="en-US" b="0" baseline="0" dirty="0" smtClean="0">
                <a:solidFill>
                  <a:srgbClr val="4D4D4D"/>
                </a:solidFill>
                <a:cs typeface="Arial" pitchFamily="34" charset="0"/>
              </a:rPr>
              <a:t>17</a:t>
            </a:r>
            <a:r>
              <a:rPr lang="en-US" b="0" baseline="30000" dirty="0" smtClean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sz="900" dirty="0" smtClean="0">
                <a:solidFill>
                  <a:schemeClr val="bg2"/>
                </a:solidFill>
              </a:rPr>
              <a:t>		</a:t>
            </a:r>
            <a:endParaRPr lang="en-US" sz="900" dirty="0">
              <a:solidFill>
                <a:schemeClr val="bg2"/>
              </a:solidFill>
            </a:endParaRPr>
          </a:p>
        </p:txBody>
      </p:sp>
      <p:grpSp>
        <p:nvGrpSpPr>
          <p:cNvPr id="7" name="Group 8"/>
          <p:cNvGrpSpPr>
            <a:grpSpLocks/>
          </p:cNvGrpSpPr>
          <p:nvPr userDrawn="1"/>
        </p:nvGrpSpPr>
        <p:grpSpPr bwMode="auto">
          <a:xfrm>
            <a:off x="405844" y="6032267"/>
            <a:ext cx="8790100" cy="779055"/>
            <a:chOff x="237" y="3662"/>
            <a:chExt cx="5571" cy="448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248" y="3662"/>
              <a:ext cx="5560" cy="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47" descr="Color Logo Horz with tag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7" y="3711"/>
              <a:ext cx="1396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0" name="Straight Connector 9"/>
          <p:cNvCxnSpPr/>
          <p:nvPr userDrawn="1"/>
        </p:nvCxnSpPr>
        <p:spPr>
          <a:xfrm>
            <a:off x="410722" y="1050066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107944"/>
            <a:ext cx="8690400" cy="4615200"/>
          </a:xfrm>
        </p:spPr>
        <p:txBody>
          <a:bodyPr/>
          <a:lstStyle>
            <a:lvl1pPr>
              <a:lnSpc>
                <a:spcPts val="1700"/>
              </a:lnSpc>
              <a:defRPr/>
            </a:lvl1pPr>
            <a:lvl2pPr>
              <a:lnSpc>
                <a:spcPts val="1700"/>
              </a:lnSpc>
              <a:defRPr/>
            </a:lvl2pPr>
            <a:lvl3pPr indent="-347472">
              <a:lnSpc>
                <a:spcPts val="1700"/>
              </a:lnSpc>
              <a:spcBef>
                <a:spcPts val="0"/>
              </a:spcBef>
              <a:spcAft>
                <a:spcPts val="300"/>
              </a:spcAft>
              <a:defRPr/>
            </a:lvl3pPr>
            <a:lvl4pPr>
              <a:lnSpc>
                <a:spcPts val="1700"/>
              </a:lnSpc>
              <a:spcAft>
                <a:spcPts val="300"/>
              </a:spcAft>
              <a:defRPr/>
            </a:lvl4pPr>
            <a:lvl5pPr marL="1664208" indent="-347472">
              <a:lnSpc>
                <a:spcPts val="1700"/>
              </a:lnSpc>
              <a:spcBef>
                <a:spcPts val="0"/>
              </a:spcBef>
              <a:spcAft>
                <a:spcPts val="3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10722" y="1050066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 bwMode="auto">
          <a:xfrm>
            <a:off x="457200" y="6036971"/>
            <a:ext cx="8690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59595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b="0" dirty="0" smtClean="0">
                <a:solidFill>
                  <a:srgbClr val="4D4D4D"/>
                </a:solidFill>
                <a:cs typeface="Arial" pitchFamily="34" charset="0"/>
              </a:rPr>
              <a:t/>
            </a:r>
            <a:br>
              <a:rPr lang="en-US" b="0" dirty="0" smtClean="0">
                <a:solidFill>
                  <a:srgbClr val="4D4D4D"/>
                </a:solidFill>
                <a:cs typeface="Arial" pitchFamily="34" charset="0"/>
              </a:rPr>
            </a:br>
            <a:endParaRPr lang="en-US" dirty="0"/>
          </a:p>
        </p:txBody>
      </p:sp>
      <p:sp>
        <p:nvSpPr>
          <p:cNvPr id="10" name="Rectangle 12"/>
          <p:cNvSpPr txBox="1">
            <a:spLocks/>
          </p:cNvSpPr>
          <p:nvPr userDrawn="1"/>
        </p:nvSpPr>
        <p:spPr bwMode="auto">
          <a:xfrm>
            <a:off x="393480" y="178158"/>
            <a:ext cx="881402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rgbClr val="59595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59595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>
                <a:solidFill>
                  <a:srgbClr val="58595B"/>
                </a:solidFill>
              </a:rPr>
              <a:t>IMRBPB Meeting 2024</a:t>
            </a:r>
            <a:br>
              <a:rPr lang="en-US" sz="2400" dirty="0" smtClean="0">
                <a:solidFill>
                  <a:srgbClr val="58595B"/>
                </a:solidFill>
              </a:rPr>
            </a:br>
            <a:r>
              <a:rPr lang="en-US" b="0" dirty="0" smtClean="0">
                <a:solidFill>
                  <a:srgbClr val="4D4D4D"/>
                </a:solidFill>
                <a:cs typeface="Arial" pitchFamily="34" charset="0"/>
              </a:rPr>
              <a:t>May 13</a:t>
            </a:r>
            <a:r>
              <a:rPr lang="en-US" b="0" baseline="30000" dirty="0" smtClean="0">
                <a:solidFill>
                  <a:srgbClr val="4D4D4D"/>
                </a:solidFill>
                <a:cs typeface="Arial" pitchFamily="34" charset="0"/>
              </a:rPr>
              <a:t>th – </a:t>
            </a:r>
            <a:r>
              <a:rPr lang="en-US" b="0" baseline="0" dirty="0" smtClean="0">
                <a:solidFill>
                  <a:srgbClr val="4D4D4D"/>
                </a:solidFill>
                <a:cs typeface="Arial" pitchFamily="34" charset="0"/>
              </a:rPr>
              <a:t>17</a:t>
            </a:r>
            <a:r>
              <a:rPr lang="en-US" b="0" baseline="30000" dirty="0" smtClean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sz="900" dirty="0" smtClean="0">
                <a:solidFill>
                  <a:schemeClr val="bg2"/>
                </a:solidFill>
              </a:rPr>
              <a:t>		</a:t>
            </a:r>
            <a:endParaRPr lang="en-US" sz="900" dirty="0">
              <a:solidFill>
                <a:schemeClr val="bg2"/>
              </a:solidFill>
            </a:endParaRPr>
          </a:p>
        </p:txBody>
      </p:sp>
      <p:grpSp>
        <p:nvGrpSpPr>
          <p:cNvPr id="9" name="Group 8"/>
          <p:cNvGrpSpPr>
            <a:grpSpLocks/>
          </p:cNvGrpSpPr>
          <p:nvPr userDrawn="1"/>
        </p:nvGrpSpPr>
        <p:grpSpPr bwMode="auto">
          <a:xfrm>
            <a:off x="405844" y="6032267"/>
            <a:ext cx="8790100" cy="779055"/>
            <a:chOff x="237" y="3662"/>
            <a:chExt cx="5571" cy="44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48" y="3662"/>
              <a:ext cx="5560" cy="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47" descr="Color Logo Horz with tag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7" y="3711"/>
              <a:ext cx="1396" cy="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000" dirty="0" smtClean="0">
                <a:solidFill>
                  <a:srgbClr val="58595B"/>
                </a:solidFill>
              </a:rPr>
              <a:t>RMPIG Meeting</a:t>
            </a:r>
            <a:br>
              <a:rPr lang="en-US" sz="2000" dirty="0" smtClean="0">
                <a:solidFill>
                  <a:srgbClr val="58595B"/>
                </a:solidFill>
              </a:rPr>
            </a:br>
            <a:r>
              <a:rPr lang="en-US" b="0" dirty="0" smtClean="0">
                <a:solidFill>
                  <a:srgbClr val="4D4D4D"/>
                </a:solidFill>
                <a:cs typeface="Arial" pitchFamily="34" charset="0"/>
              </a:rPr>
              <a:t>November 30</a:t>
            </a:r>
            <a:r>
              <a:rPr lang="en-US" b="0" baseline="30000" dirty="0" smtClean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b="0" dirty="0" smtClean="0">
                <a:solidFill>
                  <a:srgbClr val="4D4D4D"/>
                </a:solidFill>
                <a:cs typeface="Arial" pitchFamily="34" charset="0"/>
              </a:rPr>
              <a:t>, 2023</a:t>
            </a:r>
            <a:br>
              <a:rPr lang="en-US" b="0" dirty="0" smtClean="0">
                <a:solidFill>
                  <a:srgbClr val="4D4D4D"/>
                </a:solidFill>
                <a:cs typeface="Arial" pitchFamily="34" charset="0"/>
              </a:rPr>
            </a:b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13832"/>
            <a:ext cx="8689975" cy="482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9AFD9EEF-6304-4182-A6E0-243305A473A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0722" y="1050066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8"/>
          <p:cNvGrpSpPr>
            <a:grpSpLocks/>
          </p:cNvGrpSpPr>
          <p:nvPr userDrawn="1"/>
        </p:nvGrpSpPr>
        <p:grpSpPr bwMode="auto">
          <a:xfrm>
            <a:off x="405844" y="5899144"/>
            <a:ext cx="8790100" cy="947736"/>
            <a:chOff x="237" y="3629"/>
            <a:chExt cx="5571" cy="54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48" y="3629"/>
              <a:ext cx="5560" cy="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47" descr="Color Logo Horz with tag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7" y="3729"/>
              <a:ext cx="1396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MSIPCMContentMarking" descr="{&quot;HashCode&quot;:-1217922534,&quot;Placement&quot;:&quot;Footer&quot;,&quot;Top&quot;:519.343,&quot;Left&quot;:321.2797,&quot;SlideWidth&quot;:756,&quot;SlideHeight&quot;:540}"/>
          <p:cNvSpPr txBox="1"/>
          <p:nvPr userDrawn="1"/>
        </p:nvSpPr>
        <p:spPr>
          <a:xfrm>
            <a:off x="4080252" y="6595656"/>
            <a:ext cx="144228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it-IT" sz="1000" smtClean="0">
                <a:solidFill>
                  <a:srgbClr val="000000"/>
                </a:solidFill>
                <a:latin typeface="Calibri" panose="020F0502020204030204" pitchFamily="34" charset="0"/>
              </a:rPr>
              <a:t>Company General Use</a:t>
            </a:r>
            <a:endParaRPr lang="it-IT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0" r:id="rId1"/>
    <p:sldLayoutId id="2147485137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0"/>
        </a:spcBef>
        <a:spcAft>
          <a:spcPts val="600"/>
        </a:spcAft>
        <a:buClr>
          <a:srgbClr val="F0A933"/>
        </a:buClr>
        <a:buFont typeface="Wingdings" panose="05000000000000000000" pitchFamily="2" charset="2"/>
        <a:buChar char="Ø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694944" indent="-347472" algn="l" rtl="0" eaLnBrk="0" fontAlgn="base" hangingPunct="0">
        <a:spcBef>
          <a:spcPts val="0"/>
        </a:spcBef>
        <a:spcAft>
          <a:spcPts val="60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69264" indent="-228600" algn="l" rtl="0" eaLnBrk="0" fontAlgn="base" hangingPunct="0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16736" indent="-347472" algn="l" rtl="0" eaLnBrk="0" fontAlgn="base" hangingPunct="0">
        <a:spcBef>
          <a:spcPts val="0"/>
        </a:spcBef>
        <a:spcAft>
          <a:spcPts val="60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1664208" indent="-347472" algn="l" rtl="0" eaLnBrk="0" fontAlgn="base" hangingPunct="0">
        <a:lnSpc>
          <a:spcPts val="1700"/>
        </a:lnSpc>
        <a:spcBef>
          <a:spcPts val="0"/>
        </a:spcBef>
        <a:spcAft>
          <a:spcPts val="30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13"/>
          <p:cNvSpPr>
            <a:spLocks noGrp="1"/>
          </p:cNvSpPr>
          <p:nvPr>
            <p:ph type="body" sz="quarter" idx="4294967295"/>
          </p:nvPr>
        </p:nvSpPr>
        <p:spPr>
          <a:xfrm>
            <a:off x="423200" y="1093689"/>
            <a:ext cx="8772744" cy="4615200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None/>
            </a:pPr>
            <a:endParaRPr lang="en-US" dirty="0" smtClean="0"/>
          </a:p>
          <a:p>
            <a:pPr marL="0" indent="0" algn="ctr" eaLnBrk="1" hangingPunct="1">
              <a:lnSpc>
                <a:spcPct val="150000"/>
              </a:lnSpc>
              <a:buNone/>
            </a:pPr>
            <a:endParaRPr lang="en-US" dirty="0"/>
          </a:p>
          <a:p>
            <a:pPr marL="0" indent="0" algn="ctr" eaLnBrk="1" hangingPunct="1">
              <a:lnSpc>
                <a:spcPct val="150000"/>
              </a:lnSpc>
              <a:buNone/>
            </a:pPr>
            <a:endParaRPr lang="en-US" dirty="0" smtClean="0"/>
          </a:p>
          <a:p>
            <a:pPr marL="0" indent="0" algn="ctr" eaLnBrk="1" hangingPunct="1">
              <a:buNone/>
            </a:pPr>
            <a:r>
              <a:rPr lang="en-US" sz="3600" dirty="0" smtClean="0"/>
              <a:t>IMRBPB Meeting 2024</a:t>
            </a:r>
          </a:p>
          <a:p>
            <a:pPr marL="0" indent="0" algn="ctr" eaLnBrk="1" hangingPunct="1">
              <a:buNone/>
            </a:pPr>
            <a:endParaRPr lang="nb-NO" sz="2400" dirty="0" smtClean="0"/>
          </a:p>
          <a:p>
            <a:pPr marL="0" indent="0" algn="ctr" eaLnBrk="1" hangingPunct="1">
              <a:buNone/>
            </a:pPr>
            <a:r>
              <a:rPr lang="nb-NO" sz="2800" dirty="0" smtClean="0"/>
              <a:t>CIP </a:t>
            </a:r>
            <a:r>
              <a:rPr lang="nb-NO" sz="2800" dirty="0"/>
              <a:t>RMPIG 2024-02 Rev. </a:t>
            </a:r>
            <a:r>
              <a:rPr lang="nb-NO" sz="2800" dirty="0" smtClean="0"/>
              <a:t>0</a:t>
            </a:r>
          </a:p>
          <a:p>
            <a:pPr marL="0" indent="0" algn="ctr" eaLnBrk="1" hangingPunct="1">
              <a:buNone/>
            </a:pPr>
            <a:r>
              <a:rPr lang="en-US" sz="2800" dirty="0"/>
              <a:t>AC Zones, include S1000D as option to </a:t>
            </a:r>
            <a:r>
              <a:rPr lang="en-US" sz="2800" dirty="0" err="1"/>
              <a:t>iSpec2200</a:t>
            </a:r>
            <a:endParaRPr lang="en-US" sz="2800" dirty="0" smtClean="0"/>
          </a:p>
          <a:p>
            <a:pPr marL="0" indent="0" algn="ctr" eaLnBrk="1" hangingPunct="1">
              <a:lnSpc>
                <a:spcPct val="150000"/>
              </a:lnSpc>
              <a:buNone/>
            </a:pPr>
            <a:endParaRPr lang="en-US" sz="1200" b="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10722" y="1050066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10722" y="1050066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12230" y="1050066"/>
            <a:ext cx="8912292" cy="379889"/>
          </a:xfrm>
          <a:prstGeom prst="rect">
            <a:avLst/>
          </a:prstGeom>
          <a:solidFill>
            <a:sysClr val="window" lastClr="FFFFFF">
              <a:alpha val="64000"/>
            </a:sys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CIP RMPIG 2024-02 – AC Zones, include S1000D as option to </a:t>
            </a:r>
            <a:r>
              <a:rPr lang="en-US" sz="1800" b="1" kern="0" dirty="0" err="1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i</a:t>
            </a:r>
            <a:r>
              <a:rPr lang="en-US" sz="1800" b="1" kern="0" dirty="0" err="1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Spec</a:t>
            </a: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 2200 - </a:t>
            </a:r>
            <a:r>
              <a:rPr lang="en-US" sz="1800" i="1" u="sng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Issue</a:t>
            </a:r>
            <a:endParaRPr kumimoji="0" lang="nl-NL" sz="1800" i="1" u="sng" strike="noStrike" kern="0" cap="none" spc="0" normalizeH="0" baseline="0" noProof="0" dirty="0" smtClean="0">
              <a:ln>
                <a:noFill/>
              </a:ln>
              <a:solidFill>
                <a:srgbClr val="ED7D31">
                  <a:lumMod val="60000"/>
                  <a:lumOff val="40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753" y="1561647"/>
            <a:ext cx="6026460" cy="370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12230" y="1050065"/>
            <a:ext cx="8912292" cy="379889"/>
          </a:xfrm>
          <a:prstGeom prst="rect">
            <a:avLst/>
          </a:prstGeom>
          <a:solidFill>
            <a:sysClr val="window" lastClr="FFFFFF">
              <a:alpha val="64000"/>
            </a:sys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CIP RMPIG 2024-02 – AC Zones, include S1000D as option to </a:t>
            </a:r>
            <a:r>
              <a:rPr lang="en-US" sz="1800" b="1" kern="0" dirty="0" err="1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iSpec</a:t>
            </a: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 2200 – </a:t>
            </a:r>
            <a:r>
              <a:rPr lang="en-US" sz="1800" i="1" u="sng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Problem</a:t>
            </a:r>
            <a:endParaRPr kumimoji="0" lang="nl-NL" sz="1800" i="1" u="sng" strike="noStrike" kern="0" cap="none" spc="0" normalizeH="0" baseline="0" noProof="0" dirty="0" smtClean="0">
              <a:ln>
                <a:noFill/>
              </a:ln>
              <a:solidFill>
                <a:srgbClr val="ED7D31">
                  <a:lumMod val="60000"/>
                  <a:lumOff val="40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198" y="1565064"/>
            <a:ext cx="6026460" cy="255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3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12230" y="1050065"/>
            <a:ext cx="8912292" cy="379889"/>
          </a:xfrm>
          <a:prstGeom prst="rect">
            <a:avLst/>
          </a:prstGeom>
          <a:solidFill>
            <a:sysClr val="window" lastClr="FFFFFF">
              <a:alpha val="64000"/>
            </a:sys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CIP RMPIG 2024-02 – AC Zones, include S1000D as option to </a:t>
            </a:r>
            <a:r>
              <a:rPr lang="en-US" sz="1800" b="1" kern="0" dirty="0" err="1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iSpec</a:t>
            </a:r>
            <a:r>
              <a:rPr lang="en-US" sz="1800" b="1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 2200 - </a:t>
            </a:r>
            <a:r>
              <a:rPr lang="en-US" sz="1800" i="1" u="sng" kern="0" dirty="0" smtClean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+mn-cs"/>
              </a:rPr>
              <a:t>Recommendation</a:t>
            </a:r>
            <a:endParaRPr kumimoji="0" lang="nl-NL" sz="1800" i="1" u="sng" strike="noStrike" kern="0" cap="none" spc="0" normalizeH="0" baseline="0" noProof="0" dirty="0" smtClean="0">
              <a:ln>
                <a:noFill/>
              </a:ln>
              <a:solidFill>
                <a:srgbClr val="ED7D31">
                  <a:lumMod val="60000"/>
                  <a:lumOff val="40000"/>
                </a:srgbClr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791" y="1564015"/>
            <a:ext cx="5931205" cy="381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1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heme/theme1.xml><?xml version="1.0" encoding="utf-8"?>
<a:theme xmlns:a="http://schemas.openxmlformats.org/drawingml/2006/main" name="ATA Case for a National Airline Policy 083111 REV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A568DD55000B4ABF9207FE11AE5AAE" ma:contentTypeVersion="14" ma:contentTypeDescription="Create a new document." ma:contentTypeScope="" ma:versionID="465b9810668ee5175dfb92f773b0b498">
  <xsd:schema xmlns:xsd="http://www.w3.org/2001/XMLSchema" xmlns:xs="http://www.w3.org/2001/XMLSchema" xmlns:p="http://schemas.microsoft.com/office/2006/metadata/properties" xmlns:ns3="7747d6f2-f41e-49be-b419-83bb4bc5000c" xmlns:ns4="814f9edf-3547-4c73-aa70-98ddb4902186" targetNamespace="http://schemas.microsoft.com/office/2006/metadata/properties" ma:root="true" ma:fieldsID="c9dfccad9315cdf5b950b95decf5be2f" ns3:_="" ns4:_="">
    <xsd:import namespace="7747d6f2-f41e-49be-b419-83bb4bc5000c"/>
    <xsd:import namespace="814f9edf-3547-4c73-aa70-98ddb49021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47d6f2-f41e-49be-b419-83bb4bc500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4f9edf-3547-4c73-aa70-98ddb490218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4A635DA-804F-4DF6-A603-0940A0A8191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FB1D48-638B-49BC-A703-E6498FA335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47d6f2-f41e-49be-b419-83bb4bc5000c"/>
    <ds:schemaRef ds:uri="814f9edf-3547-4c73-aa70-98ddb49021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2378EA-ABFF-4869-9D47-F6FEDD055D19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7747d6f2-f41e-49be-b419-83bb4bc5000c"/>
    <ds:schemaRef ds:uri="814f9edf-3547-4c73-aa70-98ddb490218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ATA Case for a National Airline Policy 083111 REV.thmx</Template>
  <TotalTime>3636</TotalTime>
  <Words>66</Words>
  <Application>Microsoft Office PowerPoint</Application>
  <PresentationFormat>Custom</PresentationFormat>
  <Paragraphs>10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Lucida Grande</vt:lpstr>
      <vt:lpstr>Wingdings</vt:lpstr>
      <vt:lpstr>ATA Case for a National Airline Policy 083111 REV</vt:lpstr>
      <vt:lpstr>PowerPoint Presentation</vt:lpstr>
      <vt:lpstr>PowerPoint Presentation</vt:lpstr>
      <vt:lpstr>PowerPoint Presentation</vt:lpstr>
      <vt:lpstr>PowerPoint Presentation</vt:lpstr>
    </vt:vector>
  </TitlesOfParts>
  <Company>The Boston Consulting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MPIG Roles and Responsibilities - Jun 2018</dc:title>
  <dc:creator>Martin Daniels</dc:creator>
  <cp:lastModifiedBy>Giacomo Gibilisco</cp:lastModifiedBy>
  <cp:revision>1783</cp:revision>
  <cp:lastPrinted>2011-09-01T13:01:47Z</cp:lastPrinted>
  <dcterms:created xsi:type="dcterms:W3CDTF">2011-11-22T14:26:57Z</dcterms:created>
  <dcterms:modified xsi:type="dcterms:W3CDTF">2024-04-16T14:00:52Z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0x01010090A568DD55000B4ABF9207FE11AE5AAE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lpwstr>0</vt:lpwstr>
  </property>
  <property fmtid="{D5CDD505-2E9C-101B-9397-08002B2CF9AE}" pid="9" name="IndustryMemberTopicArea">
    <vt:lpwstr/>
  </property>
  <property fmtid="{D5CDD505-2E9C-101B-9397-08002B2CF9AE}" pid="10" name="ContentType">
    <vt:lpwstr>Document</vt:lpwstr>
  </property>
  <property fmtid="{D5CDD505-2E9C-101B-9397-08002B2CF9AE}" pid="11" name="Status">
    <vt:lpwstr/>
  </property>
  <property fmtid="{D5CDD505-2E9C-101B-9397-08002B2CF9AE}" pid="12" name="_NewReviewCycle">
    <vt:lpwstr/>
  </property>
  <property fmtid="{D5CDD505-2E9C-101B-9397-08002B2CF9AE}" pid="13" name="MSIP_Label_3bb4f5e6-4689-4e32-8ee0-7c59def9675b_Enabled">
    <vt:lpwstr>true</vt:lpwstr>
  </property>
  <property fmtid="{D5CDD505-2E9C-101B-9397-08002B2CF9AE}" pid="14" name="MSIP_Label_3bb4f5e6-4689-4e32-8ee0-7c59def9675b_SetDate">
    <vt:lpwstr>2024-04-16T14:00:08Z</vt:lpwstr>
  </property>
  <property fmtid="{D5CDD505-2E9C-101B-9397-08002B2CF9AE}" pid="15" name="MSIP_Label_3bb4f5e6-4689-4e32-8ee0-7c59def9675b_Method">
    <vt:lpwstr>Privileged</vt:lpwstr>
  </property>
  <property fmtid="{D5CDD505-2E9C-101B-9397-08002B2CF9AE}" pid="16" name="MSIP_Label_3bb4f5e6-4689-4e32-8ee0-7c59def9675b_Name">
    <vt:lpwstr>3bb4f5e6-4689-4e32-8ee0-7c59def9675b</vt:lpwstr>
  </property>
  <property fmtid="{D5CDD505-2E9C-101B-9397-08002B2CF9AE}" pid="17" name="MSIP_Label_3bb4f5e6-4689-4e32-8ee0-7c59def9675b_SiteId">
    <vt:lpwstr>31ae1cef-2393-4eb1-8962-4e4bbfccd663</vt:lpwstr>
  </property>
  <property fmtid="{D5CDD505-2E9C-101B-9397-08002B2CF9AE}" pid="18" name="MSIP_Label_3bb4f5e6-4689-4e32-8ee0-7c59def9675b_ActionId">
    <vt:lpwstr>c20574d5-1bc3-4b17-8dbd-6844bf4686fe</vt:lpwstr>
  </property>
  <property fmtid="{D5CDD505-2E9C-101B-9397-08002B2CF9AE}" pid="19" name="MSIP_Label_3bb4f5e6-4689-4e32-8ee0-7c59def9675b_ContentBits">
    <vt:lpwstr>2</vt:lpwstr>
  </property>
</Properties>
</file>