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4281" r:id="rId5"/>
  </p:sldMasterIdLst>
  <p:notesMasterIdLst>
    <p:notesMasterId r:id="rId28"/>
  </p:notesMasterIdLst>
  <p:handoutMasterIdLst>
    <p:handoutMasterId r:id="rId29"/>
  </p:handoutMasterIdLst>
  <p:sldIdLst>
    <p:sldId id="966" r:id="rId6"/>
    <p:sldId id="1191" r:id="rId7"/>
    <p:sldId id="1205" r:id="rId8"/>
    <p:sldId id="1206" r:id="rId9"/>
    <p:sldId id="1207" r:id="rId10"/>
    <p:sldId id="1208" r:id="rId11"/>
    <p:sldId id="1210" r:id="rId12"/>
    <p:sldId id="1224" r:id="rId13"/>
    <p:sldId id="1211" r:id="rId14"/>
    <p:sldId id="1213" r:id="rId15"/>
    <p:sldId id="1225" r:id="rId16"/>
    <p:sldId id="1215" r:id="rId17"/>
    <p:sldId id="1216" r:id="rId18"/>
    <p:sldId id="1217" r:id="rId19"/>
    <p:sldId id="1226" r:id="rId20"/>
    <p:sldId id="1219" r:id="rId21"/>
    <p:sldId id="1220" r:id="rId22"/>
    <p:sldId id="1222" r:id="rId23"/>
    <p:sldId id="1221" r:id="rId24"/>
    <p:sldId id="1223" r:id="rId25"/>
    <p:sldId id="1212" r:id="rId26"/>
    <p:sldId id="1199" r:id="rId27"/>
  </p:sldIdLst>
  <p:sldSz cx="9602788" cy="6858000"/>
  <p:notesSz cx="6858000" cy="9313863"/>
  <p:custDataLst>
    <p:tags r:id="rId30"/>
  </p:custDataLst>
  <p:defaultTex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16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465">
          <p15:clr>
            <a:srgbClr val="A4A3A4"/>
          </p15:clr>
        </p15:guide>
        <p15:guide id="2" pos="1391">
          <p15:clr>
            <a:srgbClr val="A4A3A4"/>
          </p15:clr>
        </p15:guide>
      </p15:sldGuideLst>
    </p:ext>
    <p:ext uri="{2D200454-40CA-4A62-9FC3-DE9A4176ACB9}">
      <p15:notesGuideLst xmlns:p15="http://schemas.microsoft.com/office/powerpoint/2012/main">
        <p15:guide id="1" orient="horz" pos="2934"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0232C"/>
    <a:srgbClr val="F0A933"/>
    <a:srgbClr val="B1222B"/>
    <a:srgbClr val="58595B"/>
    <a:srgbClr val="919397"/>
    <a:srgbClr val="69B24B"/>
    <a:srgbClr val="1785B8"/>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982" autoAdjust="0"/>
    <p:restoredTop sz="98803" autoAdjust="0"/>
  </p:normalViewPr>
  <p:slideViewPr>
    <p:cSldViewPr snapToGrid="0">
      <p:cViewPr varScale="1">
        <p:scale>
          <a:sx n="59" d="100"/>
          <a:sy n="59" d="100"/>
        </p:scale>
        <p:origin x="72" y="326"/>
      </p:cViewPr>
      <p:guideLst>
        <p:guide orient="horz" pos="2465"/>
        <p:guide pos="1391"/>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0"/>
    </p:cViewPr>
  </p:sorterViewPr>
  <p:notesViewPr>
    <p:cSldViewPr snapToGrid="0">
      <p:cViewPr varScale="1">
        <p:scale>
          <a:sx n="132" d="100"/>
          <a:sy n="132" d="100"/>
        </p:scale>
        <p:origin x="-1648" y="-104"/>
      </p:cViewPr>
      <p:guideLst>
        <p:guide orient="horz" pos="2934"/>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E82DC3C-1C9D-89A6-9934-4D782F2E61AF}"/>
              </a:ext>
            </a:extLst>
          </p:cNvPr>
          <p:cNvSpPr>
            <a:spLocks noGrp="1"/>
          </p:cNvSpPr>
          <p:nvPr>
            <p:ph type="hdr" sz="quarter"/>
          </p:nvPr>
        </p:nvSpPr>
        <p:spPr bwMode="auto">
          <a:xfrm>
            <a:off x="1" y="1"/>
            <a:ext cx="2972421" cy="464252"/>
          </a:xfrm>
          <a:prstGeom prst="rect">
            <a:avLst/>
          </a:prstGeom>
          <a:noFill/>
          <a:ln>
            <a:noFill/>
          </a:ln>
        </p:spPr>
        <p:txBody>
          <a:bodyPr vert="horz" wrap="square" lIns="91404" tIns="45702" rIns="91404" bIns="45702" numCol="1" anchor="t" anchorCtr="0" compatLnSpc="1">
            <a:prstTxWarp prst="textNoShape">
              <a:avLst/>
            </a:prstTxWarp>
          </a:bodyPr>
          <a:lstStyle>
            <a:lvl1pPr defTabSz="880741" eaLnBrk="1" hangingPunct="1">
              <a:defRPr sz="1200" dirty="0">
                <a:latin typeface="Calibri" pitchFamily="34" charset="0"/>
                <a:cs typeface="Arial" pitchFamily="34" charset="0"/>
              </a:defRPr>
            </a:lvl1pPr>
          </a:lstStyle>
          <a:p>
            <a:pPr>
              <a:defRPr/>
            </a:pPr>
            <a:endParaRPr lang="en-US"/>
          </a:p>
        </p:txBody>
      </p:sp>
      <p:sp>
        <p:nvSpPr>
          <p:cNvPr id="3" name="Date Placeholder 2">
            <a:extLst>
              <a:ext uri="{FF2B5EF4-FFF2-40B4-BE49-F238E27FC236}">
                <a16:creationId xmlns:a16="http://schemas.microsoft.com/office/drawing/2014/main" id="{167F16AD-7CCD-477E-7A7C-D1D6B1F98336}"/>
              </a:ext>
            </a:extLst>
          </p:cNvPr>
          <p:cNvSpPr>
            <a:spLocks noGrp="1"/>
          </p:cNvSpPr>
          <p:nvPr>
            <p:ph type="dt" sz="quarter" idx="1"/>
          </p:nvPr>
        </p:nvSpPr>
        <p:spPr bwMode="auto">
          <a:xfrm>
            <a:off x="3884027" y="1"/>
            <a:ext cx="2972421" cy="464252"/>
          </a:xfrm>
          <a:prstGeom prst="rect">
            <a:avLst/>
          </a:prstGeom>
          <a:noFill/>
          <a:ln>
            <a:noFill/>
          </a:ln>
        </p:spPr>
        <p:txBody>
          <a:bodyPr vert="horz" wrap="square" lIns="91404" tIns="45702" rIns="91404" bIns="45702" numCol="1" anchor="t" anchorCtr="0" compatLnSpc="1">
            <a:prstTxWarp prst="textNoShape">
              <a:avLst/>
            </a:prstTxWarp>
          </a:bodyPr>
          <a:lstStyle>
            <a:lvl1pPr algn="r" defTabSz="880741" eaLnBrk="1" hangingPunct="1">
              <a:defRPr sz="1200">
                <a:latin typeface="Calibri" pitchFamily="34" charset="0"/>
                <a:cs typeface="Arial" pitchFamily="34" charset="0"/>
              </a:defRPr>
            </a:lvl1pPr>
          </a:lstStyle>
          <a:p>
            <a:pPr>
              <a:defRPr/>
            </a:pPr>
            <a:fld id="{0B16DBFC-3089-4B1C-9721-A12D73F26611}" type="datetimeFigureOut">
              <a:rPr lang="en-US"/>
              <a:pPr>
                <a:defRPr/>
              </a:pPr>
              <a:t>4/26/2024</a:t>
            </a:fld>
            <a:endParaRPr lang="en-US" dirty="0"/>
          </a:p>
        </p:txBody>
      </p:sp>
      <p:sp>
        <p:nvSpPr>
          <p:cNvPr id="4" name="Footer Placeholder 3">
            <a:extLst>
              <a:ext uri="{FF2B5EF4-FFF2-40B4-BE49-F238E27FC236}">
                <a16:creationId xmlns:a16="http://schemas.microsoft.com/office/drawing/2014/main" id="{210E5850-C872-51BC-8A25-63C547671A54}"/>
              </a:ext>
            </a:extLst>
          </p:cNvPr>
          <p:cNvSpPr>
            <a:spLocks noGrp="1"/>
          </p:cNvSpPr>
          <p:nvPr>
            <p:ph type="ftr" sz="quarter" idx="2"/>
          </p:nvPr>
        </p:nvSpPr>
        <p:spPr bwMode="auto">
          <a:xfrm>
            <a:off x="1" y="8848011"/>
            <a:ext cx="2972421" cy="464252"/>
          </a:xfrm>
          <a:prstGeom prst="rect">
            <a:avLst/>
          </a:prstGeom>
          <a:noFill/>
          <a:ln>
            <a:noFill/>
          </a:ln>
        </p:spPr>
        <p:txBody>
          <a:bodyPr vert="horz" wrap="square" lIns="91404" tIns="45702" rIns="91404" bIns="45702" numCol="1" anchor="b" anchorCtr="0" compatLnSpc="1">
            <a:prstTxWarp prst="textNoShape">
              <a:avLst/>
            </a:prstTxWarp>
          </a:bodyPr>
          <a:lstStyle>
            <a:lvl1pPr defTabSz="880741" eaLnBrk="1" hangingPunct="1">
              <a:defRPr sz="1200" dirty="0">
                <a:latin typeface="Calibri" pitchFamily="34" charset="0"/>
                <a:cs typeface="Arial" pitchFamily="34" charset="0"/>
              </a:defRPr>
            </a:lvl1pPr>
          </a:lstStyle>
          <a:p>
            <a:pPr>
              <a:defRPr/>
            </a:pPr>
            <a:endParaRPr lang="en-US"/>
          </a:p>
        </p:txBody>
      </p:sp>
      <p:sp>
        <p:nvSpPr>
          <p:cNvPr id="5" name="Slide Number Placeholder 4">
            <a:extLst>
              <a:ext uri="{FF2B5EF4-FFF2-40B4-BE49-F238E27FC236}">
                <a16:creationId xmlns:a16="http://schemas.microsoft.com/office/drawing/2014/main" id="{22946A85-B428-4123-DACA-6CA8E13CB3E0}"/>
              </a:ext>
            </a:extLst>
          </p:cNvPr>
          <p:cNvSpPr>
            <a:spLocks noGrp="1"/>
          </p:cNvSpPr>
          <p:nvPr>
            <p:ph type="sldNum" sz="quarter" idx="3"/>
          </p:nvPr>
        </p:nvSpPr>
        <p:spPr bwMode="auto">
          <a:xfrm>
            <a:off x="3884027" y="8848011"/>
            <a:ext cx="2972421" cy="464252"/>
          </a:xfrm>
          <a:prstGeom prst="rect">
            <a:avLst/>
          </a:prstGeom>
          <a:noFill/>
          <a:ln>
            <a:noFill/>
          </a:ln>
        </p:spPr>
        <p:txBody>
          <a:bodyPr vert="horz" wrap="square" lIns="91404" tIns="45702" rIns="91404" bIns="45702" numCol="1" anchor="b" anchorCtr="0" compatLnSpc="1">
            <a:prstTxWarp prst="textNoShape">
              <a:avLst/>
            </a:prstTxWarp>
          </a:bodyPr>
          <a:lstStyle>
            <a:lvl1pPr algn="r" defTabSz="879475" eaLnBrk="1" hangingPunct="1">
              <a:defRPr sz="1200">
                <a:latin typeface="Calibri" panose="020F0502020204030204" pitchFamily="34" charset="0"/>
              </a:defRPr>
            </a:lvl1pPr>
          </a:lstStyle>
          <a:p>
            <a:pPr>
              <a:defRPr/>
            </a:pPr>
            <a:fld id="{DB0250CD-F3B8-45E3-ADC5-112B437157A1}" type="slidenum">
              <a:rPr lang="en-US" altLang="en-US"/>
              <a:pPr>
                <a:defRPr/>
              </a:pPr>
              <a:t>‹#›</a:t>
            </a:fld>
            <a:endParaRPr lang="en-US" alt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E59E162-9BA6-7974-8644-3CDD76536F56}"/>
              </a:ext>
            </a:extLst>
          </p:cNvPr>
          <p:cNvSpPr>
            <a:spLocks noGrp="1"/>
          </p:cNvSpPr>
          <p:nvPr>
            <p:ph type="hdr" sz="quarter"/>
          </p:nvPr>
        </p:nvSpPr>
        <p:spPr bwMode="auto">
          <a:xfrm>
            <a:off x="1" y="1"/>
            <a:ext cx="2972421" cy="464252"/>
          </a:xfrm>
          <a:prstGeom prst="rect">
            <a:avLst/>
          </a:prstGeom>
          <a:noFill/>
          <a:ln>
            <a:noFill/>
          </a:ln>
        </p:spPr>
        <p:txBody>
          <a:bodyPr vert="horz" wrap="square" lIns="91404" tIns="45702" rIns="91404" bIns="45702" numCol="1" anchor="t" anchorCtr="0" compatLnSpc="1">
            <a:prstTxWarp prst="textNoShape">
              <a:avLst/>
            </a:prstTxWarp>
          </a:bodyPr>
          <a:lstStyle>
            <a:lvl1pPr defTabSz="880741" eaLnBrk="1" hangingPunct="1">
              <a:defRPr sz="1200" dirty="0">
                <a:latin typeface="Calibri" pitchFamily="34" charset="0"/>
                <a:cs typeface="Arial" pitchFamily="34" charset="0"/>
              </a:defRPr>
            </a:lvl1pPr>
          </a:lstStyle>
          <a:p>
            <a:pPr>
              <a:defRPr/>
            </a:pPr>
            <a:endParaRPr lang="en-US"/>
          </a:p>
        </p:txBody>
      </p:sp>
      <p:sp>
        <p:nvSpPr>
          <p:cNvPr id="3" name="Date Placeholder 2">
            <a:extLst>
              <a:ext uri="{FF2B5EF4-FFF2-40B4-BE49-F238E27FC236}">
                <a16:creationId xmlns:a16="http://schemas.microsoft.com/office/drawing/2014/main" id="{982ED6F3-C824-768B-57EA-CFD49812F411}"/>
              </a:ext>
            </a:extLst>
          </p:cNvPr>
          <p:cNvSpPr>
            <a:spLocks noGrp="1"/>
          </p:cNvSpPr>
          <p:nvPr>
            <p:ph type="dt" idx="1"/>
          </p:nvPr>
        </p:nvSpPr>
        <p:spPr bwMode="auto">
          <a:xfrm>
            <a:off x="3884027" y="1"/>
            <a:ext cx="2972421" cy="464252"/>
          </a:xfrm>
          <a:prstGeom prst="rect">
            <a:avLst/>
          </a:prstGeom>
          <a:noFill/>
          <a:ln>
            <a:noFill/>
          </a:ln>
        </p:spPr>
        <p:txBody>
          <a:bodyPr vert="horz" wrap="square" lIns="91404" tIns="45702" rIns="91404" bIns="45702" numCol="1" anchor="t" anchorCtr="0" compatLnSpc="1">
            <a:prstTxWarp prst="textNoShape">
              <a:avLst/>
            </a:prstTxWarp>
          </a:bodyPr>
          <a:lstStyle>
            <a:lvl1pPr algn="r" defTabSz="880741" eaLnBrk="1" hangingPunct="1">
              <a:defRPr sz="1200">
                <a:latin typeface="Calibri" pitchFamily="34" charset="0"/>
                <a:cs typeface="Arial" pitchFamily="34" charset="0"/>
              </a:defRPr>
            </a:lvl1pPr>
          </a:lstStyle>
          <a:p>
            <a:pPr>
              <a:defRPr/>
            </a:pPr>
            <a:fld id="{FAC2F030-F2F6-49DC-A069-5F682BB6DFD5}" type="datetimeFigureOut">
              <a:rPr lang="en-US"/>
              <a:pPr>
                <a:defRPr/>
              </a:pPr>
              <a:t>4/26/2024</a:t>
            </a:fld>
            <a:endParaRPr lang="en-US" dirty="0"/>
          </a:p>
        </p:txBody>
      </p:sp>
      <p:sp>
        <p:nvSpPr>
          <p:cNvPr id="4" name="Slide Image Placeholder 3">
            <a:extLst>
              <a:ext uri="{FF2B5EF4-FFF2-40B4-BE49-F238E27FC236}">
                <a16:creationId xmlns:a16="http://schemas.microsoft.com/office/drawing/2014/main" id="{9D1D8D8F-08B8-5138-76FA-84F368BCD364}"/>
              </a:ext>
            </a:extLst>
          </p:cNvPr>
          <p:cNvSpPr>
            <a:spLocks noGrp="1" noRot="1" noChangeAspect="1"/>
          </p:cNvSpPr>
          <p:nvPr>
            <p:ph type="sldImg" idx="2"/>
          </p:nvPr>
        </p:nvSpPr>
        <p:spPr>
          <a:xfrm>
            <a:off x="984250" y="700088"/>
            <a:ext cx="4889500" cy="3494087"/>
          </a:xfrm>
          <a:prstGeom prst="rect">
            <a:avLst/>
          </a:prstGeom>
          <a:noFill/>
          <a:ln w="12700">
            <a:solidFill>
              <a:prstClr val="black"/>
            </a:solidFill>
          </a:ln>
        </p:spPr>
        <p:txBody>
          <a:bodyPr vert="horz" lIns="90618" tIns="45309" rIns="90618" bIns="45309" rtlCol="0" anchor="ctr"/>
          <a:lstStyle/>
          <a:p>
            <a:pPr lvl="0"/>
            <a:endParaRPr lang="en-US" noProof="0" dirty="0"/>
          </a:p>
        </p:txBody>
      </p:sp>
      <p:sp>
        <p:nvSpPr>
          <p:cNvPr id="5" name="Notes Placeholder 4">
            <a:extLst>
              <a:ext uri="{FF2B5EF4-FFF2-40B4-BE49-F238E27FC236}">
                <a16:creationId xmlns:a16="http://schemas.microsoft.com/office/drawing/2014/main" id="{36181239-5BEB-D313-84DB-AEE113C3B7A7}"/>
              </a:ext>
            </a:extLst>
          </p:cNvPr>
          <p:cNvSpPr>
            <a:spLocks noGrp="1"/>
          </p:cNvSpPr>
          <p:nvPr>
            <p:ph type="body" sz="quarter" idx="3"/>
          </p:nvPr>
        </p:nvSpPr>
        <p:spPr bwMode="auto">
          <a:xfrm>
            <a:off x="686421" y="4423206"/>
            <a:ext cx="5485158" cy="4191078"/>
          </a:xfrm>
          <a:prstGeom prst="rect">
            <a:avLst/>
          </a:prstGeom>
          <a:noFill/>
          <a:ln>
            <a:noFill/>
          </a:ln>
        </p:spPr>
        <p:txBody>
          <a:bodyPr vert="horz" wrap="square" lIns="91404" tIns="45702" rIns="91404" bIns="4570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62F8393C-D8F8-5554-2383-DFED3D0E7FA7}"/>
              </a:ext>
            </a:extLst>
          </p:cNvPr>
          <p:cNvSpPr>
            <a:spLocks noGrp="1"/>
          </p:cNvSpPr>
          <p:nvPr>
            <p:ph type="ftr" sz="quarter" idx="4"/>
          </p:nvPr>
        </p:nvSpPr>
        <p:spPr bwMode="auto">
          <a:xfrm>
            <a:off x="1" y="8848011"/>
            <a:ext cx="2972421" cy="464252"/>
          </a:xfrm>
          <a:prstGeom prst="rect">
            <a:avLst/>
          </a:prstGeom>
          <a:noFill/>
          <a:ln>
            <a:noFill/>
          </a:ln>
        </p:spPr>
        <p:txBody>
          <a:bodyPr vert="horz" wrap="square" lIns="91404" tIns="45702" rIns="91404" bIns="45702" numCol="1" anchor="b" anchorCtr="0" compatLnSpc="1">
            <a:prstTxWarp prst="textNoShape">
              <a:avLst/>
            </a:prstTxWarp>
          </a:bodyPr>
          <a:lstStyle>
            <a:lvl1pPr defTabSz="880741" eaLnBrk="1" hangingPunct="1">
              <a:defRPr sz="1200" dirty="0">
                <a:latin typeface="Calibri" pitchFamily="34" charset="0"/>
                <a:cs typeface="Arial" pitchFamily="34" charset="0"/>
              </a:defRPr>
            </a:lvl1pPr>
          </a:lstStyle>
          <a:p>
            <a:pPr>
              <a:defRPr/>
            </a:pPr>
            <a:endParaRPr lang="en-US"/>
          </a:p>
        </p:txBody>
      </p:sp>
      <p:sp>
        <p:nvSpPr>
          <p:cNvPr id="7" name="Slide Number Placeholder 6">
            <a:extLst>
              <a:ext uri="{FF2B5EF4-FFF2-40B4-BE49-F238E27FC236}">
                <a16:creationId xmlns:a16="http://schemas.microsoft.com/office/drawing/2014/main" id="{255A063D-4128-4767-CAEC-514D31AF4EF1}"/>
              </a:ext>
            </a:extLst>
          </p:cNvPr>
          <p:cNvSpPr>
            <a:spLocks noGrp="1"/>
          </p:cNvSpPr>
          <p:nvPr>
            <p:ph type="sldNum" sz="quarter" idx="5"/>
          </p:nvPr>
        </p:nvSpPr>
        <p:spPr bwMode="auto">
          <a:xfrm>
            <a:off x="3884027" y="8848011"/>
            <a:ext cx="2972421" cy="464252"/>
          </a:xfrm>
          <a:prstGeom prst="rect">
            <a:avLst/>
          </a:prstGeom>
          <a:noFill/>
          <a:ln>
            <a:noFill/>
          </a:ln>
        </p:spPr>
        <p:txBody>
          <a:bodyPr vert="horz" wrap="square" lIns="91404" tIns="45702" rIns="91404" bIns="45702" numCol="1" anchor="b" anchorCtr="0" compatLnSpc="1">
            <a:prstTxWarp prst="textNoShape">
              <a:avLst/>
            </a:prstTxWarp>
          </a:bodyPr>
          <a:lstStyle>
            <a:lvl1pPr algn="r" defTabSz="879475" eaLnBrk="1" hangingPunct="1">
              <a:defRPr sz="1200">
                <a:latin typeface="Calibri" panose="020F0502020204030204" pitchFamily="34" charset="0"/>
              </a:defRPr>
            </a:lvl1pPr>
          </a:lstStyle>
          <a:p>
            <a:pPr>
              <a:defRPr/>
            </a:pPr>
            <a:fld id="{F3C5E751-261A-428F-8FDD-9ACEBB150E60}"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a:extLst>
              <a:ext uri="{FF2B5EF4-FFF2-40B4-BE49-F238E27FC236}">
                <a16:creationId xmlns:a16="http://schemas.microsoft.com/office/drawing/2014/main" id="{DD9E7650-E00F-5D9F-7B8E-7ACDC1BB7F5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a:extLst>
              <a:ext uri="{FF2B5EF4-FFF2-40B4-BE49-F238E27FC236}">
                <a16:creationId xmlns:a16="http://schemas.microsoft.com/office/drawing/2014/main" id="{80C8CDF8-E939-6662-6266-3CFE4AAD80CE}"/>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a:p>
        </p:txBody>
      </p:sp>
      <p:sp>
        <p:nvSpPr>
          <p:cNvPr id="66564" name="Slide Number Placeholder 3">
            <a:extLst>
              <a:ext uri="{FF2B5EF4-FFF2-40B4-BE49-F238E27FC236}">
                <a16:creationId xmlns:a16="http://schemas.microsoft.com/office/drawing/2014/main" id="{BA3C753E-D202-E8E4-EF9A-0802D3862BF1}"/>
              </a:ext>
            </a:extLst>
          </p:cNvPr>
          <p:cNvSpPr txBox="1">
            <a:spLocks noGrp="1"/>
          </p:cNvSpPr>
          <p:nvPr/>
        </p:nvSpPr>
        <p:spPr bwMode="auto">
          <a:xfrm>
            <a:off x="3884027" y="8848011"/>
            <a:ext cx="2972421" cy="464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4" tIns="45702" rIns="91404" bIns="45702" anchor="b"/>
          <a:lstStyle>
            <a:lvl1pPr defTabSz="922338">
              <a:spcBef>
                <a:spcPct val="30000"/>
              </a:spcBef>
              <a:defRPr sz="1200">
                <a:solidFill>
                  <a:schemeClr val="tx1"/>
                </a:solidFill>
                <a:latin typeface="Calibri" panose="020F0502020204030204" pitchFamily="34" charset="0"/>
              </a:defRPr>
            </a:lvl1pPr>
            <a:lvl2pPr marL="742950" indent="-285750" defTabSz="922338">
              <a:spcBef>
                <a:spcPct val="30000"/>
              </a:spcBef>
              <a:defRPr sz="1200">
                <a:solidFill>
                  <a:schemeClr val="tx1"/>
                </a:solidFill>
                <a:latin typeface="Calibri" panose="020F0502020204030204" pitchFamily="34" charset="0"/>
              </a:defRPr>
            </a:lvl2pPr>
            <a:lvl3pPr marL="1143000" indent="-228600" defTabSz="922338">
              <a:spcBef>
                <a:spcPct val="30000"/>
              </a:spcBef>
              <a:defRPr sz="1200">
                <a:solidFill>
                  <a:schemeClr val="tx1"/>
                </a:solidFill>
                <a:latin typeface="Calibri" panose="020F0502020204030204" pitchFamily="34" charset="0"/>
              </a:defRPr>
            </a:lvl3pPr>
            <a:lvl4pPr marL="1600200" indent="-228600" defTabSz="922338">
              <a:spcBef>
                <a:spcPct val="30000"/>
              </a:spcBef>
              <a:defRPr sz="1200">
                <a:solidFill>
                  <a:schemeClr val="tx1"/>
                </a:solidFill>
                <a:latin typeface="Calibri" panose="020F0502020204030204" pitchFamily="34" charset="0"/>
              </a:defRPr>
            </a:lvl4pPr>
            <a:lvl5pPr marL="2057400" indent="-228600" defTabSz="922338">
              <a:spcBef>
                <a:spcPct val="30000"/>
              </a:spcBef>
              <a:defRPr sz="1200">
                <a:solidFill>
                  <a:schemeClr val="tx1"/>
                </a:solidFill>
                <a:latin typeface="Calibri" panose="020F0502020204030204" pitchFamily="34" charset="0"/>
              </a:defRPr>
            </a:lvl5pPr>
            <a:lvl6pPr marL="2514600" indent="-228600" defTabSz="922338"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22338"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22338"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22338"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pPr>
            <a:fld id="{AA75FE73-67C6-4F6B-973C-1673A7500A76}" type="slidenum">
              <a:rPr lang="en-US" altLang="en-US"/>
              <a:pPr algn="r" eaLnBrk="1" hangingPunct="1">
                <a:spcBef>
                  <a:spcPct val="0"/>
                </a:spcBef>
              </a:pPr>
              <a:t>0</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9</a:t>
            </a:fld>
            <a:endParaRPr lang="en-US" altLang="en-US"/>
          </a:p>
        </p:txBody>
      </p:sp>
    </p:spTree>
    <p:extLst>
      <p:ext uri="{BB962C8B-B14F-4D97-AF65-F5344CB8AC3E}">
        <p14:creationId xmlns:p14="http://schemas.microsoft.com/office/powerpoint/2010/main" val="29725733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10</a:t>
            </a:fld>
            <a:endParaRPr lang="en-US" altLang="en-US"/>
          </a:p>
        </p:txBody>
      </p:sp>
    </p:spTree>
    <p:extLst>
      <p:ext uri="{BB962C8B-B14F-4D97-AF65-F5344CB8AC3E}">
        <p14:creationId xmlns:p14="http://schemas.microsoft.com/office/powerpoint/2010/main" val="18472677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11</a:t>
            </a:fld>
            <a:endParaRPr lang="en-US" altLang="en-US"/>
          </a:p>
        </p:txBody>
      </p:sp>
    </p:spTree>
    <p:extLst>
      <p:ext uri="{BB962C8B-B14F-4D97-AF65-F5344CB8AC3E}">
        <p14:creationId xmlns:p14="http://schemas.microsoft.com/office/powerpoint/2010/main" val="41317350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12</a:t>
            </a:fld>
            <a:endParaRPr lang="en-US" altLang="en-US"/>
          </a:p>
        </p:txBody>
      </p:sp>
    </p:spTree>
    <p:extLst>
      <p:ext uri="{BB962C8B-B14F-4D97-AF65-F5344CB8AC3E}">
        <p14:creationId xmlns:p14="http://schemas.microsoft.com/office/powerpoint/2010/main" val="32752808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13</a:t>
            </a:fld>
            <a:endParaRPr lang="en-US" altLang="en-US"/>
          </a:p>
        </p:txBody>
      </p:sp>
    </p:spTree>
    <p:extLst>
      <p:ext uri="{BB962C8B-B14F-4D97-AF65-F5344CB8AC3E}">
        <p14:creationId xmlns:p14="http://schemas.microsoft.com/office/powerpoint/2010/main" val="34990967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14</a:t>
            </a:fld>
            <a:endParaRPr lang="en-US" altLang="en-US"/>
          </a:p>
        </p:txBody>
      </p:sp>
    </p:spTree>
    <p:extLst>
      <p:ext uri="{BB962C8B-B14F-4D97-AF65-F5344CB8AC3E}">
        <p14:creationId xmlns:p14="http://schemas.microsoft.com/office/powerpoint/2010/main" val="23920234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15</a:t>
            </a:fld>
            <a:endParaRPr lang="en-US" altLang="en-US"/>
          </a:p>
        </p:txBody>
      </p:sp>
    </p:spTree>
    <p:extLst>
      <p:ext uri="{BB962C8B-B14F-4D97-AF65-F5344CB8AC3E}">
        <p14:creationId xmlns:p14="http://schemas.microsoft.com/office/powerpoint/2010/main" val="38588243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16</a:t>
            </a:fld>
            <a:endParaRPr lang="en-US" altLang="en-US"/>
          </a:p>
        </p:txBody>
      </p:sp>
    </p:spTree>
    <p:extLst>
      <p:ext uri="{BB962C8B-B14F-4D97-AF65-F5344CB8AC3E}">
        <p14:creationId xmlns:p14="http://schemas.microsoft.com/office/powerpoint/2010/main" val="29373033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17</a:t>
            </a:fld>
            <a:endParaRPr lang="en-US" altLang="en-US"/>
          </a:p>
        </p:txBody>
      </p:sp>
    </p:spTree>
    <p:extLst>
      <p:ext uri="{BB962C8B-B14F-4D97-AF65-F5344CB8AC3E}">
        <p14:creationId xmlns:p14="http://schemas.microsoft.com/office/powerpoint/2010/main" val="24305147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18</a:t>
            </a:fld>
            <a:endParaRPr lang="en-US" altLang="en-US"/>
          </a:p>
        </p:txBody>
      </p:sp>
    </p:spTree>
    <p:extLst>
      <p:ext uri="{BB962C8B-B14F-4D97-AF65-F5344CB8AC3E}">
        <p14:creationId xmlns:p14="http://schemas.microsoft.com/office/powerpoint/2010/main" val="2019550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1</a:t>
            </a:fld>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19</a:t>
            </a:fld>
            <a:endParaRPr lang="en-US" altLang="en-US"/>
          </a:p>
        </p:txBody>
      </p:sp>
    </p:spTree>
    <p:extLst>
      <p:ext uri="{BB962C8B-B14F-4D97-AF65-F5344CB8AC3E}">
        <p14:creationId xmlns:p14="http://schemas.microsoft.com/office/powerpoint/2010/main" val="33780017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20</a:t>
            </a:fld>
            <a:endParaRPr lang="en-US" altLang="en-US"/>
          </a:p>
        </p:txBody>
      </p:sp>
    </p:spTree>
    <p:extLst>
      <p:ext uri="{BB962C8B-B14F-4D97-AF65-F5344CB8AC3E}">
        <p14:creationId xmlns:p14="http://schemas.microsoft.com/office/powerpoint/2010/main" val="39297535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2</a:t>
            </a:fld>
            <a:endParaRPr lang="en-US" altLang="en-US"/>
          </a:p>
        </p:txBody>
      </p:sp>
    </p:spTree>
    <p:extLst>
      <p:ext uri="{BB962C8B-B14F-4D97-AF65-F5344CB8AC3E}">
        <p14:creationId xmlns:p14="http://schemas.microsoft.com/office/powerpoint/2010/main" val="10685181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3</a:t>
            </a:fld>
            <a:endParaRPr lang="en-US" altLang="en-US"/>
          </a:p>
        </p:txBody>
      </p:sp>
    </p:spTree>
    <p:extLst>
      <p:ext uri="{BB962C8B-B14F-4D97-AF65-F5344CB8AC3E}">
        <p14:creationId xmlns:p14="http://schemas.microsoft.com/office/powerpoint/2010/main" val="40856500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4</a:t>
            </a:fld>
            <a:endParaRPr lang="en-US" altLang="en-US"/>
          </a:p>
        </p:txBody>
      </p:sp>
    </p:spTree>
    <p:extLst>
      <p:ext uri="{BB962C8B-B14F-4D97-AF65-F5344CB8AC3E}">
        <p14:creationId xmlns:p14="http://schemas.microsoft.com/office/powerpoint/2010/main" val="29822791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5</a:t>
            </a:fld>
            <a:endParaRPr lang="en-US" altLang="en-US"/>
          </a:p>
        </p:txBody>
      </p:sp>
    </p:spTree>
    <p:extLst>
      <p:ext uri="{BB962C8B-B14F-4D97-AF65-F5344CB8AC3E}">
        <p14:creationId xmlns:p14="http://schemas.microsoft.com/office/powerpoint/2010/main" val="14799276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6</a:t>
            </a:fld>
            <a:endParaRPr lang="en-US" altLang="en-US"/>
          </a:p>
        </p:txBody>
      </p:sp>
    </p:spTree>
    <p:extLst>
      <p:ext uri="{BB962C8B-B14F-4D97-AF65-F5344CB8AC3E}">
        <p14:creationId xmlns:p14="http://schemas.microsoft.com/office/powerpoint/2010/main" val="17314899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7</a:t>
            </a:fld>
            <a:endParaRPr lang="en-US" altLang="en-US"/>
          </a:p>
        </p:txBody>
      </p:sp>
    </p:spTree>
    <p:extLst>
      <p:ext uri="{BB962C8B-B14F-4D97-AF65-F5344CB8AC3E}">
        <p14:creationId xmlns:p14="http://schemas.microsoft.com/office/powerpoint/2010/main" val="35095258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62602CAA-F310-24F7-43F5-0001F788B7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3DCFF290-DD39-3A1A-1090-D27AAB6DBE1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8612" name="Slide Number Placeholder 3">
            <a:extLst>
              <a:ext uri="{FF2B5EF4-FFF2-40B4-BE49-F238E27FC236}">
                <a16:creationId xmlns:a16="http://schemas.microsoft.com/office/drawing/2014/main" id="{AAD7075B-E014-9774-EC44-EC0BC6F93A4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9475">
              <a:spcBef>
                <a:spcPct val="30000"/>
              </a:spcBef>
              <a:defRPr sz="1200">
                <a:solidFill>
                  <a:schemeClr val="tx1"/>
                </a:solidFill>
                <a:latin typeface="Calibri" panose="020F0502020204030204" pitchFamily="34" charset="0"/>
              </a:defRPr>
            </a:lvl1pPr>
            <a:lvl2pPr marL="742950" indent="-285750" defTabSz="879475">
              <a:spcBef>
                <a:spcPct val="30000"/>
              </a:spcBef>
              <a:defRPr sz="1200">
                <a:solidFill>
                  <a:schemeClr val="tx1"/>
                </a:solidFill>
                <a:latin typeface="Calibri" panose="020F0502020204030204" pitchFamily="34" charset="0"/>
              </a:defRPr>
            </a:lvl2pPr>
            <a:lvl3pPr marL="1143000" indent="-228600" defTabSz="879475">
              <a:spcBef>
                <a:spcPct val="30000"/>
              </a:spcBef>
              <a:defRPr sz="1200">
                <a:solidFill>
                  <a:schemeClr val="tx1"/>
                </a:solidFill>
                <a:latin typeface="Calibri" panose="020F0502020204030204" pitchFamily="34" charset="0"/>
              </a:defRPr>
            </a:lvl3pPr>
            <a:lvl4pPr marL="1600200" indent="-228600" defTabSz="879475">
              <a:spcBef>
                <a:spcPct val="30000"/>
              </a:spcBef>
              <a:defRPr sz="1200">
                <a:solidFill>
                  <a:schemeClr val="tx1"/>
                </a:solidFill>
                <a:latin typeface="Calibri" panose="020F0502020204030204" pitchFamily="34" charset="0"/>
              </a:defRPr>
            </a:lvl4pPr>
            <a:lvl5pPr marL="2057400" indent="-228600" defTabSz="879475">
              <a:spcBef>
                <a:spcPct val="30000"/>
              </a:spcBef>
              <a:defRPr sz="1200">
                <a:solidFill>
                  <a:schemeClr val="tx1"/>
                </a:solidFill>
                <a:latin typeface="Calibri" panose="020F0502020204030204" pitchFamily="34" charset="0"/>
              </a:defRPr>
            </a:lvl5pPr>
            <a:lvl6pPr marL="2514600" indent="-228600" defTabSz="87947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87947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87947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8794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1EC00AD-69E1-416B-8841-DA4F943A0138}" type="slidenum">
              <a:rPr lang="en-US" altLang="en-US" smtClean="0"/>
              <a:pPr>
                <a:spcBef>
                  <a:spcPct val="0"/>
                </a:spcBef>
              </a:pPr>
              <a:t>8</a:t>
            </a:fld>
            <a:endParaRPr lang="en-US" altLang="en-US"/>
          </a:p>
        </p:txBody>
      </p:sp>
    </p:spTree>
    <p:extLst>
      <p:ext uri="{BB962C8B-B14F-4D97-AF65-F5344CB8AC3E}">
        <p14:creationId xmlns:p14="http://schemas.microsoft.com/office/powerpoint/2010/main" val="2112038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278636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61011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2_Title Slide">
    <p:spTree>
      <p:nvGrpSpPr>
        <p:cNvPr id="1" name=""/>
        <p:cNvGrpSpPr/>
        <p:nvPr/>
      </p:nvGrpSpPr>
      <p:grpSpPr>
        <a:xfrm>
          <a:off x="0" y="0"/>
          <a:ext cx="0" cy="0"/>
          <a:chOff x="0" y="0"/>
          <a:chExt cx="0" cy="0"/>
        </a:xfrm>
      </p:grpSpPr>
      <p:sp>
        <p:nvSpPr>
          <p:cNvPr id="3" name="Picture 148" descr="BCG_Monogram_RGB">
            <a:extLst>
              <a:ext uri="{FF2B5EF4-FFF2-40B4-BE49-F238E27FC236}">
                <a16:creationId xmlns:a16="http://schemas.microsoft.com/office/drawing/2014/main" id="{3CA32F56-3241-A195-A522-C8051CBECA2C}"/>
              </a:ext>
            </a:extLst>
          </p:cNvPr>
          <p:cNvSpPr>
            <a:spLocks noChangeAspect="1" noChangeArrowheads="1"/>
          </p:cNvSpPr>
          <p:nvPr/>
        </p:nvSpPr>
        <p:spPr bwMode="auto">
          <a:xfrm>
            <a:off x="635000" y="644525"/>
            <a:ext cx="1619250" cy="673100"/>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4" name="Picture 149" descr="BCG_Logotype_Regular_rev">
            <a:extLst>
              <a:ext uri="{FF2B5EF4-FFF2-40B4-BE49-F238E27FC236}">
                <a16:creationId xmlns:a16="http://schemas.microsoft.com/office/drawing/2014/main" id="{DAAE849F-985D-9A7E-AB3D-FE5FF87B8561}"/>
              </a:ext>
            </a:extLst>
          </p:cNvPr>
          <p:cNvSpPr>
            <a:spLocks noChangeAspect="1" noChangeArrowheads="1"/>
          </p:cNvSpPr>
          <p:nvPr/>
        </p:nvSpPr>
        <p:spPr bwMode="auto">
          <a:xfrm>
            <a:off x="2711450" y="5832475"/>
            <a:ext cx="4178300" cy="252413"/>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7317510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807325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128146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3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D48A27C7-0B6C-0173-9C21-106F4AA7B3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7296894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007285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154746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4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5C997EEE-24A6-C322-52B5-7452DDBAB0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4074340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756181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5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1931EEB3-2A43-69DF-E41F-461607A426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749860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708814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4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528CF3CB-A03D-5299-1FE9-CF55966473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a:extLst>
              <a:ext uri="{FF2B5EF4-FFF2-40B4-BE49-F238E27FC236}">
                <a16:creationId xmlns:a16="http://schemas.microsoft.com/office/drawing/2014/main" id="{7F3FD0B4-B05A-E0FE-C057-1DFDA4E880A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9079228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847316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1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690460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1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794399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16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E19100D1-C457-39D4-E581-89368E6244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2283174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5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16B70FF0-36E4-6B42-2DBA-DDDB2C110C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a:extLst>
              <a:ext uri="{FF2B5EF4-FFF2-40B4-BE49-F238E27FC236}">
                <a16:creationId xmlns:a16="http://schemas.microsoft.com/office/drawing/2014/main" id="{3FFFE81B-B26D-9894-F764-D67134F3DBB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358883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1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035536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1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440190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1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21759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17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21240F83-2F04-A1DD-1F43-C106246C51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558504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902350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6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5826184B-4C0E-CEF0-7897-5410C443A4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a:extLst>
              <a:ext uri="{FF2B5EF4-FFF2-40B4-BE49-F238E27FC236}">
                <a16:creationId xmlns:a16="http://schemas.microsoft.com/office/drawing/2014/main" id="{88D12DC2-0BF5-5A28-5BFD-8FCCCD85612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2326933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1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246014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1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304709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7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5F3332C2-26D3-C381-0EAC-07D233462D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6917480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1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2849035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8_Title Slide">
    <p:spTree>
      <p:nvGrpSpPr>
        <p:cNvPr id="1" name=""/>
        <p:cNvGrpSpPr/>
        <p:nvPr/>
      </p:nvGrpSpPr>
      <p:grpSpPr>
        <a:xfrm>
          <a:off x="0" y="0"/>
          <a:ext cx="0" cy="0"/>
          <a:chOff x="0" y="0"/>
          <a:chExt cx="0" cy="0"/>
        </a:xfrm>
      </p:grpSpPr>
      <p:sp>
        <p:nvSpPr>
          <p:cNvPr id="3" name="Picture 148" descr="BCG_Monogram_RGB">
            <a:extLst>
              <a:ext uri="{FF2B5EF4-FFF2-40B4-BE49-F238E27FC236}">
                <a16:creationId xmlns:a16="http://schemas.microsoft.com/office/drawing/2014/main" id="{E5DCE8C1-DBA3-4AF9-93C9-D0F28CDBCBF4}"/>
              </a:ext>
            </a:extLst>
          </p:cNvPr>
          <p:cNvSpPr>
            <a:spLocks noChangeAspect="1" noChangeArrowheads="1"/>
          </p:cNvSpPr>
          <p:nvPr/>
        </p:nvSpPr>
        <p:spPr bwMode="auto">
          <a:xfrm>
            <a:off x="635000" y="644525"/>
            <a:ext cx="1619250" cy="673100"/>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4" name="Picture 149" descr="BCG_Logotype_Regular_rev">
            <a:extLst>
              <a:ext uri="{FF2B5EF4-FFF2-40B4-BE49-F238E27FC236}">
                <a16:creationId xmlns:a16="http://schemas.microsoft.com/office/drawing/2014/main" id="{B1617BF4-549C-22E2-92FB-95BFD9050DB9}"/>
              </a:ext>
            </a:extLst>
          </p:cNvPr>
          <p:cNvSpPr>
            <a:spLocks noChangeAspect="1" noChangeArrowheads="1"/>
          </p:cNvSpPr>
          <p:nvPr/>
        </p:nvSpPr>
        <p:spPr bwMode="auto">
          <a:xfrm>
            <a:off x="2711450" y="5832475"/>
            <a:ext cx="4178300" cy="252413"/>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01551832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1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638845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1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5326683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9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F50FD1A1-E665-7117-1DB3-83D19A92E2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44536680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2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44974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314" y="163513"/>
            <a:ext cx="8688237" cy="831850"/>
          </a:xfrm>
        </p:spPr>
        <p:txBody>
          <a:bodyPr/>
          <a:lstStyle/>
          <a:p>
            <a:r>
              <a:rPr lang="en-US"/>
              <a:t>Click to edit Master title style</a:t>
            </a:r>
          </a:p>
        </p:txBody>
      </p:sp>
      <p:sp>
        <p:nvSpPr>
          <p:cNvPr id="3" name="Table Placeholder 2"/>
          <p:cNvSpPr>
            <a:spLocks noGrp="1"/>
          </p:cNvSpPr>
          <p:nvPr>
            <p:ph type="tbl" idx="1"/>
          </p:nvPr>
        </p:nvSpPr>
        <p:spPr>
          <a:xfrm>
            <a:off x="457314" y="1508133"/>
            <a:ext cx="8688237" cy="4614863"/>
          </a:xfrm>
        </p:spPr>
        <p:txBody>
          <a:bodyPr/>
          <a:lstStyle/>
          <a:p>
            <a:pPr lvl="0"/>
            <a:r>
              <a:rPr lang="en-US" noProof="0" dirty="0"/>
              <a:t>Click icon to add table</a:t>
            </a:r>
          </a:p>
        </p:txBody>
      </p:sp>
    </p:spTree>
    <p:extLst>
      <p:ext uri="{BB962C8B-B14F-4D97-AF65-F5344CB8AC3E}">
        <p14:creationId xmlns:p14="http://schemas.microsoft.com/office/powerpoint/2010/main" val="31317686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p:cSld name="2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3583707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p:cSld name="18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20E1A60D-C772-3D01-814E-C0E6B32677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5424465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2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4646030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2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2711027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179225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19_Title Slide">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23926302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0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1CA304A1-F0B3-AFD1-BB8E-177336BBB65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43696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7049978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766277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1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30ABA7FA-713C-C97D-924F-58C82333F8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694994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13_Title Slide">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9306837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4347682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2_Title Slide">
    <p:spTree>
      <p:nvGrpSpPr>
        <p:cNvPr id="1" name=""/>
        <p:cNvGrpSpPr/>
        <p:nvPr/>
      </p:nvGrpSpPr>
      <p:grpSpPr>
        <a:xfrm>
          <a:off x="0" y="0"/>
          <a:ext cx="0" cy="0"/>
          <a:chOff x="0" y="0"/>
          <a:chExt cx="0" cy="0"/>
        </a:xfrm>
      </p:grpSpPr>
      <p:sp>
        <p:nvSpPr>
          <p:cNvPr id="3" name="Picture 148" descr="BCG_Monogram_RGB">
            <a:extLst>
              <a:ext uri="{FF2B5EF4-FFF2-40B4-BE49-F238E27FC236}">
                <a16:creationId xmlns:a16="http://schemas.microsoft.com/office/drawing/2014/main" id="{39CFCED7-2C13-CF05-6C14-58ABAF6721B5}"/>
              </a:ext>
            </a:extLst>
          </p:cNvPr>
          <p:cNvSpPr>
            <a:spLocks noChangeAspect="1" noChangeArrowheads="1"/>
          </p:cNvSpPr>
          <p:nvPr/>
        </p:nvSpPr>
        <p:spPr bwMode="auto">
          <a:xfrm>
            <a:off x="635000" y="644525"/>
            <a:ext cx="1619250" cy="673100"/>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4" name="Picture 149" descr="BCG_Logotype_Regular_rev">
            <a:extLst>
              <a:ext uri="{FF2B5EF4-FFF2-40B4-BE49-F238E27FC236}">
                <a16:creationId xmlns:a16="http://schemas.microsoft.com/office/drawing/2014/main" id="{79197F0F-B041-D121-E786-647F6FB0F7AC}"/>
              </a:ext>
            </a:extLst>
          </p:cNvPr>
          <p:cNvSpPr>
            <a:spLocks noChangeAspect="1" noChangeArrowheads="1"/>
          </p:cNvSpPr>
          <p:nvPr/>
        </p:nvSpPr>
        <p:spPr bwMode="auto">
          <a:xfrm>
            <a:off x="2711450" y="5832475"/>
            <a:ext cx="4178300" cy="252413"/>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51282890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5415750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4801265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20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2E41DB55-EBF1-9BF8-1216-ED4EE8ACD9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69653707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3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3493225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8658647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21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F0E91607-AB55-E587-75E4-EFCFBACDE2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5331909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3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1964077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22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3C27DB6F-B409-F779-C3E3-B2A42AD989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565366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7795C82B-8ADD-7437-2DD4-91FF3F497A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49" descr="BCG_Logotype_Regular_rev">
            <a:extLst>
              <a:ext uri="{FF2B5EF4-FFF2-40B4-BE49-F238E27FC236}">
                <a16:creationId xmlns:a16="http://schemas.microsoft.com/office/drawing/2014/main" id="{E9A3E381-EC2D-4AD6-400E-E03E9E226B8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77567606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23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8622CDFC-3EF7-C6A1-E2DC-836A9377AAC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3850810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3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7363420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3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9105720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3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4298845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24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973EF941-F7AF-A36D-8F94-784F64B192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5097085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25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13B0297E-C17F-E141-DA7E-4B0CC17A9CB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40280227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4848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543846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8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9239305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26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52BBFC0D-5AA2-A4B7-2386-699590F55F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946153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3995771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27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715E4322-FAFA-A1E9-5F3B-0CECA4D1D53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68908221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9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593194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40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5360497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28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F407CE15-3F29-DF2C-24A6-96A80DF2C8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94581032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41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3774678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29_Title Slide">
    <p:spTree>
      <p:nvGrpSpPr>
        <p:cNvPr id="1" name=""/>
        <p:cNvGrpSpPr/>
        <p:nvPr/>
      </p:nvGrpSpPr>
      <p:grpSpPr>
        <a:xfrm>
          <a:off x="0" y="0"/>
          <a:ext cx="0" cy="0"/>
          <a:chOff x="0" y="0"/>
          <a:chExt cx="0" cy="0"/>
        </a:xfrm>
      </p:grpSpPr>
      <p:sp>
        <p:nvSpPr>
          <p:cNvPr id="3" name="Picture 148" descr="BCG_Monogram_RGB">
            <a:extLst>
              <a:ext uri="{FF2B5EF4-FFF2-40B4-BE49-F238E27FC236}">
                <a16:creationId xmlns:a16="http://schemas.microsoft.com/office/drawing/2014/main" id="{BDB9F846-6ACA-3829-8007-1AC7464059EF}"/>
              </a:ext>
            </a:extLst>
          </p:cNvPr>
          <p:cNvSpPr>
            <a:spLocks noChangeAspect="1" noChangeArrowheads="1"/>
          </p:cNvSpPr>
          <p:nvPr/>
        </p:nvSpPr>
        <p:spPr bwMode="auto">
          <a:xfrm>
            <a:off x="635000" y="644525"/>
            <a:ext cx="1619250" cy="673100"/>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4" name="Picture 149" descr="BCG_Logotype_Regular_rev">
            <a:extLst>
              <a:ext uri="{FF2B5EF4-FFF2-40B4-BE49-F238E27FC236}">
                <a16:creationId xmlns:a16="http://schemas.microsoft.com/office/drawing/2014/main" id="{DA62A38C-D7F8-EDE7-0F9D-2C8D7FC34858}"/>
              </a:ext>
            </a:extLst>
          </p:cNvPr>
          <p:cNvSpPr>
            <a:spLocks noChangeAspect="1" noChangeArrowheads="1"/>
          </p:cNvSpPr>
          <p:nvPr/>
        </p:nvSpPr>
        <p:spPr bwMode="auto">
          <a:xfrm>
            <a:off x="2711450" y="5832475"/>
            <a:ext cx="4178300" cy="252413"/>
          </a:xfrm>
          <a:prstGeom prst="rect">
            <a:avLst/>
          </a:prstGeom>
          <a:noFill/>
          <a:ln>
            <a:noFill/>
          </a:ln>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defRPr/>
            </a:pPr>
            <a:endParaRPr lang="en-US" altLang="en-US" sz="1800" dirty="0">
              <a:solidFill>
                <a:srgbClr val="000000"/>
              </a:solidFill>
            </a:endParaRPr>
          </a:p>
        </p:txBody>
      </p:sp>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77363034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4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8787865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43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6094700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30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EB0205D4-DA3C-1827-62D8-40D4D3DAEA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354173944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44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79095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2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562540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5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9813310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31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E18E2713-80E7-848A-FC05-5145F49E57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267677340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6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9708900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7_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3"/>
          </p:nvPr>
        </p:nvSpPr>
        <p:spPr>
          <a:xfrm>
            <a:off x="457200" y="1508400"/>
            <a:ext cx="8690400" cy="4615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754709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1_Title Slide">
    <p:spTree>
      <p:nvGrpSpPr>
        <p:cNvPr id="1" name=""/>
        <p:cNvGrpSpPr/>
        <p:nvPr/>
      </p:nvGrpSpPr>
      <p:grpSpPr>
        <a:xfrm>
          <a:off x="0" y="0"/>
          <a:ext cx="0" cy="0"/>
          <a:chOff x="0" y="0"/>
          <a:chExt cx="0" cy="0"/>
        </a:xfrm>
      </p:grpSpPr>
      <p:pic>
        <p:nvPicPr>
          <p:cNvPr id="3" name="Picture 149" descr="BCG_Logotype_Regular_rev">
            <a:extLst>
              <a:ext uri="{FF2B5EF4-FFF2-40B4-BE49-F238E27FC236}">
                <a16:creationId xmlns:a16="http://schemas.microsoft.com/office/drawing/2014/main" id="{59B4BD6E-ADF1-7628-E33E-EE92FA44BE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50" y="5832475"/>
            <a:ext cx="41783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Placeholder 7"/>
          <p:cNvSpPr>
            <a:spLocks noGrp="1"/>
          </p:cNvSpPr>
          <p:nvPr>
            <p:ph type="body" sz="quarter" idx="10"/>
          </p:nvPr>
        </p:nvSpPr>
        <p:spPr>
          <a:xfrm>
            <a:off x="7370064" y="658800"/>
            <a:ext cx="1618488" cy="667512"/>
          </a:xfrm>
        </p:spPr>
        <p:txBody>
          <a:bodyPr lIns="90000" tIns="90000" rIns="90000" bIns="90000" anchor="ctr"/>
          <a:lstStyle>
            <a:lvl1pPr algn="ctr">
              <a:defRPr sz="1400" b="0">
                <a:solidFill>
                  <a:srgbClr val="808080"/>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5990245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theme" Target="../theme/theme1.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ABD99B5B-DD5C-91E0-492F-26C5A15B6901}"/>
              </a:ext>
            </a:extLst>
          </p:cNvPr>
          <p:cNvSpPr>
            <a:spLocks noGrp="1"/>
          </p:cNvSpPr>
          <p:nvPr>
            <p:ph type="title"/>
          </p:nvPr>
        </p:nvSpPr>
        <p:spPr bwMode="auto">
          <a:xfrm>
            <a:off x="457200" y="161925"/>
            <a:ext cx="6527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3BE021BF-1049-74B8-6209-42EA55A0A15A}"/>
              </a:ext>
            </a:extLst>
          </p:cNvPr>
          <p:cNvSpPr>
            <a:spLocks noGrp="1"/>
          </p:cNvSpPr>
          <p:nvPr>
            <p:ph type="body" idx="1"/>
          </p:nvPr>
        </p:nvSpPr>
        <p:spPr bwMode="auto">
          <a:xfrm>
            <a:off x="457200" y="1508125"/>
            <a:ext cx="8689975" cy="461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9" name="TextBox 9">
            <a:extLst>
              <a:ext uri="{FF2B5EF4-FFF2-40B4-BE49-F238E27FC236}">
                <a16:creationId xmlns:a16="http://schemas.microsoft.com/office/drawing/2014/main" id="{57429952-B290-FF5C-4B3A-D88799A50770}"/>
              </a:ext>
            </a:extLst>
          </p:cNvPr>
          <p:cNvSpPr txBox="1">
            <a:spLocks noChangeArrowheads="1"/>
          </p:cNvSpPr>
          <p:nvPr/>
        </p:nvSpPr>
        <p:spPr bwMode="auto">
          <a:xfrm>
            <a:off x="8751888" y="158750"/>
            <a:ext cx="431800" cy="222250"/>
          </a:xfrm>
          <a:prstGeom prst="rect">
            <a:avLst/>
          </a:prstGeom>
          <a:noFill/>
          <a:ln>
            <a:noFill/>
          </a:ln>
        </p:spPr>
        <p:txBody>
          <a:bodyPr wrap="none" lIns="0" tIns="0" rIns="0" bIns="0"/>
          <a:lstStyle>
            <a:lvl1pPr eaLnBrk="0" hangingPunct="0">
              <a:defRPr sz="1600">
                <a:solidFill>
                  <a:schemeClr val="tx1"/>
                </a:solidFill>
                <a:latin typeface="Arial" panose="020B0604020202020204" pitchFamily="34" charset="0"/>
                <a:cs typeface="Arial" panose="020B0604020202020204" pitchFamily="34" charset="0"/>
              </a:defRPr>
            </a:lvl1pPr>
            <a:lvl2pPr marL="742950" indent="-285750" eaLnBrk="0" hangingPunct="0">
              <a:defRPr sz="1600">
                <a:solidFill>
                  <a:schemeClr val="tx1"/>
                </a:solidFill>
                <a:latin typeface="Arial" panose="020B0604020202020204" pitchFamily="34" charset="0"/>
                <a:cs typeface="Arial" panose="020B0604020202020204" pitchFamily="34" charset="0"/>
              </a:defRPr>
            </a:lvl2pPr>
            <a:lvl3pPr marL="1143000" indent="-228600" eaLnBrk="0" hangingPunct="0">
              <a:defRPr sz="1600">
                <a:solidFill>
                  <a:schemeClr val="tx1"/>
                </a:solidFill>
                <a:latin typeface="Arial" panose="020B0604020202020204" pitchFamily="34" charset="0"/>
                <a:cs typeface="Arial" panose="020B0604020202020204" pitchFamily="34" charset="0"/>
              </a:defRPr>
            </a:lvl3pPr>
            <a:lvl4pPr marL="1600200" indent="-228600" eaLnBrk="0" hangingPunct="0">
              <a:defRPr sz="1600">
                <a:solidFill>
                  <a:schemeClr val="tx1"/>
                </a:solidFill>
                <a:latin typeface="Arial" panose="020B0604020202020204" pitchFamily="34" charset="0"/>
                <a:cs typeface="Arial" panose="020B0604020202020204" pitchFamily="34" charset="0"/>
              </a:defRPr>
            </a:lvl4pPr>
            <a:lvl5pPr marL="2057400" indent="-228600" eaLnBrk="0" hangingPunct="0">
              <a:defRPr sz="16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cs typeface="Arial" panose="020B0604020202020204" pitchFamily="34" charset="0"/>
              </a:defRPr>
            </a:lvl9pPr>
          </a:lstStyle>
          <a:p>
            <a:pPr algn="r" eaLnBrk="1" hangingPunct="1">
              <a:defRPr/>
            </a:pPr>
            <a:fld id="{524822D1-37D4-42FC-A896-334DD29AA94C}" type="slidenum">
              <a:rPr lang="en-US" altLang="en-US" sz="1400" smtClean="0">
                <a:solidFill>
                  <a:srgbClr val="000000"/>
                </a:solidFill>
              </a:rPr>
              <a:pPr algn="r" eaLnBrk="1" hangingPunct="1">
                <a:defRPr/>
              </a:pPr>
              <a:t>‹#›</a:t>
            </a:fld>
            <a:endParaRPr lang="en-US" altLang="en-US" sz="1400" dirty="0">
              <a:solidFill>
                <a:srgbClr val="000000"/>
              </a:solidFill>
            </a:endParaRPr>
          </a:p>
          <a:p>
            <a:pPr algn="r" eaLnBrk="1" hangingPunct="1">
              <a:defRPr/>
            </a:pPr>
            <a:endParaRPr lang="en-US" altLang="en-US" sz="1400" dirty="0"/>
          </a:p>
        </p:txBody>
      </p:sp>
    </p:spTree>
  </p:cSld>
  <p:clrMap bg1="lt1" tx1="dk1" bg2="lt2" tx2="dk2" accent1="accent1" accent2="accent2" accent3="accent3" accent4="accent4" accent5="accent5" accent6="accent6" hlink="hlink" folHlink="folHlink"/>
  <p:sldLayoutIdLst>
    <p:sldLayoutId id="2147485706" r:id="rId1"/>
    <p:sldLayoutId id="2147485707" r:id="rId2"/>
    <p:sldLayoutId id="2147485708" r:id="rId3"/>
    <p:sldLayoutId id="2147485710" r:id="rId4"/>
    <p:sldLayoutId id="2147485711" r:id="rId5"/>
    <p:sldLayoutId id="2147485712" r:id="rId6"/>
    <p:sldLayoutId id="2147485713" r:id="rId7"/>
    <p:sldLayoutId id="2147485714" r:id="rId8"/>
    <p:sldLayoutId id="2147485715" r:id="rId9"/>
    <p:sldLayoutId id="2147485716" r:id="rId10"/>
    <p:sldLayoutId id="2147485717" r:id="rId11"/>
    <p:sldLayoutId id="2147485718" r:id="rId12"/>
    <p:sldLayoutId id="2147485719" r:id="rId13"/>
    <p:sldLayoutId id="2147485720" r:id="rId14"/>
    <p:sldLayoutId id="2147485721" r:id="rId15"/>
    <p:sldLayoutId id="2147485722" r:id="rId16"/>
    <p:sldLayoutId id="2147485723" r:id="rId17"/>
    <p:sldLayoutId id="2147485724" r:id="rId18"/>
    <p:sldLayoutId id="2147485725" r:id="rId19"/>
    <p:sldLayoutId id="2147485726" r:id="rId20"/>
    <p:sldLayoutId id="2147485727" r:id="rId21"/>
    <p:sldLayoutId id="2147485728" r:id="rId22"/>
    <p:sldLayoutId id="2147485729" r:id="rId23"/>
    <p:sldLayoutId id="2147485730" r:id="rId24"/>
    <p:sldLayoutId id="2147485731" r:id="rId25"/>
    <p:sldLayoutId id="2147485732" r:id="rId26"/>
    <p:sldLayoutId id="2147485733" r:id="rId27"/>
    <p:sldLayoutId id="2147485734" r:id="rId28"/>
    <p:sldLayoutId id="2147485735" r:id="rId29"/>
    <p:sldLayoutId id="2147485736" r:id="rId30"/>
    <p:sldLayoutId id="2147485737" r:id="rId31"/>
    <p:sldLayoutId id="2147485738" r:id="rId32"/>
    <p:sldLayoutId id="2147485739" r:id="rId33"/>
    <p:sldLayoutId id="2147485740" r:id="rId34"/>
    <p:sldLayoutId id="2147485741" r:id="rId35"/>
    <p:sldLayoutId id="2147485742" r:id="rId36"/>
    <p:sldLayoutId id="2147485743" r:id="rId37"/>
    <p:sldLayoutId id="2147485744" r:id="rId38"/>
    <p:sldLayoutId id="2147485745" r:id="rId39"/>
    <p:sldLayoutId id="2147485746" r:id="rId40"/>
    <p:sldLayoutId id="2147485747" r:id="rId41"/>
    <p:sldLayoutId id="2147485748" r:id="rId42"/>
    <p:sldLayoutId id="2147485749" r:id="rId43"/>
    <p:sldLayoutId id="2147485682" r:id="rId44"/>
    <p:sldLayoutId id="2147485750" r:id="rId45"/>
    <p:sldLayoutId id="2147485751" r:id="rId46"/>
    <p:sldLayoutId id="2147485683" r:id="rId47"/>
    <p:sldLayoutId id="2147485684" r:id="rId48"/>
    <p:sldLayoutId id="2147485752" r:id="rId49"/>
    <p:sldLayoutId id="2147485685" r:id="rId50"/>
    <p:sldLayoutId id="2147485753" r:id="rId51"/>
    <p:sldLayoutId id="2147485686" r:id="rId52"/>
    <p:sldLayoutId id="2147485687" r:id="rId53"/>
    <p:sldLayoutId id="2147485754" r:id="rId54"/>
    <p:sldLayoutId id="2147485688" r:id="rId55"/>
    <p:sldLayoutId id="2147485689" r:id="rId56"/>
    <p:sldLayoutId id="2147485755" r:id="rId57"/>
    <p:sldLayoutId id="2147485690" r:id="rId58"/>
    <p:sldLayoutId id="2147485756" r:id="rId59"/>
    <p:sldLayoutId id="2147485757" r:id="rId60"/>
    <p:sldLayoutId id="2147485691" r:id="rId61"/>
    <p:sldLayoutId id="2147485692" r:id="rId62"/>
    <p:sldLayoutId id="2147485693" r:id="rId63"/>
    <p:sldLayoutId id="2147485758" r:id="rId64"/>
    <p:sldLayoutId id="2147485759" r:id="rId65"/>
    <p:sldLayoutId id="2147485694" r:id="rId66"/>
    <p:sldLayoutId id="2147485695" r:id="rId67"/>
    <p:sldLayoutId id="2147485696" r:id="rId68"/>
    <p:sldLayoutId id="2147485760" r:id="rId69"/>
    <p:sldLayoutId id="2147485761" r:id="rId70"/>
    <p:sldLayoutId id="2147485697" r:id="rId71"/>
    <p:sldLayoutId id="2147485698" r:id="rId72"/>
    <p:sldLayoutId id="2147485762" r:id="rId73"/>
    <p:sldLayoutId id="2147485699" r:id="rId74"/>
    <p:sldLayoutId id="2147485763" r:id="rId75"/>
    <p:sldLayoutId id="2147485700" r:id="rId76"/>
    <p:sldLayoutId id="2147485701" r:id="rId77"/>
    <p:sldLayoutId id="2147485764" r:id="rId78"/>
    <p:sldLayoutId id="2147485702" r:id="rId79"/>
    <p:sldLayoutId id="2147485703" r:id="rId80"/>
    <p:sldLayoutId id="2147485765" r:id="rId81"/>
    <p:sldLayoutId id="2147485704" r:id="rId82"/>
    <p:sldLayoutId id="2147485705" r:id="rId83"/>
  </p:sldLayoutIdLst>
  <p:hf hdr="0" ftr="0" dt="0"/>
  <p:txStyles>
    <p:titleStyle>
      <a:lvl1pPr algn="l" rtl="0" eaLnBrk="0" fontAlgn="base" hangingPunct="0">
        <a:spcBef>
          <a:spcPct val="0"/>
        </a:spcBef>
        <a:spcAft>
          <a:spcPct val="0"/>
        </a:spcAft>
        <a:defRPr sz="1400" b="1" kern="1200">
          <a:solidFill>
            <a:srgbClr val="59595C"/>
          </a:solidFill>
          <a:latin typeface="+mj-lt"/>
          <a:ea typeface="+mj-ea"/>
          <a:cs typeface="+mj-cs"/>
        </a:defRPr>
      </a:lvl1pPr>
      <a:lvl2pPr algn="l" rtl="0" eaLnBrk="0" fontAlgn="base" hangingPunct="0">
        <a:spcBef>
          <a:spcPct val="0"/>
        </a:spcBef>
        <a:spcAft>
          <a:spcPct val="0"/>
        </a:spcAft>
        <a:defRPr sz="1400" b="1">
          <a:solidFill>
            <a:srgbClr val="59595C"/>
          </a:solidFill>
          <a:latin typeface="Arial" charset="0"/>
        </a:defRPr>
      </a:lvl2pPr>
      <a:lvl3pPr algn="l" rtl="0" eaLnBrk="0" fontAlgn="base" hangingPunct="0">
        <a:spcBef>
          <a:spcPct val="0"/>
        </a:spcBef>
        <a:spcAft>
          <a:spcPct val="0"/>
        </a:spcAft>
        <a:defRPr sz="1400" b="1">
          <a:solidFill>
            <a:srgbClr val="59595C"/>
          </a:solidFill>
          <a:latin typeface="Arial" charset="0"/>
        </a:defRPr>
      </a:lvl3pPr>
      <a:lvl4pPr algn="l" rtl="0" eaLnBrk="0" fontAlgn="base" hangingPunct="0">
        <a:spcBef>
          <a:spcPct val="0"/>
        </a:spcBef>
        <a:spcAft>
          <a:spcPct val="0"/>
        </a:spcAft>
        <a:defRPr sz="1400" b="1">
          <a:solidFill>
            <a:srgbClr val="59595C"/>
          </a:solidFill>
          <a:latin typeface="Arial" charset="0"/>
        </a:defRPr>
      </a:lvl4pPr>
      <a:lvl5pPr algn="l" rtl="0" eaLnBrk="0" fontAlgn="base" hangingPunct="0">
        <a:spcBef>
          <a:spcPct val="0"/>
        </a:spcBef>
        <a:spcAft>
          <a:spcPct val="0"/>
        </a:spcAft>
        <a:defRPr sz="1400" b="1">
          <a:solidFill>
            <a:srgbClr val="59595C"/>
          </a:solidFill>
          <a:latin typeface="Arial" charset="0"/>
        </a:defRPr>
      </a:lvl5pPr>
      <a:lvl6pPr marL="457200" algn="l" rtl="0" eaLnBrk="1" fontAlgn="base" hangingPunct="1">
        <a:spcBef>
          <a:spcPct val="0"/>
        </a:spcBef>
        <a:spcAft>
          <a:spcPct val="0"/>
        </a:spcAft>
        <a:defRPr sz="2400" b="1">
          <a:solidFill>
            <a:schemeClr val="tx2"/>
          </a:solidFill>
          <a:latin typeface="Arial" charset="0"/>
        </a:defRPr>
      </a:lvl6pPr>
      <a:lvl7pPr marL="914400" algn="l" rtl="0" eaLnBrk="1" fontAlgn="base" hangingPunct="1">
        <a:spcBef>
          <a:spcPct val="0"/>
        </a:spcBef>
        <a:spcAft>
          <a:spcPct val="0"/>
        </a:spcAft>
        <a:defRPr sz="2400" b="1">
          <a:solidFill>
            <a:schemeClr val="tx2"/>
          </a:solidFill>
          <a:latin typeface="Arial" charset="0"/>
        </a:defRPr>
      </a:lvl7pPr>
      <a:lvl8pPr marL="1371600" algn="l" rtl="0" eaLnBrk="1" fontAlgn="base" hangingPunct="1">
        <a:spcBef>
          <a:spcPct val="0"/>
        </a:spcBef>
        <a:spcAft>
          <a:spcPct val="0"/>
        </a:spcAft>
        <a:defRPr sz="2400" b="1">
          <a:solidFill>
            <a:schemeClr val="tx2"/>
          </a:solidFill>
          <a:latin typeface="Arial" charset="0"/>
        </a:defRPr>
      </a:lvl8pPr>
      <a:lvl9pPr marL="1828800" algn="l" rtl="0" eaLnBrk="1" fontAlgn="base" hangingPunct="1">
        <a:spcBef>
          <a:spcPct val="0"/>
        </a:spcBef>
        <a:spcAft>
          <a:spcPct val="0"/>
        </a:spcAft>
        <a:defRPr sz="2400" b="1">
          <a:solidFill>
            <a:schemeClr val="tx2"/>
          </a:solidFill>
          <a:latin typeface="Arial" charset="0"/>
        </a:defRPr>
      </a:lvl9pPr>
    </p:titleStyle>
    <p:bodyStyle>
      <a:lvl1pPr marL="342900" indent="-342900" algn="l" rtl="0" eaLnBrk="0" fontAlgn="base" hangingPunct="0">
        <a:spcBef>
          <a:spcPct val="20000"/>
        </a:spcBef>
        <a:spcAft>
          <a:spcPct val="0"/>
        </a:spcAft>
        <a:buClr>
          <a:srgbClr val="F0A933"/>
        </a:buClr>
        <a:buFont typeface="Lucida Grande"/>
        <a:buChar char="»"/>
        <a:defRPr sz="1400" b="1" kern="1200">
          <a:solidFill>
            <a:srgbClr val="59595C"/>
          </a:solidFill>
          <a:latin typeface="+mn-lt"/>
          <a:ea typeface="+mn-ea"/>
          <a:cs typeface="+mn-cs"/>
        </a:defRPr>
      </a:lvl1pPr>
      <a:lvl2pPr marL="457200" indent="-228600"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2pPr>
      <a:lvl3pPr marL="914400" indent="-228600"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3pPr>
      <a:lvl4pPr marL="1376363" indent="-231775"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4pPr>
      <a:lvl5pPr marL="2058988" indent="-230188"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tags" Target="../tags/tag2.xml"/><Relationship Id="rId6" Type="http://schemas.openxmlformats.org/officeDocument/2006/relationships/image" Target="../media/image3.jpeg"/><Relationship Id="rId5" Type="http://schemas.openxmlformats.org/officeDocument/2006/relationships/image" Target="../media/image2.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11.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12.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3.xm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14.xml"/><Relationship Id="rId5" Type="http://schemas.openxmlformats.org/officeDocument/2006/relationships/image" Target="../media/image5.png"/><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15.xml"/><Relationship Id="rId5" Type="http://schemas.openxmlformats.org/officeDocument/2006/relationships/image" Target="../media/image6.png"/><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16.xml"/><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17.xml"/><Relationship Id="rId5" Type="http://schemas.openxmlformats.org/officeDocument/2006/relationships/image" Target="../media/image7.png"/><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18.xml"/><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19.xml"/><Relationship Id="rId5" Type="http://schemas.openxmlformats.org/officeDocument/2006/relationships/image" Target="../media/image8.png"/><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20.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3.xml"/><Relationship Id="rId5" Type="http://schemas.openxmlformats.org/officeDocument/2006/relationships/hyperlink" Target="IP%20126.pdf" TargetMode="Externa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21.xml"/><Relationship Id="rId4"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22.xml"/><Relationship Id="rId4" Type="http://schemas.openxmlformats.org/officeDocument/2006/relationships/image" Target="../media/image4.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4.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5.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6.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7.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8.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9.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0.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5538" name="Object 2" hidden="1">
            <a:extLst>
              <a:ext uri="{FF2B5EF4-FFF2-40B4-BE49-F238E27FC236}">
                <a16:creationId xmlns:a16="http://schemas.microsoft.com/office/drawing/2014/main" id="{75572EB7-8F33-67BA-607B-25E5CF2FE74E}"/>
              </a:ext>
            </a:extLst>
          </p:cNvPr>
          <p:cNvGraphicFramePr>
            <a:graphicFrameLocks noChangeAspect="1"/>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name="think-cell Slide" r:id="rId4" imgW="360" imgH="360" progId="">
                  <p:embed/>
                </p:oleObj>
              </mc:Choice>
              <mc:Fallback>
                <p:oleObj name="think-cell Slide" r:id="rId4" imgW="360" imgH="360" progId="">
                  <p:embed/>
                  <p:pic>
                    <p:nvPicPr>
                      <p:cNvPr id="65538" name="Object 2" hidden="1">
                        <a:extLst>
                          <a:ext uri="{FF2B5EF4-FFF2-40B4-BE49-F238E27FC236}">
                            <a16:creationId xmlns:a16="http://schemas.microsoft.com/office/drawing/2014/main" id="{75572EB7-8F33-67BA-607B-25E5CF2FE74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4">
            <a:extLst>
              <a:ext uri="{FF2B5EF4-FFF2-40B4-BE49-F238E27FC236}">
                <a16:creationId xmlns:a16="http://schemas.microsoft.com/office/drawing/2014/main" id="{D2962F03-B5BC-0766-D89D-CF1C6AE01B10}"/>
              </a:ext>
            </a:extLst>
          </p:cNvPr>
          <p:cNvSpPr/>
          <p:nvPr/>
        </p:nvSpPr>
        <p:spPr>
          <a:xfrm>
            <a:off x="1262585" y="5668515"/>
            <a:ext cx="6026168" cy="377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sz="1400" dirty="0">
                <a:solidFill>
                  <a:srgbClr val="4D4D4D"/>
                </a:solidFill>
                <a:cs typeface="Arial" pitchFamily="34" charset="0"/>
              </a:rPr>
              <a:t>May 13-17, 2024</a:t>
            </a:r>
          </a:p>
        </p:txBody>
      </p:sp>
      <p:pic>
        <p:nvPicPr>
          <p:cNvPr id="65540" name="Picture 6" descr="Color Logo Horz with tag.jpg">
            <a:extLst>
              <a:ext uri="{FF2B5EF4-FFF2-40B4-BE49-F238E27FC236}">
                <a16:creationId xmlns:a16="http://schemas.microsoft.com/office/drawing/2014/main" id="{D0C750D5-8B21-7F74-21A7-CC326D1A16E4}"/>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28625" y="1778000"/>
            <a:ext cx="4738688"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4">
            <a:extLst>
              <a:ext uri="{FF2B5EF4-FFF2-40B4-BE49-F238E27FC236}">
                <a16:creationId xmlns:a16="http://schemas.microsoft.com/office/drawing/2014/main" id="{1BD0E3C9-2A24-C153-CBE1-AA89A4647C5B}"/>
              </a:ext>
            </a:extLst>
          </p:cNvPr>
          <p:cNvSpPr txBox="1">
            <a:spLocks noChangeArrowheads="1"/>
          </p:cNvSpPr>
          <p:nvPr>
            <p:custDataLst>
              <p:tags r:id="rId1"/>
            </p:custDataLst>
          </p:nvPr>
        </p:nvSpPr>
        <p:spPr bwMode="auto">
          <a:xfrm>
            <a:off x="1742739" y="3378710"/>
            <a:ext cx="6809590" cy="377825"/>
          </a:xfrm>
          <a:prstGeom prst="rect">
            <a:avLst/>
          </a:prstGeom>
          <a:noFill/>
          <a:ln>
            <a:noFill/>
          </a:ln>
        </p:spPr>
        <p:txBody>
          <a:bodyPr lIns="0" rIns="0"/>
          <a:lstStyle/>
          <a:p>
            <a:pPr marL="177800" algn="ctr" eaLnBrk="1" hangingPunct="1">
              <a:defRPr/>
            </a:pPr>
            <a:r>
              <a:rPr lang="en-US" sz="2200" b="1" dirty="0">
                <a:solidFill>
                  <a:srgbClr val="58595B"/>
                </a:solidFill>
                <a:latin typeface="Arial"/>
                <a:ea typeface="+mj-ea"/>
                <a:cs typeface="Arial"/>
              </a:rPr>
              <a:t>MPIG Overview  CIP Responses to</a:t>
            </a:r>
            <a:br>
              <a:rPr lang="en-US" sz="2200" b="1" dirty="0">
                <a:solidFill>
                  <a:srgbClr val="58595B"/>
                </a:solidFill>
                <a:latin typeface="Arial"/>
                <a:ea typeface="+mj-ea"/>
                <a:cs typeface="Arial"/>
              </a:rPr>
            </a:br>
            <a:r>
              <a:rPr lang="en-US" sz="2200" b="1" dirty="0">
                <a:solidFill>
                  <a:srgbClr val="58595B"/>
                </a:solidFill>
                <a:latin typeface="Arial"/>
                <a:ea typeface="+mj-ea"/>
                <a:cs typeface="Arial"/>
              </a:rPr>
              <a:t>   “CIP EASA 2023-04” per 2023 IMRPBP meeting</a:t>
            </a:r>
          </a:p>
        </p:txBody>
      </p:sp>
      <p:sp>
        <p:nvSpPr>
          <p:cNvPr id="2" name="Subtitle 2">
            <a:extLst>
              <a:ext uri="{FF2B5EF4-FFF2-40B4-BE49-F238E27FC236}">
                <a16:creationId xmlns:a16="http://schemas.microsoft.com/office/drawing/2014/main" id="{CE72A5C8-8CF5-DE87-4542-1D67931319F3}"/>
              </a:ext>
            </a:extLst>
          </p:cNvPr>
          <p:cNvSpPr txBox="1">
            <a:spLocks/>
          </p:cNvSpPr>
          <p:nvPr/>
        </p:nvSpPr>
        <p:spPr>
          <a:xfrm>
            <a:off x="2386163" y="4369361"/>
            <a:ext cx="5324885" cy="828744"/>
          </a:xfrm>
          <a:prstGeom prst="rect">
            <a:avLst/>
          </a:prstGeom>
        </p:spPr>
        <p:txBody>
          <a:bodyPr>
            <a:normAutofit/>
          </a:bodyPr>
          <a:lstStyle>
            <a:lvl1pPr marL="342900" indent="-342900" algn="l" rtl="0" eaLnBrk="0" fontAlgn="base" hangingPunct="0">
              <a:spcBef>
                <a:spcPct val="20000"/>
              </a:spcBef>
              <a:spcAft>
                <a:spcPct val="0"/>
              </a:spcAft>
              <a:buClr>
                <a:srgbClr val="F0A933"/>
              </a:buClr>
              <a:buFont typeface="Lucida Grande"/>
              <a:buChar char="»"/>
              <a:defRPr sz="1400" b="1" kern="1200">
                <a:solidFill>
                  <a:srgbClr val="59595C"/>
                </a:solidFill>
                <a:latin typeface="+mn-lt"/>
                <a:ea typeface="+mn-ea"/>
                <a:cs typeface="+mn-cs"/>
              </a:defRPr>
            </a:lvl1pPr>
            <a:lvl2pPr marL="457200" indent="-228600"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2pPr>
            <a:lvl3pPr marL="914400" indent="-228600"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3pPr>
            <a:lvl4pPr marL="1376363" indent="-231775"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4pPr>
            <a:lvl5pPr marL="2058988" indent="-230188" algn="l" rtl="0" eaLnBrk="0" fontAlgn="base" hangingPunct="0">
              <a:spcBef>
                <a:spcPct val="20000"/>
              </a:spcBef>
              <a:spcAft>
                <a:spcPct val="0"/>
              </a:spcAft>
              <a:buClr>
                <a:srgbClr val="F0A933"/>
              </a:buClr>
              <a:buFont typeface="Lucida Grande"/>
              <a:buChar char="»"/>
              <a:defRPr sz="1400" kern="1200">
                <a:solidFill>
                  <a:srgbClr val="59595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600" i="1" dirty="0">
                <a:solidFill>
                  <a:srgbClr val="58595B"/>
                </a:solidFill>
                <a:latin typeface="Arial"/>
                <a:ea typeface="+mj-ea"/>
                <a:cs typeface="Arial"/>
              </a:rPr>
              <a:t>Clarifications on the policy of “off-wing”, overhaul and restoration tasks</a:t>
            </a:r>
            <a:endParaRPr lang="en-US" sz="1600" i="1" dirty="0">
              <a:solidFill>
                <a:srgbClr val="58595B"/>
              </a:solidFill>
              <a:latin typeface="Arial"/>
              <a:ea typeface="+mj-ea"/>
              <a:cs typeface="Arial"/>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371475" y="570155"/>
            <a:ext cx="8734426" cy="5168134"/>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14400" lvl="2" indent="0">
              <a:buNone/>
            </a:pPr>
            <a:r>
              <a:rPr lang="en-US" sz="2000" b="1" dirty="0"/>
              <a:t>Significant Points</a:t>
            </a:r>
            <a:r>
              <a:rPr lang="en-US" sz="2000" dirty="0"/>
              <a:t>: </a:t>
            </a:r>
            <a:r>
              <a:rPr lang="en-US" sz="2000" i="1" dirty="0">
                <a:latin typeface="+mn-lt"/>
              </a:rPr>
              <a:t>CIP IND 2023-04 Definition “Off-aircraft”</a:t>
            </a:r>
            <a:br>
              <a:rPr lang="en-US" sz="2000" i="1" dirty="0">
                <a:latin typeface="+mn-lt"/>
              </a:rPr>
            </a:br>
            <a:endParaRPr lang="en-US" sz="2000" i="1" dirty="0"/>
          </a:p>
          <a:p>
            <a:pPr marL="914400" lvl="2" indent="0">
              <a:buNone/>
            </a:pPr>
            <a:r>
              <a:rPr lang="en-US" sz="1800" b="1" dirty="0">
                <a:latin typeface="+mn-lt"/>
              </a:rPr>
              <a:t>Recommendation</a:t>
            </a:r>
            <a:r>
              <a:rPr lang="en-US" sz="1800" dirty="0">
                <a:latin typeface="+mn-lt"/>
              </a:rPr>
              <a:t> </a:t>
            </a:r>
            <a:r>
              <a:rPr lang="en-US" sz="1800" dirty="0"/>
              <a:t>has two textual changes:</a:t>
            </a:r>
            <a:br>
              <a:rPr lang="en-US" sz="1800" dirty="0"/>
            </a:br>
            <a:r>
              <a:rPr lang="en-US" sz="1800" dirty="0"/>
              <a:t> </a:t>
            </a:r>
          </a:p>
          <a:p>
            <a:pPr marL="1371600" lvl="3" indent="-342900">
              <a:spcBef>
                <a:spcPts val="0"/>
              </a:spcBef>
              <a:spcAft>
                <a:spcPts val="0"/>
              </a:spcAft>
              <a:buFont typeface="+mj-lt"/>
              <a:buAutoNum type="arabicPeriod"/>
              <a:tabLst>
                <a:tab pos="1080135" algn="l"/>
              </a:tabLst>
            </a:pPr>
            <a:r>
              <a:rPr lang="en-US" sz="1800" dirty="0"/>
              <a:t>Add glossary term for Off-aircraft: </a:t>
            </a:r>
            <a:br>
              <a:rPr lang="en-US" sz="600" dirty="0">
                <a:latin typeface="+mn-lt"/>
              </a:rPr>
            </a:br>
            <a:r>
              <a:rPr lang="en-GB" sz="1600" u="sng" dirty="0">
                <a:solidFill>
                  <a:srgbClr val="2E74B5"/>
                </a:solidFill>
                <a:effectLst/>
                <a:latin typeface="Times New Roman" panose="02020603050405020304" pitchFamily="18" charset="0"/>
                <a:ea typeface="Times New Roman" panose="02020603050405020304" pitchFamily="18" charset="0"/>
              </a:rPr>
              <a:t>Off-Aircraft:</a:t>
            </a:r>
            <a:r>
              <a:rPr lang="en-GB" sz="1600" dirty="0">
                <a:solidFill>
                  <a:srgbClr val="2E74B5"/>
                </a:solidFill>
                <a:effectLst/>
                <a:latin typeface="Times New Roman" panose="02020603050405020304" pitchFamily="18" charset="0"/>
                <a:ea typeface="Times New Roman" panose="02020603050405020304" pitchFamily="18" charset="0"/>
              </a:rPr>
              <a:t>   </a:t>
            </a:r>
            <a:br>
              <a:rPr lang="en-GB" sz="1600" dirty="0">
                <a:effectLst/>
                <a:latin typeface="Times New Roman" panose="02020603050405020304" pitchFamily="18" charset="0"/>
                <a:ea typeface="Times New Roman" panose="02020603050405020304" pitchFamily="18" charset="0"/>
              </a:rPr>
            </a:br>
            <a:endParaRPr lang="en-US" sz="1600" dirty="0">
              <a:effectLst/>
              <a:latin typeface="Times New Roman" panose="02020603050405020304" pitchFamily="18" charset="0"/>
              <a:ea typeface="Times New Roman" panose="02020603050405020304" pitchFamily="18" charset="0"/>
            </a:endParaRPr>
          </a:p>
          <a:p>
            <a:pPr marL="1376363" lvl="3" indent="0">
              <a:spcBef>
                <a:spcPts val="0"/>
              </a:spcBef>
              <a:spcAft>
                <a:spcPts val="0"/>
              </a:spcAft>
              <a:buNone/>
            </a:pPr>
            <a:r>
              <a:rPr lang="en-GB" sz="1400" dirty="0">
                <a:solidFill>
                  <a:srgbClr val="0070C0"/>
                </a:solidFill>
                <a:latin typeface="Times New Roman" panose="02020603050405020304" pitchFamily="18" charset="0"/>
              </a:rPr>
              <a:t>Refers to the conditions, where a part/component (i.e., battery, ELT, sensor, landing gear, valve, etc.) would need to be removed and reinstalled in an aircraft to meet the Type Certificate Holders (TCH) ICA requirements (i.e., MRBR task) developed using MSG-3 logic analysis. The terms “off- aircraft” and “off-wing” are equivalent terms in the TCH’s PPH. </a:t>
            </a:r>
            <a:br>
              <a:rPr lang="en-GB" sz="1400" dirty="0">
                <a:solidFill>
                  <a:srgbClr val="0070C0"/>
                </a:solidFill>
                <a:latin typeface="Times New Roman" panose="02020603050405020304" pitchFamily="18" charset="0"/>
              </a:rPr>
            </a:br>
            <a:endParaRPr lang="en-US" sz="1400" dirty="0">
              <a:solidFill>
                <a:srgbClr val="0070C0"/>
              </a:solidFill>
              <a:latin typeface="Times New Roman" panose="02020603050405020304" pitchFamily="18" charset="0"/>
            </a:endParaRPr>
          </a:p>
          <a:p>
            <a:pPr marL="1257300" lvl="2" indent="-342900">
              <a:buFont typeface="+mj-lt"/>
              <a:buAutoNum type="arabicPeriod" startAt="2"/>
            </a:pPr>
            <a:r>
              <a:rPr lang="en-GB" sz="1800" dirty="0"/>
              <a:t>Replace the text as indicated below in location Chapter 2-3-7 para.5</a:t>
            </a:r>
            <a:br>
              <a:rPr lang="en-GB" sz="1800" dirty="0">
                <a:effectLst/>
                <a:latin typeface="Times New Roman" panose="02020603050405020304" pitchFamily="18" charset="0"/>
                <a:ea typeface="Times New Roman" panose="02020603050405020304" pitchFamily="18" charset="0"/>
              </a:rPr>
            </a:br>
            <a:br>
              <a:rPr lang="en-GB" sz="1800" dirty="0">
                <a:effectLst/>
                <a:latin typeface="Times New Roman" panose="02020603050405020304" pitchFamily="18" charset="0"/>
                <a:ea typeface="Times New Roman" panose="02020603050405020304" pitchFamily="18" charset="0"/>
              </a:rPr>
            </a:br>
            <a:r>
              <a:rPr lang="en-US" sz="1400" dirty="0">
                <a:solidFill>
                  <a:srgbClr val="0070C0"/>
                </a:solidFill>
                <a:effectLst/>
                <a:latin typeface="Times New Roman" panose="02020603050405020304" pitchFamily="18" charset="0"/>
                <a:ea typeface="Times New Roman" panose="02020603050405020304" pitchFamily="18" charset="0"/>
              </a:rPr>
              <a:t>The conditions where the part/component is removed from the aircraft to comply with the task type as selected to meet the applicability and effectiveness criteria (i.e., Table 2-3-7.1 Criteria for Task Selection) does not require the task(s) to be classified as a Restoration task type due to the part/component removal requirements from the aircraft to complete the task(s).</a:t>
            </a:r>
            <a:br>
              <a:rPr lang="en-US" sz="1400" dirty="0">
                <a:latin typeface="+mn-lt"/>
              </a:rPr>
            </a:br>
            <a:endParaRPr lang="en-US" sz="1400" dirty="0">
              <a:latin typeface="+mn-lt"/>
            </a:endParaRPr>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CIP IND 2023-04: OVERVIEW</a:t>
            </a:r>
            <a:endParaRPr lang="en-US" altLang="en-US" sz="2000" dirty="0">
              <a:solidFill>
                <a:schemeClr val="accent2"/>
              </a:solidFill>
            </a:endParaRPr>
          </a:p>
        </p:txBody>
      </p:sp>
    </p:spTree>
    <p:extLst>
      <p:ext uri="{BB962C8B-B14F-4D97-AF65-F5344CB8AC3E}">
        <p14:creationId xmlns:p14="http://schemas.microsoft.com/office/powerpoint/2010/main" val="105243376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645459" y="649545"/>
            <a:ext cx="8460441" cy="4910344"/>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b="1" dirty="0">
                <a:latin typeface="+mn-lt"/>
              </a:rPr>
              <a:t>Three CIPs have been developed to address issues raised and agreed upon: </a:t>
            </a:r>
          </a:p>
          <a:p>
            <a:endParaRPr lang="en-US" sz="1800" dirty="0">
              <a:latin typeface="+mn-lt"/>
            </a:endParaRPr>
          </a:p>
          <a:p>
            <a:pPr marL="0" indent="0"/>
            <a:endParaRPr lang="en-US" sz="1800" dirty="0">
              <a:latin typeface="+mn-lt"/>
            </a:endParaRPr>
          </a:p>
          <a:p>
            <a:pPr marL="511175" lvl="2" indent="0" algn="ctr">
              <a:buNone/>
            </a:pPr>
            <a:br>
              <a:rPr lang="en-US" sz="3200" i="1" dirty="0">
                <a:latin typeface="+mn-lt"/>
              </a:rPr>
            </a:br>
            <a:endParaRPr lang="en-US" sz="3200" i="1" dirty="0">
              <a:latin typeface="+mn-lt"/>
            </a:endParaRPr>
          </a:p>
          <a:p>
            <a:pPr marL="0" lvl="2" indent="0" algn="ctr">
              <a:buNone/>
            </a:pPr>
            <a:r>
              <a:rPr lang="en-US" sz="3200" i="1" dirty="0">
                <a:latin typeface="+mn-lt"/>
              </a:rPr>
              <a:t>CIP IND 2023-05 Latent use of the term “Overhaul”</a:t>
            </a:r>
            <a:br>
              <a:rPr lang="en-US" sz="3200" i="1" dirty="0">
                <a:latin typeface="+mn-lt"/>
              </a:rPr>
            </a:br>
            <a:endParaRPr lang="en-US" sz="3200" i="1" dirty="0">
              <a:latin typeface="+mn-lt"/>
            </a:endParaRPr>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CIP DEVELOPMENT BY MPIG</a:t>
            </a:r>
            <a:endParaRPr lang="en-US" altLang="en-US" sz="2000" dirty="0">
              <a:solidFill>
                <a:schemeClr val="accent2"/>
              </a:solidFill>
            </a:endParaRPr>
          </a:p>
        </p:txBody>
      </p:sp>
    </p:spTree>
    <p:extLst>
      <p:ext uri="{BB962C8B-B14F-4D97-AF65-F5344CB8AC3E}">
        <p14:creationId xmlns:p14="http://schemas.microsoft.com/office/powerpoint/2010/main" val="366797961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645459" y="570154"/>
            <a:ext cx="8460441" cy="5454127"/>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14400" lvl="2" indent="0">
              <a:buNone/>
            </a:pPr>
            <a:r>
              <a:rPr lang="en-US" sz="2000" b="1" dirty="0"/>
              <a:t>Significant Points</a:t>
            </a:r>
            <a:r>
              <a:rPr lang="en-US" sz="2000" dirty="0"/>
              <a:t>: </a:t>
            </a:r>
            <a:br>
              <a:rPr lang="en-US" sz="2000" dirty="0"/>
            </a:br>
            <a:r>
              <a:rPr lang="en-US" sz="2000" i="1" dirty="0">
                <a:latin typeface="+mn-lt"/>
              </a:rPr>
              <a:t>CIP IND 2023-05 Latent use of the term “Overhaul”</a:t>
            </a:r>
            <a:endParaRPr lang="en-US" sz="1800" i="1" dirty="0">
              <a:latin typeface="+mn-lt"/>
            </a:endParaRPr>
          </a:p>
          <a:p>
            <a:pPr lvl="2">
              <a:buFont typeface="+mj-lt"/>
              <a:buAutoNum type="arabicPeriod"/>
            </a:pPr>
            <a:r>
              <a:rPr lang="en-US" sz="1600" dirty="0"/>
              <a:t>The term </a:t>
            </a:r>
            <a:r>
              <a:rPr lang="en-US" sz="1600" b="1" dirty="0"/>
              <a:t>“complete overhaul” is used twice </a:t>
            </a:r>
            <a:r>
              <a:rPr lang="en-US" sz="1600" dirty="0"/>
              <a:t>without qualification to its intent within the MSG-3 methodology to mitigate specific failure causes.</a:t>
            </a:r>
            <a:br>
              <a:rPr lang="en-US" sz="1600" dirty="0"/>
            </a:br>
            <a:endParaRPr lang="en-US" sz="1600" dirty="0"/>
          </a:p>
          <a:p>
            <a:pPr lvl="2">
              <a:buFont typeface="+mj-lt"/>
              <a:buAutoNum type="arabicPeriod"/>
            </a:pPr>
            <a:r>
              <a:rPr lang="en-GB" sz="1600" dirty="0"/>
              <a:t>The schedule maintenance development process transitioned from MSG-2 to MSG-3 completely </a:t>
            </a:r>
            <a:r>
              <a:rPr lang="en-GB" sz="1600" b="1" dirty="0"/>
              <a:t>eliminating </a:t>
            </a:r>
            <a:r>
              <a:rPr lang="en-GB" sz="1600" dirty="0"/>
              <a:t>the hard time philosophy and the maintenance </a:t>
            </a:r>
            <a:r>
              <a:rPr lang="en-GB" sz="1600" b="1" dirty="0"/>
              <a:t>methodology of overhaul</a:t>
            </a:r>
            <a:r>
              <a:rPr lang="en-GB" sz="1600" dirty="0"/>
              <a:t>, as a maintenance practice to mitigate functional failures.</a:t>
            </a:r>
            <a:br>
              <a:rPr lang="en-GB" sz="1600" dirty="0"/>
            </a:br>
            <a:endParaRPr lang="en-GB" sz="1600" dirty="0"/>
          </a:p>
          <a:p>
            <a:pPr lvl="2">
              <a:buFont typeface="+mj-lt"/>
              <a:buAutoNum type="arabicPeriod"/>
            </a:pPr>
            <a:r>
              <a:rPr lang="en-GB" sz="1600" dirty="0"/>
              <a:t>Industry has </a:t>
            </a:r>
            <a:r>
              <a:rPr lang="en-GB" sz="1600" b="1" dirty="0"/>
              <a:t>various definitions to define the type of work</a:t>
            </a:r>
            <a:r>
              <a:rPr lang="en-GB" sz="1600" dirty="0"/>
              <a:t>, not the detail, to be completed on an item, however not directed to any specific failure modes related to aircraft design or specific functions.</a:t>
            </a:r>
            <a:br>
              <a:rPr lang="en-GB" sz="1600" dirty="0"/>
            </a:br>
            <a:endParaRPr lang="en-GB" sz="1600" dirty="0"/>
          </a:p>
          <a:p>
            <a:pPr lvl="2">
              <a:buFont typeface="+mj-lt"/>
              <a:buAutoNum type="arabicPeriod"/>
            </a:pPr>
            <a:r>
              <a:rPr lang="en-GB" sz="1600" dirty="0"/>
              <a:t>Overhaul documents were intended to </a:t>
            </a:r>
            <a:r>
              <a:rPr lang="en-GB" sz="1600" b="1" dirty="0"/>
              <a:t>satisfy TSO ICA requirements </a:t>
            </a:r>
            <a:r>
              <a:rPr lang="en-GB" sz="1600" dirty="0"/>
              <a:t>and are now more often referred to as Component Maintenance Manuals.</a:t>
            </a:r>
            <a:br>
              <a:rPr lang="en-GB" sz="1600" dirty="0"/>
            </a:br>
            <a:endParaRPr lang="en-GB" sz="1600" dirty="0"/>
          </a:p>
          <a:p>
            <a:pPr lvl="2">
              <a:buFont typeface="+mj-lt"/>
              <a:buAutoNum type="arabicPeriod"/>
            </a:pPr>
            <a:r>
              <a:rPr lang="en-GB" sz="1600" b="1" dirty="0"/>
              <a:t>MSG-3 logic has not historically been used by the suppliers/vendors </a:t>
            </a:r>
            <a:r>
              <a:rPr lang="en-GB" sz="1600" dirty="0"/>
              <a:t>to develops their TSO ICA requirements to meet certification. </a:t>
            </a:r>
            <a:endParaRPr lang="en-US" sz="1600" dirty="0"/>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CIP IND 2023-05: OVERVIEW</a:t>
            </a:r>
            <a:endParaRPr lang="en-US" altLang="en-US" sz="2000" dirty="0">
              <a:solidFill>
                <a:schemeClr val="accent2"/>
              </a:solidFill>
            </a:endParaRPr>
          </a:p>
        </p:txBody>
      </p:sp>
    </p:spTree>
    <p:extLst>
      <p:ext uri="{BB962C8B-B14F-4D97-AF65-F5344CB8AC3E}">
        <p14:creationId xmlns:p14="http://schemas.microsoft.com/office/powerpoint/2010/main" val="3999166363"/>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645459" y="570154"/>
            <a:ext cx="8460441" cy="5454127"/>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14400" lvl="2" indent="0">
              <a:buNone/>
            </a:pPr>
            <a:r>
              <a:rPr lang="en-US" sz="2000" b="1" dirty="0"/>
              <a:t>Significant Points</a:t>
            </a:r>
            <a:r>
              <a:rPr lang="en-US" sz="2000" dirty="0"/>
              <a:t>: </a:t>
            </a:r>
            <a:br>
              <a:rPr lang="en-US" sz="2000" dirty="0"/>
            </a:br>
            <a:r>
              <a:rPr lang="en-US" sz="2000" i="1" dirty="0">
                <a:latin typeface="+mn-lt"/>
              </a:rPr>
              <a:t>CIP IND 2023-05 Latent use of the term “Overhaul”</a:t>
            </a:r>
            <a:r>
              <a:rPr lang="en-US" sz="1800" i="1" dirty="0">
                <a:latin typeface="+mn-lt"/>
              </a:rPr>
              <a:t> </a:t>
            </a:r>
            <a:br>
              <a:rPr lang="en-US" sz="1800" dirty="0">
                <a:latin typeface="+mn-lt"/>
              </a:rPr>
            </a:br>
            <a:br>
              <a:rPr lang="en-US" sz="1800" dirty="0">
                <a:latin typeface="+mn-lt"/>
              </a:rPr>
            </a:br>
            <a:r>
              <a:rPr lang="en-US" sz="1800" b="1" dirty="0">
                <a:latin typeface="+mn-lt"/>
              </a:rPr>
              <a:t>Recommendation</a:t>
            </a:r>
            <a:r>
              <a:rPr lang="en-US" sz="1800" dirty="0">
                <a:latin typeface="+mn-lt"/>
              </a:rPr>
              <a:t> </a:t>
            </a:r>
            <a:r>
              <a:rPr lang="en-US" sz="1800" dirty="0"/>
              <a:t>has two textual changes:</a:t>
            </a:r>
            <a:br>
              <a:rPr lang="en-US" sz="1800" dirty="0"/>
            </a:br>
            <a:endParaRPr lang="en-US" sz="1800" dirty="0">
              <a:latin typeface="+mn-lt"/>
            </a:endParaRPr>
          </a:p>
          <a:p>
            <a:pPr marL="914400" lvl="2" indent="0">
              <a:buNone/>
            </a:pPr>
            <a:r>
              <a:rPr lang="en-US" sz="1600" dirty="0"/>
              <a:t>1.)</a:t>
            </a:r>
            <a:br>
              <a:rPr lang="en-US" sz="1600" dirty="0"/>
            </a:br>
            <a:endParaRPr lang="en-US" sz="1600" dirty="0"/>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CIP IND 2023-05: OVERVIEW</a:t>
            </a:r>
            <a:endParaRPr lang="en-US" altLang="en-US" sz="2000" dirty="0">
              <a:solidFill>
                <a:schemeClr val="accent2"/>
              </a:solidFill>
            </a:endParaRPr>
          </a:p>
        </p:txBody>
      </p:sp>
      <p:pic>
        <p:nvPicPr>
          <p:cNvPr id="4" name="Picture 3">
            <a:extLst>
              <a:ext uri="{FF2B5EF4-FFF2-40B4-BE49-F238E27FC236}">
                <a16:creationId xmlns:a16="http://schemas.microsoft.com/office/drawing/2014/main" id="{D3B6DA6C-0C72-4E4A-AA2A-76FF39D195A5}"/>
              </a:ext>
            </a:extLst>
          </p:cNvPr>
          <p:cNvPicPr>
            <a:picLocks noChangeAspect="1"/>
          </p:cNvPicPr>
          <p:nvPr/>
        </p:nvPicPr>
        <p:blipFill>
          <a:blip r:embed="rId5"/>
          <a:stretch>
            <a:fillRect/>
          </a:stretch>
        </p:blipFill>
        <p:spPr>
          <a:xfrm>
            <a:off x="2262621" y="1947988"/>
            <a:ext cx="5913632" cy="3520745"/>
          </a:xfrm>
          <a:prstGeom prst="rect">
            <a:avLst/>
          </a:prstGeom>
        </p:spPr>
      </p:pic>
    </p:spTree>
    <p:extLst>
      <p:ext uri="{BB962C8B-B14F-4D97-AF65-F5344CB8AC3E}">
        <p14:creationId xmlns:p14="http://schemas.microsoft.com/office/powerpoint/2010/main" val="338846363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645459" y="570154"/>
            <a:ext cx="8460441" cy="5454127"/>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14400" lvl="2" indent="0">
              <a:buNone/>
            </a:pPr>
            <a:r>
              <a:rPr lang="en-US" sz="2000" b="1" dirty="0"/>
              <a:t>Significant Points</a:t>
            </a:r>
            <a:r>
              <a:rPr lang="en-US" sz="2000" dirty="0"/>
              <a:t>: </a:t>
            </a:r>
            <a:br>
              <a:rPr lang="en-US" sz="2000" dirty="0"/>
            </a:br>
            <a:r>
              <a:rPr lang="en-US" sz="2000" i="1" dirty="0">
                <a:latin typeface="+mn-lt"/>
              </a:rPr>
              <a:t>CIP IND 2023-05 Latent use of the term “Overhaul”</a:t>
            </a:r>
            <a:r>
              <a:rPr lang="en-US" sz="1800" i="1" dirty="0">
                <a:latin typeface="+mn-lt"/>
              </a:rPr>
              <a:t> </a:t>
            </a:r>
            <a:br>
              <a:rPr lang="en-US" sz="1800" dirty="0">
                <a:latin typeface="+mn-lt"/>
              </a:rPr>
            </a:br>
            <a:br>
              <a:rPr lang="en-US" sz="1800" dirty="0">
                <a:latin typeface="+mn-lt"/>
              </a:rPr>
            </a:br>
            <a:r>
              <a:rPr lang="en-US" sz="1800" b="1" dirty="0">
                <a:latin typeface="+mn-lt"/>
              </a:rPr>
              <a:t>Recommendation</a:t>
            </a:r>
            <a:r>
              <a:rPr lang="en-US" sz="1800" dirty="0">
                <a:latin typeface="+mn-lt"/>
              </a:rPr>
              <a:t> </a:t>
            </a:r>
            <a:r>
              <a:rPr lang="en-US" sz="1800" dirty="0"/>
              <a:t>has two textual changes:</a:t>
            </a:r>
            <a:br>
              <a:rPr lang="en-US" sz="1800" dirty="0"/>
            </a:br>
            <a:endParaRPr lang="en-US" sz="1800" dirty="0">
              <a:latin typeface="+mn-lt"/>
            </a:endParaRPr>
          </a:p>
          <a:p>
            <a:pPr marL="914400" lvl="2" indent="0">
              <a:buNone/>
            </a:pPr>
            <a:r>
              <a:rPr lang="en-US" sz="1600" dirty="0"/>
              <a:t>2.) </a:t>
            </a:r>
            <a:br>
              <a:rPr lang="en-US" sz="1600" dirty="0"/>
            </a:br>
            <a:endParaRPr lang="en-US" sz="1600" dirty="0"/>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CIP IND 2023-05: OVERVIEW</a:t>
            </a:r>
            <a:endParaRPr lang="en-US" altLang="en-US" sz="2000" dirty="0">
              <a:solidFill>
                <a:schemeClr val="accent2"/>
              </a:solidFill>
            </a:endParaRPr>
          </a:p>
        </p:txBody>
      </p:sp>
      <p:pic>
        <p:nvPicPr>
          <p:cNvPr id="5" name="Picture 4">
            <a:extLst>
              <a:ext uri="{FF2B5EF4-FFF2-40B4-BE49-F238E27FC236}">
                <a16:creationId xmlns:a16="http://schemas.microsoft.com/office/drawing/2014/main" id="{1E9B2FE6-EC9C-67BE-9108-711658130D36}"/>
              </a:ext>
            </a:extLst>
          </p:cNvPr>
          <p:cNvPicPr>
            <a:picLocks noChangeAspect="1"/>
          </p:cNvPicPr>
          <p:nvPr/>
        </p:nvPicPr>
        <p:blipFill>
          <a:blip r:embed="rId5"/>
          <a:stretch>
            <a:fillRect/>
          </a:stretch>
        </p:blipFill>
        <p:spPr>
          <a:xfrm>
            <a:off x="1750061" y="2384969"/>
            <a:ext cx="6637019" cy="2497176"/>
          </a:xfrm>
          <a:prstGeom prst="rect">
            <a:avLst/>
          </a:prstGeom>
        </p:spPr>
      </p:pic>
    </p:spTree>
    <p:extLst>
      <p:ext uri="{BB962C8B-B14F-4D97-AF65-F5344CB8AC3E}">
        <p14:creationId xmlns:p14="http://schemas.microsoft.com/office/powerpoint/2010/main" val="2787624548"/>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645459" y="649545"/>
            <a:ext cx="8460441" cy="4910344"/>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b="1" dirty="0">
                <a:latin typeface="+mn-lt"/>
              </a:rPr>
              <a:t>Three CIPs have been developed to address issues raised and agreed upon: </a:t>
            </a:r>
          </a:p>
          <a:p>
            <a:endParaRPr lang="en-US" sz="1800" dirty="0">
              <a:latin typeface="+mn-lt"/>
            </a:endParaRPr>
          </a:p>
          <a:p>
            <a:pPr marL="0" indent="0"/>
            <a:endParaRPr lang="en-US" sz="1800" dirty="0">
              <a:latin typeface="+mn-lt"/>
            </a:endParaRPr>
          </a:p>
          <a:p>
            <a:pPr marL="914400" lvl="2" indent="0">
              <a:buNone/>
            </a:pPr>
            <a:br>
              <a:rPr lang="en-US" sz="2000" i="1" dirty="0">
                <a:latin typeface="+mn-lt"/>
              </a:rPr>
            </a:br>
            <a:endParaRPr lang="en-US" sz="2000" i="1" dirty="0">
              <a:latin typeface="+mn-lt"/>
            </a:endParaRPr>
          </a:p>
          <a:p>
            <a:pPr marL="914400" lvl="2" indent="-795338" algn="ctr">
              <a:buNone/>
            </a:pPr>
            <a:r>
              <a:rPr lang="en-US" sz="2800" i="1" dirty="0">
                <a:latin typeface="+mn-lt"/>
              </a:rPr>
              <a:t>CIP IND 2023-06 MRBR Tasks ICAs CMM Policy</a:t>
            </a:r>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CIP DEVELOPMENT BY MPIG</a:t>
            </a:r>
            <a:endParaRPr lang="en-US" altLang="en-US" sz="2000" dirty="0">
              <a:solidFill>
                <a:schemeClr val="accent2"/>
              </a:solidFill>
            </a:endParaRPr>
          </a:p>
        </p:txBody>
      </p:sp>
    </p:spTree>
    <p:extLst>
      <p:ext uri="{BB962C8B-B14F-4D97-AF65-F5344CB8AC3E}">
        <p14:creationId xmlns:p14="http://schemas.microsoft.com/office/powerpoint/2010/main" val="2142170143"/>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645459" y="570154"/>
            <a:ext cx="8460441" cy="5454127"/>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14400" lvl="2" indent="0">
              <a:buNone/>
            </a:pPr>
            <a:r>
              <a:rPr lang="en-US" sz="2000" b="1" dirty="0"/>
              <a:t>Significant Points</a:t>
            </a:r>
            <a:r>
              <a:rPr lang="en-US" sz="2000" dirty="0"/>
              <a:t>: </a:t>
            </a:r>
            <a:br>
              <a:rPr lang="en-US" sz="2000" dirty="0"/>
            </a:br>
            <a:r>
              <a:rPr lang="en-US" sz="2000" i="1" dirty="0">
                <a:latin typeface="+mn-lt"/>
              </a:rPr>
              <a:t>CIP IND 2023-06 MRBR Tasks ICAs CMM Policy </a:t>
            </a:r>
            <a:br>
              <a:rPr lang="en-US" sz="2000" dirty="0">
                <a:latin typeface="+mn-lt"/>
              </a:rPr>
            </a:br>
            <a:endParaRPr lang="en-US" sz="1600" dirty="0"/>
          </a:p>
          <a:p>
            <a:pPr lvl="2">
              <a:buFont typeface="+mj-lt"/>
              <a:buAutoNum type="arabicPeriod"/>
            </a:pPr>
            <a:r>
              <a:rPr lang="en-GB" sz="1600" dirty="0"/>
              <a:t>The purpose of this CIP is to </a:t>
            </a:r>
            <a:r>
              <a:rPr lang="en-GB" sz="1600" b="1" dirty="0"/>
              <a:t>establish policy </a:t>
            </a:r>
            <a:r>
              <a:rPr lang="en-GB" sz="1600" dirty="0"/>
              <a:t>related to the outsourcing of MRBR ICA requirements to vendor/supplier controlled data sources.</a:t>
            </a:r>
            <a:br>
              <a:rPr lang="en-GB" sz="1600" dirty="0"/>
            </a:br>
            <a:endParaRPr lang="en-GB" sz="1600" dirty="0"/>
          </a:p>
          <a:p>
            <a:pPr lvl="2">
              <a:buFont typeface="+mj-lt"/>
              <a:buAutoNum type="arabicPeriod"/>
            </a:pPr>
            <a:r>
              <a:rPr lang="en-GB" sz="1600" dirty="0"/>
              <a:t>The </a:t>
            </a:r>
            <a:r>
              <a:rPr lang="en-GB" sz="1600" b="1" dirty="0"/>
              <a:t>issue is directly related to CIP EASA 2023-04 </a:t>
            </a:r>
            <a:r>
              <a:rPr lang="en-GB" sz="1600" dirty="0"/>
              <a:t>when the MRB/ISC establishes the task intent to be completed during a restoration, however the task intent of restoring would be circumvented by the vendor supplier CMM procedures. EXTRACT CIP EASA 2023-04 below:</a:t>
            </a:r>
            <a:br>
              <a:rPr lang="en-GB" sz="1600" dirty="0"/>
            </a:br>
            <a:br>
              <a:rPr lang="en-GB" sz="1600" dirty="0"/>
            </a:br>
            <a:br>
              <a:rPr lang="en-GB" sz="1600" dirty="0"/>
            </a:br>
            <a:br>
              <a:rPr lang="en-GB" sz="1600" dirty="0"/>
            </a:br>
            <a:br>
              <a:rPr lang="en-GB" sz="1600" dirty="0"/>
            </a:br>
            <a:br>
              <a:rPr lang="en-GB" sz="1600" dirty="0"/>
            </a:br>
            <a:br>
              <a:rPr lang="en-GB" sz="1600" dirty="0"/>
            </a:br>
            <a:br>
              <a:rPr lang="en-GB" sz="1600" dirty="0"/>
            </a:br>
            <a:br>
              <a:rPr lang="en-GB" sz="1600" dirty="0"/>
            </a:br>
            <a:br>
              <a:rPr lang="en-GB" sz="1600" dirty="0"/>
            </a:br>
            <a:br>
              <a:rPr lang="en-GB" sz="1600" dirty="0"/>
            </a:br>
            <a:br>
              <a:rPr lang="en-GB" sz="1600" dirty="0"/>
            </a:br>
            <a:br>
              <a:rPr lang="en-GB" sz="1600" dirty="0"/>
            </a:br>
            <a:endParaRPr lang="en-GB" sz="1600" dirty="0"/>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CIP IND 2023-06: OVERVIEW</a:t>
            </a:r>
            <a:endParaRPr lang="en-US" altLang="en-US" sz="2000" dirty="0">
              <a:solidFill>
                <a:schemeClr val="accent2"/>
              </a:solidFill>
            </a:endParaRPr>
          </a:p>
        </p:txBody>
      </p:sp>
      <p:pic>
        <p:nvPicPr>
          <p:cNvPr id="4" name="Picture 3">
            <a:extLst>
              <a:ext uri="{FF2B5EF4-FFF2-40B4-BE49-F238E27FC236}">
                <a16:creationId xmlns:a16="http://schemas.microsoft.com/office/drawing/2014/main" id="{3E5FDEA3-B9AA-5AB6-03C0-B2A47AA3CD10}"/>
              </a:ext>
            </a:extLst>
          </p:cNvPr>
          <p:cNvPicPr>
            <a:picLocks noChangeAspect="1"/>
          </p:cNvPicPr>
          <p:nvPr/>
        </p:nvPicPr>
        <p:blipFill>
          <a:blip r:embed="rId5"/>
          <a:stretch>
            <a:fillRect/>
          </a:stretch>
        </p:blipFill>
        <p:spPr>
          <a:xfrm>
            <a:off x="1936376" y="3263786"/>
            <a:ext cx="5941974" cy="2403004"/>
          </a:xfrm>
          <a:prstGeom prst="rect">
            <a:avLst/>
          </a:prstGeom>
        </p:spPr>
      </p:pic>
    </p:spTree>
    <p:extLst>
      <p:ext uri="{BB962C8B-B14F-4D97-AF65-F5344CB8AC3E}">
        <p14:creationId xmlns:p14="http://schemas.microsoft.com/office/powerpoint/2010/main" val="1510951137"/>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645459" y="570154"/>
            <a:ext cx="8460441" cy="5454127"/>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14400" lvl="2" indent="0">
              <a:buNone/>
            </a:pPr>
            <a:r>
              <a:rPr lang="en-US" sz="2000" b="1" dirty="0"/>
              <a:t>Significant Points</a:t>
            </a:r>
            <a:r>
              <a:rPr lang="en-US" sz="2000" dirty="0"/>
              <a:t>: </a:t>
            </a:r>
            <a:br>
              <a:rPr lang="en-US" sz="2000" dirty="0"/>
            </a:br>
            <a:r>
              <a:rPr lang="en-US" sz="2000" i="1" dirty="0">
                <a:latin typeface="+mn-lt"/>
              </a:rPr>
              <a:t>CIP IND 2023-06 MRBR Tasks ICAs CMM Policy </a:t>
            </a:r>
            <a:br>
              <a:rPr lang="en-US" sz="2000" dirty="0">
                <a:latin typeface="+mn-lt"/>
              </a:rPr>
            </a:br>
            <a:endParaRPr lang="en-US" sz="1600" dirty="0"/>
          </a:p>
          <a:p>
            <a:pPr marL="1257300" lvl="2" indent="-342900">
              <a:buFont typeface="+mj-lt"/>
              <a:buAutoNum type="arabicPeriod" startAt="3"/>
            </a:pPr>
            <a:r>
              <a:rPr lang="en-GB" sz="1600" dirty="0"/>
              <a:t>TCH/OEM has </a:t>
            </a:r>
            <a:r>
              <a:rPr lang="en-GB" sz="1600" b="1" dirty="0"/>
              <a:t>no constant authority or monitoring activity </a:t>
            </a:r>
            <a:r>
              <a:rPr lang="en-GB" sz="1600" dirty="0"/>
              <a:t>over the textual detail content related to an MRBR ICA as defined by development criteria requirements of 2-1-2. Approach 3.) Method for Scheduled Maintenance Development</a:t>
            </a:r>
            <a:r>
              <a:rPr lang="en-GB" sz="1800" dirty="0">
                <a:effectLst/>
                <a:latin typeface="Times New Roman" panose="02020603050405020304" pitchFamily="18" charset="0"/>
                <a:ea typeface="Times New Roman" panose="02020603050405020304" pitchFamily="18" charset="0"/>
              </a:rPr>
              <a:t>.</a:t>
            </a:r>
            <a:br>
              <a:rPr lang="en-GB" sz="1800" dirty="0">
                <a:effectLst/>
                <a:latin typeface="Times New Roman" panose="02020603050405020304" pitchFamily="18" charset="0"/>
                <a:ea typeface="Times New Roman" panose="02020603050405020304" pitchFamily="18" charset="0"/>
              </a:rPr>
            </a:br>
            <a:endParaRPr lang="en-GB" sz="1800" dirty="0">
              <a:effectLst/>
              <a:latin typeface="Times New Roman" panose="02020603050405020304" pitchFamily="18" charset="0"/>
              <a:ea typeface="Times New Roman" panose="02020603050405020304" pitchFamily="18" charset="0"/>
            </a:endParaRPr>
          </a:p>
          <a:p>
            <a:pPr marL="1257300" lvl="2" indent="-342900">
              <a:buFont typeface="+mj-lt"/>
              <a:buAutoNum type="arabicPeriod" startAt="3"/>
            </a:pPr>
            <a:r>
              <a:rPr lang="en-GB" sz="1600" dirty="0"/>
              <a:t>The CIP list a total of </a:t>
            </a:r>
            <a:r>
              <a:rPr lang="en-GB" sz="1600" b="1" dirty="0"/>
              <a:t>11 problem statements</a:t>
            </a:r>
            <a:r>
              <a:rPr lang="en-GB" sz="1600" dirty="0"/>
              <a:t>, of which a recent request was made to add one more: </a:t>
            </a:r>
            <a:br>
              <a:rPr lang="en-GB" sz="1600" dirty="0"/>
            </a:br>
            <a:r>
              <a:rPr lang="en-CA" sz="1600" i="1" dirty="0">
                <a:solidFill>
                  <a:srgbClr val="B0232C"/>
                </a:solidFill>
                <a:effectLst/>
                <a:latin typeface="Segoe UI" panose="020B0502040204020203" pitchFamily="34" charset="0"/>
                <a:ea typeface="Calibri" panose="020F0502020204030204" pitchFamily="34" charset="0"/>
              </a:rPr>
              <a:t>Problem Statement</a:t>
            </a:r>
            <a:r>
              <a:rPr lang="en-CA" sz="1600" i="1" dirty="0">
                <a:solidFill>
                  <a:srgbClr val="B0232C"/>
                </a:solidFill>
                <a:latin typeface="Segoe UI" panose="020B0502040204020203" pitchFamily="34" charset="0"/>
                <a:ea typeface="Calibri" panose="020F0502020204030204" pitchFamily="34" charset="0"/>
              </a:rPr>
              <a:t>: 12.) </a:t>
            </a:r>
            <a:r>
              <a:rPr lang="en-CA" sz="1600" i="1" dirty="0">
                <a:solidFill>
                  <a:srgbClr val="B0232C"/>
                </a:solidFill>
                <a:effectLst/>
                <a:latin typeface="Segoe UI" panose="020B0502040204020203" pitchFamily="34" charset="0"/>
                <a:ea typeface="Calibri" panose="020F0502020204030204" pitchFamily="34" charset="0"/>
              </a:rPr>
              <a:t>The supplier/vendor CMM reference number may change over period creating a mismatch between TCH/OEM ICA and the CMM itself</a:t>
            </a:r>
            <a:r>
              <a:rPr lang="en-CA" sz="1600" i="1" dirty="0">
                <a:solidFill>
                  <a:srgbClr val="0070C0"/>
                </a:solidFill>
                <a:effectLst/>
                <a:latin typeface="Segoe UI" panose="020B0502040204020203" pitchFamily="34" charset="0"/>
                <a:ea typeface="Calibri" panose="020F0502020204030204" pitchFamily="34" charset="0"/>
              </a:rPr>
              <a:t>.</a:t>
            </a:r>
            <a:endParaRPr lang="en-US" sz="1400" dirty="0"/>
          </a:p>
          <a:p>
            <a:pPr marL="1257300" lvl="2" indent="-342900">
              <a:buFont typeface="+mj-lt"/>
              <a:buAutoNum type="arabicPeriod" startAt="3"/>
            </a:pPr>
            <a:r>
              <a:rPr lang="en-GB" sz="1600" dirty="0"/>
              <a:t>Operators </a:t>
            </a:r>
            <a:r>
              <a:rPr lang="en-GB" sz="1600" b="1" dirty="0"/>
              <a:t>may not always be supplied vendor/supplier CMMs </a:t>
            </a:r>
            <a:r>
              <a:rPr lang="en-GB" sz="1600" dirty="0"/>
              <a:t>for all outsourced ICA’s during aircraft acquisition and EIS.</a:t>
            </a:r>
            <a:br>
              <a:rPr lang="en-GB" sz="1600" dirty="0"/>
            </a:br>
            <a:br>
              <a:rPr lang="en-GB" sz="1600" dirty="0"/>
            </a:br>
            <a:br>
              <a:rPr lang="en-GB" sz="1600" dirty="0"/>
            </a:br>
            <a:br>
              <a:rPr lang="en-GB" sz="1600" dirty="0"/>
            </a:br>
            <a:br>
              <a:rPr lang="en-GB" sz="1600" dirty="0"/>
            </a:br>
            <a:br>
              <a:rPr lang="en-GB" sz="1600" dirty="0"/>
            </a:br>
            <a:br>
              <a:rPr lang="en-GB" sz="1600" dirty="0"/>
            </a:br>
            <a:br>
              <a:rPr lang="en-GB" sz="1600" dirty="0"/>
            </a:br>
            <a:br>
              <a:rPr lang="en-GB" sz="1600" dirty="0"/>
            </a:br>
            <a:br>
              <a:rPr lang="en-GB" sz="1600" dirty="0"/>
            </a:br>
            <a:br>
              <a:rPr lang="en-GB" sz="1600" dirty="0"/>
            </a:br>
            <a:br>
              <a:rPr lang="en-GB" sz="1600" dirty="0"/>
            </a:br>
            <a:br>
              <a:rPr lang="en-GB" sz="1600" dirty="0"/>
            </a:br>
            <a:endParaRPr lang="en-GB" sz="1600" dirty="0"/>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CIP IND 2023-06: OVERVIEW</a:t>
            </a:r>
            <a:endParaRPr lang="en-US" altLang="en-US" sz="2000" dirty="0">
              <a:solidFill>
                <a:schemeClr val="accent2"/>
              </a:solidFill>
            </a:endParaRPr>
          </a:p>
        </p:txBody>
      </p:sp>
    </p:spTree>
    <p:extLst>
      <p:ext uri="{BB962C8B-B14F-4D97-AF65-F5344CB8AC3E}">
        <p14:creationId xmlns:p14="http://schemas.microsoft.com/office/powerpoint/2010/main" val="3541001640"/>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645459" y="570154"/>
            <a:ext cx="8460441" cy="5454127"/>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14400" lvl="2" indent="0">
              <a:buNone/>
            </a:pPr>
            <a:r>
              <a:rPr lang="en-US" sz="2000" b="1" dirty="0"/>
              <a:t>Significant Points</a:t>
            </a:r>
            <a:r>
              <a:rPr lang="en-US" sz="2000" dirty="0"/>
              <a:t>: </a:t>
            </a:r>
            <a:br>
              <a:rPr lang="en-US" sz="2000" dirty="0"/>
            </a:br>
            <a:r>
              <a:rPr lang="en-US" sz="2000" i="1" dirty="0">
                <a:latin typeface="+mn-lt"/>
              </a:rPr>
              <a:t>CIP IND 2023-06 MRBR Tasks ICAs CMM Policy </a:t>
            </a:r>
            <a:br>
              <a:rPr lang="en-US" sz="2000" dirty="0">
                <a:latin typeface="+mn-lt"/>
              </a:rPr>
            </a:br>
            <a:endParaRPr lang="en-US" sz="1600" dirty="0"/>
          </a:p>
          <a:p>
            <a:pPr marL="1257300" lvl="2" indent="-342900">
              <a:buFont typeface="+mj-lt"/>
              <a:buAutoNum type="arabicPeriod" startAt="6"/>
            </a:pPr>
            <a:r>
              <a:rPr lang="en-GB" sz="1600" dirty="0"/>
              <a:t>EASA’s IP 176 as currently incorporated in the MSG-3 document underpins the objective to ensure </a:t>
            </a:r>
            <a:r>
              <a:rPr lang="en-GB" sz="1600" b="1" dirty="0"/>
              <a:t>TCH/OEM continued management of MRBR ICA’s over the operational design life </a:t>
            </a:r>
            <a:r>
              <a:rPr lang="en-GB" sz="1600" dirty="0"/>
              <a:t>of the aircraft/rotorcraft. </a:t>
            </a:r>
            <a:br>
              <a:rPr lang="en-GB" sz="1600" dirty="0"/>
            </a:br>
            <a:br>
              <a:rPr lang="en-GB" sz="1600" dirty="0"/>
            </a:br>
            <a:br>
              <a:rPr lang="en-GB" sz="1600" dirty="0"/>
            </a:br>
            <a:br>
              <a:rPr lang="en-GB" sz="1600" dirty="0"/>
            </a:br>
            <a:br>
              <a:rPr lang="en-GB" sz="1600" dirty="0"/>
            </a:br>
            <a:br>
              <a:rPr lang="en-GB" sz="1600" dirty="0"/>
            </a:br>
            <a:br>
              <a:rPr lang="en-GB" sz="1600" dirty="0"/>
            </a:br>
            <a:br>
              <a:rPr lang="en-GB" sz="1600" dirty="0"/>
            </a:br>
            <a:br>
              <a:rPr lang="en-GB" sz="1600" dirty="0"/>
            </a:br>
            <a:br>
              <a:rPr lang="en-GB" sz="1600" dirty="0"/>
            </a:br>
            <a:br>
              <a:rPr lang="en-GB" sz="1600" dirty="0"/>
            </a:br>
            <a:br>
              <a:rPr lang="en-GB" sz="1600" dirty="0"/>
            </a:br>
            <a:br>
              <a:rPr lang="en-GB" sz="1600" dirty="0"/>
            </a:br>
            <a:endParaRPr lang="en-GB" sz="1600" dirty="0"/>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CIP IND 2023-06: OVERVIEW</a:t>
            </a:r>
            <a:endParaRPr lang="en-US" altLang="en-US" sz="2000" dirty="0">
              <a:solidFill>
                <a:schemeClr val="accent2"/>
              </a:solidFill>
            </a:endParaRPr>
          </a:p>
        </p:txBody>
      </p:sp>
      <p:pic>
        <p:nvPicPr>
          <p:cNvPr id="4" name="Picture 3">
            <a:extLst>
              <a:ext uri="{FF2B5EF4-FFF2-40B4-BE49-F238E27FC236}">
                <a16:creationId xmlns:a16="http://schemas.microsoft.com/office/drawing/2014/main" id="{80A3743C-A901-CDE7-9B1C-E09E078B366D}"/>
              </a:ext>
            </a:extLst>
          </p:cNvPr>
          <p:cNvPicPr>
            <a:picLocks noChangeAspect="1"/>
          </p:cNvPicPr>
          <p:nvPr/>
        </p:nvPicPr>
        <p:blipFill>
          <a:blip r:embed="rId5"/>
          <a:stretch>
            <a:fillRect/>
          </a:stretch>
        </p:blipFill>
        <p:spPr>
          <a:xfrm>
            <a:off x="2000921" y="2403047"/>
            <a:ext cx="6196405" cy="2809438"/>
          </a:xfrm>
          <a:prstGeom prst="rect">
            <a:avLst/>
          </a:prstGeom>
        </p:spPr>
      </p:pic>
    </p:spTree>
    <p:extLst>
      <p:ext uri="{BB962C8B-B14F-4D97-AF65-F5344CB8AC3E}">
        <p14:creationId xmlns:p14="http://schemas.microsoft.com/office/powerpoint/2010/main" val="291728667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645459" y="570154"/>
            <a:ext cx="8460441" cy="4989735"/>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14400" lvl="2" indent="0">
              <a:buNone/>
            </a:pPr>
            <a:r>
              <a:rPr lang="en-US" sz="2000" b="1" dirty="0"/>
              <a:t>Significant Points</a:t>
            </a:r>
            <a:r>
              <a:rPr lang="en-US" sz="2000" dirty="0"/>
              <a:t>: </a:t>
            </a:r>
            <a:br>
              <a:rPr lang="en-US" sz="2000" dirty="0"/>
            </a:br>
            <a:r>
              <a:rPr lang="en-US" sz="2000" i="1" dirty="0">
                <a:latin typeface="+mn-lt"/>
              </a:rPr>
              <a:t>CIP IND 2023-06 MRBR Tasks ICAs CMM Policy </a:t>
            </a:r>
          </a:p>
          <a:p>
            <a:pPr marL="914400" lvl="2" indent="0">
              <a:buNone/>
            </a:pPr>
            <a:r>
              <a:rPr lang="en-US" sz="2000" b="1" dirty="0"/>
              <a:t>Resolution points: </a:t>
            </a:r>
            <a:br>
              <a:rPr lang="en-US" sz="2000" b="1" dirty="0"/>
            </a:br>
            <a:endParaRPr lang="en-US" sz="2000" b="1" dirty="0"/>
          </a:p>
          <a:p>
            <a:pPr lvl="2">
              <a:buFont typeface="Wingdings" panose="05000000000000000000" pitchFamily="2" charset="2"/>
              <a:buChar char="Ø"/>
            </a:pPr>
            <a:r>
              <a:rPr lang="en-US" sz="1600" b="1" dirty="0"/>
              <a:t>December 7th 2023 an email </a:t>
            </a:r>
            <a:r>
              <a:rPr lang="en-US" sz="1600" dirty="0"/>
              <a:t>was sent via MPIG listing (328 plus) to request input related to the current process TCH/OEM are using with a response request of 12-January 2024, included was a draft CIP.   </a:t>
            </a:r>
            <a:br>
              <a:rPr lang="en-US" sz="1600" dirty="0"/>
            </a:br>
            <a:endParaRPr lang="en-US" sz="1600" dirty="0"/>
          </a:p>
          <a:p>
            <a:pPr lvl="2">
              <a:buFont typeface="Wingdings" panose="05000000000000000000" pitchFamily="2" charset="2"/>
              <a:buChar char="Ø"/>
            </a:pPr>
            <a:r>
              <a:rPr lang="en-US" sz="1600" dirty="0"/>
              <a:t>The responses were less than expected, however some were received which demonstrated </a:t>
            </a:r>
            <a:r>
              <a:rPr lang="en-US" sz="1600" b="1" dirty="0"/>
              <a:t>various types of methods </a:t>
            </a:r>
            <a:r>
              <a:rPr lang="en-US" sz="1600" dirty="0"/>
              <a:t>being used. </a:t>
            </a:r>
            <a:br>
              <a:rPr lang="en-US" sz="1600" dirty="0"/>
            </a:br>
            <a:endParaRPr lang="en-US" sz="1600" dirty="0"/>
          </a:p>
          <a:p>
            <a:pPr lvl="2">
              <a:buFont typeface="Wingdings" panose="05000000000000000000" pitchFamily="2" charset="2"/>
              <a:buChar char="Ø"/>
            </a:pPr>
            <a:r>
              <a:rPr lang="en-US" sz="1600" dirty="0"/>
              <a:t>The initial CIP Draft was identified to </a:t>
            </a:r>
            <a:r>
              <a:rPr lang="en-US" sz="1600" b="1" dirty="0"/>
              <a:t>be too prescriptive </a:t>
            </a:r>
            <a:r>
              <a:rPr lang="en-US" sz="1600" dirty="0"/>
              <a:t>as specific steps were defined in the draft CIP.</a:t>
            </a:r>
            <a:br>
              <a:rPr lang="en-US" sz="1600" dirty="0"/>
            </a:br>
            <a:endParaRPr lang="en-US" sz="1600" dirty="0"/>
          </a:p>
          <a:p>
            <a:pPr lvl="2">
              <a:buFont typeface="Wingdings" panose="05000000000000000000" pitchFamily="2" charset="2"/>
              <a:buChar char="Ø"/>
            </a:pPr>
            <a:r>
              <a:rPr lang="en-US" sz="1600" dirty="0"/>
              <a:t>The effort then shifted to </a:t>
            </a:r>
            <a:r>
              <a:rPr lang="en-US" sz="1600" b="1" dirty="0"/>
              <a:t>focus on the policy </a:t>
            </a:r>
            <a:r>
              <a:rPr lang="en-US" sz="1600" dirty="0"/>
              <a:t>and not MSG-3 processes as initial steps to address the industry issues with a CIP.  The current CIP provides policy recommendation to be placed in the IMPS document which will support IP176 continuity (i.e., purpose and recommendations).</a:t>
            </a:r>
          </a:p>
          <a:p>
            <a:pPr marL="914400" lvl="2" indent="0">
              <a:buNone/>
            </a:pPr>
            <a:endParaRPr lang="en-US" sz="1600" b="1" dirty="0"/>
          </a:p>
          <a:p>
            <a:pPr marL="914400" lvl="2" indent="0">
              <a:buNone/>
            </a:pPr>
            <a:endParaRPr lang="en-US" sz="2000" b="1" dirty="0">
              <a:latin typeface="+mn-lt"/>
            </a:endParaRPr>
          </a:p>
          <a:p>
            <a:pPr marL="914400" lvl="2" indent="0">
              <a:buNone/>
            </a:pPr>
            <a:endParaRPr lang="en-US" sz="2000" b="1" dirty="0">
              <a:latin typeface="+mn-lt"/>
            </a:endParaRPr>
          </a:p>
          <a:p>
            <a:pPr marL="914400" lvl="2" indent="0">
              <a:buNone/>
            </a:pPr>
            <a:endParaRPr lang="en-US" sz="1600" dirty="0"/>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CIP IND 2023-06: OVERVIEW</a:t>
            </a:r>
            <a:endParaRPr lang="en-US" altLang="en-US" sz="2000" dirty="0">
              <a:solidFill>
                <a:schemeClr val="accent2"/>
              </a:solidFill>
            </a:endParaRPr>
          </a:p>
        </p:txBody>
      </p:sp>
    </p:spTree>
    <p:extLst>
      <p:ext uri="{BB962C8B-B14F-4D97-AF65-F5344CB8AC3E}">
        <p14:creationId xmlns:p14="http://schemas.microsoft.com/office/powerpoint/2010/main" val="3966439971"/>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307975" y="1227511"/>
            <a:ext cx="8797925" cy="3018108"/>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buFont typeface="+mj-lt"/>
              <a:buAutoNum type="arabicPeriod"/>
            </a:pPr>
            <a:r>
              <a:rPr lang="en-US" sz="1600" b="1" dirty="0"/>
              <a:t>CIP EASA 2023-04  </a:t>
            </a:r>
            <a:r>
              <a:rPr lang="en-GB" sz="1600" dirty="0"/>
              <a:t>Clarifications on the policy of “off-wing”, overhaul and restoration tasks</a:t>
            </a:r>
            <a:r>
              <a:rPr lang="en-US" sz="1600" b="1" dirty="0">
                <a:solidFill>
                  <a:srgbClr val="000000"/>
                </a:solidFill>
                <a:hlinkClick r:id="rId5" action="ppaction://hlinkfile">
                  <a:extLst>
                    <a:ext uri="{A12FA001-AC4F-418D-AE19-62706E023703}">
                      <ahyp:hlinkClr xmlns:ahyp="http://schemas.microsoft.com/office/drawing/2018/hyperlinkcolor" val="tx"/>
                    </a:ext>
                  </a:extLst>
                </a:hlinkClick>
              </a:rPr>
              <a:t> </a:t>
            </a:r>
          </a:p>
          <a:p>
            <a:pPr>
              <a:lnSpc>
                <a:spcPct val="150000"/>
              </a:lnSpc>
              <a:buFont typeface="+mj-lt"/>
              <a:buAutoNum type="arabicPeriod"/>
            </a:pPr>
            <a:r>
              <a:rPr lang="en-US" sz="1600" b="1" dirty="0"/>
              <a:t>IP126</a:t>
            </a:r>
            <a:r>
              <a:rPr lang="en-US" sz="1600" dirty="0"/>
              <a:t> </a:t>
            </a:r>
            <a:r>
              <a:rPr lang="en-US" sz="1600" b="0" dirty="0"/>
              <a:t>Use of Technical Standard Order (TSO) for MSG-3 Analysis (incorporated 2013.1)</a:t>
            </a:r>
          </a:p>
          <a:p>
            <a:pPr>
              <a:lnSpc>
                <a:spcPct val="150000"/>
              </a:lnSpc>
              <a:buFont typeface="+mj-lt"/>
              <a:buAutoNum type="arabicPeriod"/>
            </a:pPr>
            <a:r>
              <a:rPr lang="en-US" sz="1600" b="1" dirty="0"/>
              <a:t>IP146</a:t>
            </a:r>
            <a:r>
              <a:rPr lang="en-US" sz="1600" dirty="0"/>
              <a:t> </a:t>
            </a:r>
            <a:r>
              <a:rPr lang="en-US" sz="1600" b="0" dirty="0"/>
              <a:t>Recording Vendor Recommendations - Task Interval Consistency</a:t>
            </a:r>
            <a:endParaRPr lang="en-US" sz="1600" dirty="0"/>
          </a:p>
          <a:p>
            <a:pPr>
              <a:lnSpc>
                <a:spcPct val="150000"/>
              </a:lnSpc>
              <a:buFont typeface="+mj-lt"/>
              <a:buAutoNum type="arabicPeriod"/>
            </a:pPr>
            <a:r>
              <a:rPr lang="en-US" sz="1600" b="1" dirty="0"/>
              <a:t>IP176</a:t>
            </a:r>
            <a:r>
              <a:rPr lang="en-US" sz="1600" dirty="0"/>
              <a:t> Task Data as part of the MSG-3 Dossiers</a:t>
            </a:r>
          </a:p>
          <a:p>
            <a:pPr algn="l">
              <a:lnSpc>
                <a:spcPct val="150000"/>
              </a:lnSpc>
              <a:buFont typeface="+mj-lt"/>
              <a:buAutoNum type="arabicPeriod"/>
            </a:pPr>
            <a:r>
              <a:rPr lang="en-US" sz="1600" b="1" dirty="0"/>
              <a:t>MAP 2018-003 </a:t>
            </a:r>
            <a:r>
              <a:rPr lang="en-US" sz="1600" b="1" dirty="0">
                <a:solidFill>
                  <a:srgbClr val="000000"/>
                </a:solidFill>
              </a:rPr>
              <a:t> </a:t>
            </a:r>
            <a:r>
              <a:rPr lang="en-US" sz="1600" b="0" dirty="0">
                <a:solidFill>
                  <a:srgbClr val="000000"/>
                </a:solidFill>
              </a:rPr>
              <a:t>MRBR task description for off-wing tasks  (MPIG Agreed Position)</a:t>
            </a:r>
          </a:p>
          <a:p>
            <a:pPr algn="l">
              <a:lnSpc>
                <a:spcPct val="150000"/>
              </a:lnSpc>
              <a:buFont typeface="+mj-lt"/>
              <a:buAutoNum type="arabicPeriod"/>
            </a:pPr>
            <a:r>
              <a:rPr lang="en-US" sz="1600" b="1" dirty="0">
                <a:solidFill>
                  <a:srgbClr val="000000"/>
                </a:solidFill>
              </a:rPr>
              <a:t>Meeting Presentation CIP EASA 2023-004 MPIG intro</a:t>
            </a:r>
            <a:br>
              <a:rPr lang="en-GB" sz="1200" dirty="0">
                <a:effectLst/>
                <a:ea typeface="Times New Roman" panose="02020603050405020304" pitchFamily="18" charset="0"/>
              </a:rPr>
            </a:br>
            <a:endParaRPr lang="en-US" sz="1000" b="1" dirty="0">
              <a:highlight>
                <a:srgbClr val="FFFF00"/>
              </a:highlight>
            </a:endParaRPr>
          </a:p>
        </p:txBody>
      </p:sp>
      <p:sp>
        <p:nvSpPr>
          <p:cNvPr id="67588" name="Rectangle 4">
            <a:extLst>
              <a:ext uri="{FF2B5EF4-FFF2-40B4-BE49-F238E27FC236}">
                <a16:creationId xmlns:a16="http://schemas.microsoft.com/office/drawing/2014/main" id="{D3E3444D-A7F2-AD69-6E23-3355A892E65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MPIG Reference Material </a:t>
            </a:r>
            <a:endParaRPr lang="en-US" altLang="en-US" sz="2000" dirty="0">
              <a:solidFill>
                <a:schemeClr val="accent2"/>
              </a:solidFill>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645459" y="570154"/>
            <a:ext cx="8460441" cy="4898185"/>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14400" lvl="2" indent="0">
              <a:buNone/>
            </a:pPr>
            <a:r>
              <a:rPr lang="en-US" sz="2000" b="1" dirty="0"/>
              <a:t>Significant Points</a:t>
            </a:r>
            <a:r>
              <a:rPr lang="en-US" sz="2000" dirty="0"/>
              <a:t>: </a:t>
            </a:r>
            <a:br>
              <a:rPr lang="en-US" sz="2000" dirty="0"/>
            </a:br>
            <a:r>
              <a:rPr lang="en-US" sz="2000" i="1" dirty="0">
                <a:latin typeface="+mn-lt"/>
              </a:rPr>
              <a:t>CIP IND 2023-06 MRBR Tasks ICAs CMM Policy </a:t>
            </a:r>
          </a:p>
          <a:p>
            <a:pPr marL="914400" lvl="2" indent="0">
              <a:buNone/>
            </a:pPr>
            <a:r>
              <a:rPr lang="en-US" sz="1800" b="1" dirty="0">
                <a:latin typeface="+mn-lt"/>
              </a:rPr>
              <a:t>Recommendation</a:t>
            </a:r>
            <a:r>
              <a:rPr lang="en-US" sz="1800" dirty="0">
                <a:latin typeface="+mn-lt"/>
              </a:rPr>
              <a:t> </a:t>
            </a:r>
            <a:r>
              <a:rPr lang="en-US" sz="1800" dirty="0"/>
              <a:t>has two textual changes in IMPS</a:t>
            </a:r>
            <a:br>
              <a:rPr lang="en-US" sz="2000" b="1" dirty="0"/>
            </a:br>
            <a:endParaRPr lang="en-US" sz="2000" b="1" dirty="0"/>
          </a:p>
          <a:p>
            <a:pPr marL="0" marR="0">
              <a:spcBef>
                <a:spcPts val="0"/>
              </a:spcBef>
              <a:spcAft>
                <a:spcPts val="0"/>
              </a:spcAft>
              <a:tabLst>
                <a:tab pos="1080135" algn="l"/>
              </a:tabLst>
            </a:pPr>
            <a:r>
              <a:rPr lang="en-GB" sz="1400" b="1" dirty="0">
                <a:effectLst/>
                <a:latin typeface="Times New Roman" panose="02020603050405020304" pitchFamily="18" charset="0"/>
                <a:ea typeface="Times New Roman" panose="02020603050405020304" pitchFamily="18" charset="0"/>
              </a:rPr>
              <a:t>IMPS Revision: </a:t>
            </a:r>
            <a:endParaRPr lang="en-US" sz="1400" dirty="0">
              <a:effectLst/>
              <a:latin typeface="Times New Roman" panose="02020603050405020304" pitchFamily="18" charset="0"/>
              <a:ea typeface="Times New Roman" panose="02020603050405020304" pitchFamily="18" charset="0"/>
            </a:endParaRPr>
          </a:p>
          <a:p>
            <a:pPr marL="0" marR="0">
              <a:spcBef>
                <a:spcPts val="0"/>
              </a:spcBef>
              <a:spcAft>
                <a:spcPts val="0"/>
              </a:spcAft>
              <a:tabLst>
                <a:tab pos="1080135" algn="l"/>
              </a:tabLst>
            </a:pPr>
            <a:r>
              <a:rPr lang="en-GB" sz="1400" b="1" dirty="0">
                <a:effectLst/>
                <a:latin typeface="Times New Roman" panose="02020603050405020304" pitchFamily="18" charset="0"/>
                <a:ea typeface="Times New Roman" panose="02020603050405020304" pitchFamily="18" charset="0"/>
              </a:rPr>
              <a:t> </a:t>
            </a:r>
            <a:endParaRPr lang="en-US" sz="1400" dirty="0">
              <a:effectLst/>
              <a:latin typeface="Times New Roman" panose="02020603050405020304" pitchFamily="18" charset="0"/>
              <a:ea typeface="Times New Roman" panose="02020603050405020304" pitchFamily="18" charset="0"/>
            </a:endParaRPr>
          </a:p>
          <a:p>
            <a:pPr marL="0" marR="0">
              <a:spcBef>
                <a:spcPts val="0"/>
              </a:spcBef>
              <a:spcAft>
                <a:spcPts val="0"/>
              </a:spcAft>
              <a:tabLst>
                <a:tab pos="1080135" algn="l"/>
              </a:tabLst>
            </a:pPr>
            <a:r>
              <a:rPr lang="en-GB" sz="1400" dirty="0">
                <a:solidFill>
                  <a:srgbClr val="0070C0"/>
                </a:solidFill>
                <a:effectLst/>
                <a:latin typeface="Times New Roman" panose="02020603050405020304" pitchFamily="18" charset="0"/>
                <a:ea typeface="Times New Roman" panose="02020603050405020304" pitchFamily="18" charset="0"/>
              </a:rPr>
              <a:t>3.7.1</a:t>
            </a:r>
            <a:endParaRPr lang="en-US" sz="1400" dirty="0">
              <a:effectLst/>
              <a:latin typeface="Times New Roman" panose="02020603050405020304" pitchFamily="18" charset="0"/>
              <a:ea typeface="Times New Roman" panose="02020603050405020304" pitchFamily="18" charset="0"/>
            </a:endParaRPr>
          </a:p>
          <a:p>
            <a:pPr marL="0" marR="0">
              <a:spcBef>
                <a:spcPts val="0"/>
              </a:spcBef>
              <a:spcAft>
                <a:spcPts val="0"/>
              </a:spcAft>
              <a:tabLst>
                <a:tab pos="1080135" algn="l"/>
              </a:tabLst>
            </a:pPr>
            <a:r>
              <a:rPr lang="en-GB" sz="1400" dirty="0">
                <a:solidFill>
                  <a:srgbClr val="0070C0"/>
                </a:solidFill>
                <a:effectLst/>
                <a:latin typeface="Times New Roman" panose="02020603050405020304" pitchFamily="18" charset="0"/>
                <a:ea typeface="Times New Roman" panose="02020603050405020304" pitchFamily="18" charset="0"/>
              </a:rPr>
              <a:t> </a:t>
            </a:r>
            <a:endParaRPr lang="en-US" sz="14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GB" sz="1400" dirty="0">
                <a:solidFill>
                  <a:srgbClr val="0070C0"/>
                </a:solidFill>
                <a:effectLst/>
                <a:latin typeface="Times New Roman" panose="02020603050405020304" pitchFamily="18" charset="0"/>
                <a:ea typeface="Times New Roman" panose="02020603050405020304" pitchFamily="18" charset="0"/>
              </a:rPr>
              <a:t>The OEM/TCH must propose to the MRB/MTB a process to ensure that, for all MRBR/MTBR ICAs the traceability to the task scope, task intent and task identification (i.e., ATA Code) is sustained for both ICA’s published in OEM/TCH documents and vendor/supplier source data documents (e.g., CMM, EMM, etc.) The process shall be documented or referenced in the PPH after acceptance by the MRB/MTB and in place for initial certification as well as continuing MRBR/MTBR ICA management. </a:t>
            </a:r>
            <a:endParaRPr lang="en-US" sz="1400" dirty="0">
              <a:effectLst/>
              <a:latin typeface="Times New Roman" panose="02020603050405020304" pitchFamily="18" charset="0"/>
              <a:ea typeface="Times New Roman" panose="02020603050405020304" pitchFamily="18" charset="0"/>
            </a:endParaRPr>
          </a:p>
          <a:p>
            <a:pPr marL="0" marR="0">
              <a:spcBef>
                <a:spcPts val="0"/>
              </a:spcBef>
              <a:spcAft>
                <a:spcPts val="0"/>
              </a:spcAft>
              <a:tabLst>
                <a:tab pos="1080135" algn="l"/>
              </a:tabLst>
            </a:pPr>
            <a:r>
              <a:rPr lang="en-GB" sz="1400" dirty="0">
                <a:solidFill>
                  <a:srgbClr val="0070C0"/>
                </a:solidFill>
                <a:effectLst/>
                <a:latin typeface="Times New Roman" panose="02020603050405020304" pitchFamily="18" charset="0"/>
                <a:ea typeface="Times New Roman" panose="02020603050405020304" pitchFamily="18" charset="0"/>
              </a:rPr>
              <a:t> </a:t>
            </a:r>
            <a:endParaRPr lang="en-US" sz="1400" dirty="0">
              <a:effectLst/>
              <a:latin typeface="Times New Roman" panose="02020603050405020304" pitchFamily="18" charset="0"/>
              <a:ea typeface="Times New Roman" panose="02020603050405020304" pitchFamily="18" charset="0"/>
            </a:endParaRPr>
          </a:p>
          <a:p>
            <a:pPr marL="0" marR="0">
              <a:spcBef>
                <a:spcPts val="0"/>
              </a:spcBef>
              <a:spcAft>
                <a:spcPts val="0"/>
              </a:spcAft>
              <a:tabLst>
                <a:tab pos="1080135" algn="l"/>
              </a:tabLst>
            </a:pPr>
            <a:r>
              <a:rPr lang="en-GB" sz="1400" dirty="0">
                <a:solidFill>
                  <a:srgbClr val="0070C0"/>
                </a:solidFill>
                <a:effectLst/>
                <a:latin typeface="Times New Roman" panose="02020603050405020304" pitchFamily="18" charset="0"/>
                <a:ea typeface="Times New Roman" panose="02020603050405020304" pitchFamily="18" charset="0"/>
              </a:rPr>
              <a:t> </a:t>
            </a:r>
            <a:endParaRPr lang="en-US" sz="1400" dirty="0">
              <a:effectLst/>
              <a:latin typeface="Times New Roman" panose="02020603050405020304" pitchFamily="18" charset="0"/>
              <a:ea typeface="Times New Roman" panose="02020603050405020304" pitchFamily="18" charset="0"/>
            </a:endParaRPr>
          </a:p>
          <a:p>
            <a:pPr marL="0" marR="0">
              <a:spcBef>
                <a:spcPts val="0"/>
              </a:spcBef>
              <a:spcAft>
                <a:spcPts val="0"/>
              </a:spcAft>
              <a:tabLst>
                <a:tab pos="1080135" algn="l"/>
              </a:tabLst>
            </a:pPr>
            <a:r>
              <a:rPr lang="en-GB" sz="1400" dirty="0">
                <a:solidFill>
                  <a:srgbClr val="0070C0"/>
                </a:solidFill>
                <a:effectLst/>
                <a:latin typeface="Times New Roman" panose="02020603050405020304" pitchFamily="18" charset="0"/>
                <a:ea typeface="Times New Roman" panose="02020603050405020304" pitchFamily="18" charset="0"/>
              </a:rPr>
              <a:t>9.2 Periodic Review Minimum content of a Periodic Review </a:t>
            </a:r>
            <a:endParaRPr lang="en-US" sz="1400" dirty="0">
              <a:effectLst/>
              <a:latin typeface="Times New Roman" panose="02020603050405020304" pitchFamily="18" charset="0"/>
              <a:ea typeface="Times New Roman" panose="02020603050405020304" pitchFamily="18" charset="0"/>
            </a:endParaRPr>
          </a:p>
          <a:p>
            <a:pPr marL="0" marR="0">
              <a:spcBef>
                <a:spcPts val="0"/>
              </a:spcBef>
              <a:spcAft>
                <a:spcPts val="0"/>
              </a:spcAft>
              <a:tabLst>
                <a:tab pos="1080135" algn="l"/>
              </a:tabLst>
            </a:pPr>
            <a:r>
              <a:rPr lang="en-GB" sz="1400" dirty="0">
                <a:solidFill>
                  <a:srgbClr val="0070C0"/>
                </a:solidFill>
                <a:effectLst/>
                <a:latin typeface="Times New Roman" panose="02020603050405020304" pitchFamily="18" charset="0"/>
                <a:ea typeface="Times New Roman" panose="02020603050405020304" pitchFamily="18" charset="0"/>
              </a:rPr>
              <a:t> </a:t>
            </a:r>
            <a:endParaRPr lang="en-US" sz="1400" dirty="0">
              <a:effectLst/>
              <a:latin typeface="Times New Roman" panose="02020603050405020304" pitchFamily="18" charset="0"/>
              <a:ea typeface="Times New Roman" panose="02020603050405020304" pitchFamily="18" charset="0"/>
            </a:endParaRPr>
          </a:p>
          <a:p>
            <a:pPr marL="344488" indent="0"/>
            <a:r>
              <a:rPr lang="en-GB" sz="1400" dirty="0">
                <a:solidFill>
                  <a:srgbClr val="0070C0"/>
                </a:solidFill>
                <a:effectLst/>
                <a:latin typeface="Times New Roman" panose="02020603050405020304" pitchFamily="18" charset="0"/>
                <a:ea typeface="Times New Roman" panose="02020603050405020304" pitchFamily="18" charset="0"/>
              </a:rPr>
              <a:t>Review of MRBR/MTBR ICAs published in vendor/supplier source data documents (e.g., CMM) to validate alignment with or equivalency to the MSG-3 logic selected task type, intent and scope.</a:t>
            </a:r>
            <a:endParaRPr lang="en-US" sz="1200" b="1" dirty="0"/>
          </a:p>
          <a:p>
            <a:pPr marL="914400" lvl="2" indent="0">
              <a:buNone/>
            </a:pPr>
            <a:endParaRPr lang="en-US" sz="2000" b="1" dirty="0">
              <a:latin typeface="+mn-lt"/>
            </a:endParaRPr>
          </a:p>
          <a:p>
            <a:pPr marL="914400" lvl="2" indent="0">
              <a:buNone/>
            </a:pPr>
            <a:endParaRPr lang="en-US" sz="2000" b="1" dirty="0">
              <a:latin typeface="+mn-lt"/>
            </a:endParaRPr>
          </a:p>
          <a:p>
            <a:pPr marL="914400" lvl="2" indent="0">
              <a:buNone/>
            </a:pPr>
            <a:endParaRPr lang="en-US" sz="1600" dirty="0"/>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CIP IND 2023-06 OVERVIEW</a:t>
            </a:r>
            <a:endParaRPr lang="en-US" altLang="en-US" sz="2000" dirty="0">
              <a:solidFill>
                <a:schemeClr val="accent2"/>
              </a:solidFill>
            </a:endParaRPr>
          </a:p>
        </p:txBody>
      </p:sp>
    </p:spTree>
    <p:extLst>
      <p:ext uri="{BB962C8B-B14F-4D97-AF65-F5344CB8AC3E}">
        <p14:creationId xmlns:p14="http://schemas.microsoft.com/office/powerpoint/2010/main" val="1879910339"/>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645459" y="649545"/>
            <a:ext cx="8460441" cy="4910344"/>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b="1" dirty="0">
                <a:latin typeface="+mn-lt"/>
              </a:rPr>
              <a:t>3 CIPs have been developed to address issues raised: </a:t>
            </a:r>
          </a:p>
          <a:p>
            <a:endParaRPr lang="en-US" sz="1800" dirty="0">
              <a:latin typeface="+mn-lt"/>
            </a:endParaRPr>
          </a:p>
          <a:p>
            <a:pPr marL="0" indent="0"/>
            <a:endParaRPr lang="en-US" sz="1800" dirty="0">
              <a:latin typeface="+mn-lt"/>
            </a:endParaRPr>
          </a:p>
          <a:p>
            <a:pPr lvl="2">
              <a:buFont typeface="+mj-lt"/>
              <a:buAutoNum type="arabicPeriod"/>
            </a:pPr>
            <a:r>
              <a:rPr lang="en-US" sz="2000" i="1" dirty="0">
                <a:latin typeface="+mn-lt"/>
              </a:rPr>
              <a:t>CIP IND 2023-04 Definition “Off-aircraft”</a:t>
            </a:r>
            <a:br>
              <a:rPr lang="en-US" sz="2000" i="1" dirty="0">
                <a:latin typeface="+mn-lt"/>
              </a:rPr>
            </a:br>
            <a:endParaRPr lang="en-US" sz="2000" i="1" dirty="0">
              <a:latin typeface="+mn-lt"/>
            </a:endParaRPr>
          </a:p>
          <a:p>
            <a:pPr lvl="2">
              <a:buFont typeface="+mj-lt"/>
              <a:buAutoNum type="arabicPeriod"/>
            </a:pPr>
            <a:r>
              <a:rPr lang="en-US" sz="2000" i="1" dirty="0">
                <a:latin typeface="+mn-lt"/>
              </a:rPr>
              <a:t>CIP IND 2023-05 Latent use of the term “Overhaul”</a:t>
            </a:r>
            <a:br>
              <a:rPr lang="en-US" sz="2000" i="1" dirty="0">
                <a:latin typeface="+mn-lt"/>
              </a:rPr>
            </a:br>
            <a:endParaRPr lang="en-US" sz="2000" i="1" dirty="0">
              <a:latin typeface="+mn-lt"/>
            </a:endParaRPr>
          </a:p>
          <a:p>
            <a:pPr lvl="2">
              <a:buFont typeface="+mj-lt"/>
              <a:buAutoNum type="arabicPeriod"/>
            </a:pPr>
            <a:r>
              <a:rPr lang="en-US" sz="2000" i="1" dirty="0">
                <a:latin typeface="+mn-lt"/>
              </a:rPr>
              <a:t>CIP IND 2023-06 MRBR Tasks ICAs CMM Policy (Rev 7)</a:t>
            </a:r>
            <a:br>
              <a:rPr lang="en-US" sz="2000" i="1" dirty="0">
                <a:latin typeface="+mn-lt"/>
              </a:rPr>
            </a:br>
            <a:br>
              <a:rPr lang="en-US" sz="2000" i="1" dirty="0">
                <a:latin typeface="+mn-lt"/>
              </a:rPr>
            </a:br>
            <a:br>
              <a:rPr lang="en-US" sz="2000" i="1" dirty="0">
                <a:latin typeface="+mn-lt"/>
              </a:rPr>
            </a:br>
            <a:r>
              <a:rPr lang="en-US" sz="2000" i="1" dirty="0">
                <a:latin typeface="+mn-lt"/>
              </a:rPr>
              <a:t>               </a:t>
            </a:r>
            <a:r>
              <a:rPr lang="en-US" sz="2000" b="1" i="1" dirty="0">
                <a:latin typeface="+mn-lt"/>
              </a:rPr>
              <a:t>…FURTHER QUESTIONS?</a:t>
            </a:r>
          </a:p>
          <a:p>
            <a:pPr lvl="2">
              <a:buFont typeface="+mj-lt"/>
              <a:buAutoNum type="arabicPeriod"/>
            </a:pPr>
            <a:endParaRPr lang="en-US" sz="2000" dirty="0"/>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CIP DEVELOPMENT BY MPIG</a:t>
            </a:r>
            <a:endParaRPr lang="en-US" altLang="en-US" sz="2000" dirty="0">
              <a:solidFill>
                <a:schemeClr val="accent2"/>
              </a:solidFill>
            </a:endParaRPr>
          </a:p>
        </p:txBody>
      </p:sp>
    </p:spTree>
    <p:extLst>
      <p:ext uri="{BB962C8B-B14F-4D97-AF65-F5344CB8AC3E}">
        <p14:creationId xmlns:p14="http://schemas.microsoft.com/office/powerpoint/2010/main" val="375291401"/>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432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307975" y="1227511"/>
            <a:ext cx="8797925" cy="4514430"/>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62263" marR="0" indent="-2463800">
              <a:spcBef>
                <a:spcPts val="1200"/>
              </a:spcBef>
              <a:spcAft>
                <a:spcPts val="0"/>
              </a:spcAft>
              <a:tabLst>
                <a:tab pos="742950" algn="l"/>
              </a:tabLst>
            </a:pPr>
            <a:r>
              <a:rPr lang="en-GB" sz="2000" dirty="0">
                <a:effectLst/>
                <a:ea typeface="Times New Roman" panose="02020603050405020304" pitchFamily="18" charset="0"/>
              </a:rPr>
              <a:t>The presentation of </a:t>
            </a:r>
            <a:r>
              <a:rPr lang="en-GB" sz="2000" i="1" dirty="0">
                <a:effectLst/>
                <a:ea typeface="Times New Roman" panose="02020603050405020304" pitchFamily="18" charset="0"/>
              </a:rPr>
              <a:t>CIP EASA 2023-04 </a:t>
            </a:r>
            <a:r>
              <a:rPr lang="en-GB" sz="2000" dirty="0">
                <a:effectLst/>
                <a:ea typeface="Times New Roman" panose="02020603050405020304" pitchFamily="18" charset="0"/>
              </a:rPr>
              <a:t>had the following outcome:</a:t>
            </a:r>
          </a:p>
          <a:p>
            <a:pPr marL="2862263" marR="0" indent="-2463800">
              <a:spcBef>
                <a:spcPts val="1200"/>
              </a:spcBef>
              <a:spcAft>
                <a:spcPts val="0"/>
              </a:spcAft>
              <a:tabLst>
                <a:tab pos="742950" algn="l"/>
              </a:tabLst>
            </a:pPr>
            <a:endParaRPr lang="en-GB" sz="2000" dirty="0">
              <a:ea typeface="Times New Roman" panose="02020603050405020304" pitchFamily="18" charset="0"/>
            </a:endParaRPr>
          </a:p>
          <a:p>
            <a:pPr marL="2862263" marR="0" indent="-2463800">
              <a:spcBef>
                <a:spcPts val="1200"/>
              </a:spcBef>
              <a:spcAft>
                <a:spcPts val="0"/>
              </a:spcAft>
              <a:tabLst>
                <a:tab pos="742950" algn="l"/>
              </a:tabLst>
            </a:pPr>
            <a:r>
              <a:rPr lang="en-GB" sz="1800" i="1" dirty="0">
                <a:effectLst/>
                <a:ea typeface="Times New Roman" panose="02020603050405020304" pitchFamily="18" charset="0"/>
              </a:rPr>
              <a:t>CIP EASA 2023-04 </a:t>
            </a:r>
            <a:r>
              <a:rPr lang="en-GB" sz="1800" dirty="0">
                <a:effectLst/>
                <a:ea typeface="Times New Roman" panose="02020603050405020304" pitchFamily="18" charset="0"/>
              </a:rPr>
              <a:t>– recommendation not accepted to integrate into MSG-3 </a:t>
            </a:r>
            <a:br>
              <a:rPr lang="en-GB" sz="2000" dirty="0">
                <a:effectLst/>
                <a:ea typeface="Times New Roman" panose="02020603050405020304" pitchFamily="18" charset="0"/>
              </a:rPr>
            </a:br>
            <a:br>
              <a:rPr lang="en-GB" sz="2000" dirty="0">
                <a:effectLst/>
                <a:ea typeface="Times New Roman" panose="02020603050405020304" pitchFamily="18" charset="0"/>
              </a:rPr>
            </a:br>
            <a:r>
              <a:rPr lang="en-GB" sz="1400" b="1" dirty="0">
                <a:effectLst/>
                <a:latin typeface="Times New Roman" panose="02020603050405020304" pitchFamily="18" charset="0"/>
                <a:ea typeface="Times New Roman" panose="02020603050405020304" pitchFamily="18" charset="0"/>
              </a:rPr>
              <a:t>Implementation:</a:t>
            </a:r>
          </a:p>
          <a:p>
            <a:pPr marL="3032125" lvl="5" indent="0" algn="just">
              <a:spcBef>
                <a:spcPts val="1200"/>
              </a:spcBef>
              <a:buNone/>
              <a:tabLst>
                <a:tab pos="1080135" algn="l"/>
              </a:tabLst>
            </a:pPr>
            <a:r>
              <a:rPr lang="en-GB" sz="1050" b="1" dirty="0">
                <a:effectLst/>
                <a:latin typeface="Times New Roman" panose="02020603050405020304" pitchFamily="18" charset="0"/>
                <a:ea typeface="Times New Roman" panose="02020603050405020304" pitchFamily="18" charset="0"/>
              </a:rPr>
              <a:t>1) </a:t>
            </a:r>
            <a:r>
              <a:rPr lang="en-GB" sz="1050" b="1" u="sng" dirty="0">
                <a:effectLst/>
                <a:latin typeface="Times New Roman" panose="02020603050405020304" pitchFamily="18" charset="0"/>
                <a:ea typeface="Times New Roman" panose="02020603050405020304" pitchFamily="18" charset="0"/>
              </a:rPr>
              <a:t>MSG-3 Revision 2018.1, Volume 1 – Fixed Wing Aircraft</a:t>
            </a:r>
            <a:endParaRPr lang="en-US" sz="1050" dirty="0">
              <a:effectLst/>
              <a:latin typeface="Times New Roman" panose="02020603050405020304" pitchFamily="18" charset="0"/>
              <a:ea typeface="Times New Roman" panose="02020603050405020304" pitchFamily="18" charset="0"/>
            </a:endParaRPr>
          </a:p>
          <a:p>
            <a:pPr marL="3260725" lvl="5" algn="just">
              <a:spcBef>
                <a:spcPts val="1200"/>
              </a:spcBef>
              <a:buFont typeface="Symbol" panose="05050102010706020507" pitchFamily="18" charset="2"/>
              <a:buChar char=""/>
              <a:tabLst>
                <a:tab pos="1080135" algn="l"/>
              </a:tabLst>
            </a:pPr>
            <a:r>
              <a:rPr lang="en-GB" sz="1400" dirty="0">
                <a:effectLst/>
                <a:latin typeface="Times New Roman" panose="02020603050405020304" pitchFamily="18" charset="0"/>
                <a:ea typeface="Times New Roman" panose="02020603050405020304" pitchFamily="18" charset="0"/>
              </a:rPr>
              <a:t>Amend the VR statement in Chapter 2-3-2</a:t>
            </a:r>
            <a:endParaRPr lang="en-US" sz="1400" dirty="0">
              <a:effectLst/>
              <a:latin typeface="Times New Roman" panose="02020603050405020304" pitchFamily="18" charset="0"/>
              <a:ea typeface="Times New Roman" panose="02020603050405020304" pitchFamily="18" charset="0"/>
            </a:endParaRPr>
          </a:p>
          <a:p>
            <a:pPr marL="3260725" lvl="5" algn="just">
              <a:spcBef>
                <a:spcPts val="1200"/>
              </a:spcBef>
              <a:buFont typeface="Symbol" panose="05050102010706020507" pitchFamily="18" charset="2"/>
              <a:buChar char=""/>
              <a:tabLst>
                <a:tab pos="1080135" algn="l"/>
              </a:tabLst>
            </a:pPr>
            <a:r>
              <a:rPr lang="en-GB" sz="1400" dirty="0">
                <a:effectLst/>
                <a:latin typeface="Times New Roman" panose="02020603050405020304" pitchFamily="18" charset="0"/>
                <a:ea typeface="Times New Roman" panose="02020603050405020304" pitchFamily="18" charset="0"/>
              </a:rPr>
              <a:t>Add a note to the L2 Restoration Chapter 2-3-7.5</a:t>
            </a:r>
            <a:endParaRPr lang="en-US" sz="1400" dirty="0">
              <a:effectLst/>
              <a:latin typeface="Times New Roman" panose="02020603050405020304" pitchFamily="18" charset="0"/>
              <a:ea typeface="Times New Roman" panose="02020603050405020304" pitchFamily="18" charset="0"/>
            </a:endParaRPr>
          </a:p>
          <a:p>
            <a:pPr marL="3260725" lvl="5" algn="just">
              <a:spcBef>
                <a:spcPts val="1200"/>
              </a:spcBef>
              <a:buFont typeface="Symbol" panose="05050102010706020507" pitchFamily="18" charset="2"/>
              <a:buChar char=""/>
              <a:tabLst>
                <a:tab pos="1080135" algn="l"/>
              </a:tabLst>
            </a:pPr>
            <a:r>
              <a:rPr lang="en-GB" sz="1400" dirty="0">
                <a:effectLst/>
                <a:latin typeface="Times New Roman" panose="02020603050405020304" pitchFamily="18" charset="0"/>
                <a:ea typeface="Times New Roman" panose="02020603050405020304" pitchFamily="18" charset="0"/>
              </a:rPr>
              <a:t>Add "Overhaul" to the Glossary (Appendix A)</a:t>
            </a:r>
            <a:endParaRPr lang="en-US" sz="1400" dirty="0">
              <a:effectLst/>
              <a:latin typeface="Times New Roman" panose="02020603050405020304" pitchFamily="18" charset="0"/>
              <a:ea typeface="Times New Roman" panose="02020603050405020304" pitchFamily="18" charset="0"/>
            </a:endParaRPr>
          </a:p>
          <a:p>
            <a:pPr marL="454025" lvl="1" indent="0">
              <a:buNone/>
            </a:pPr>
            <a:br>
              <a:rPr lang="en-GB" sz="1400" dirty="0">
                <a:effectLst/>
                <a:ea typeface="Times New Roman" panose="02020603050405020304" pitchFamily="18" charset="0"/>
              </a:rPr>
            </a:br>
            <a:endParaRPr lang="en-US" sz="1050" b="1" dirty="0">
              <a:highlight>
                <a:srgbClr val="FFFF00"/>
              </a:highlight>
            </a:endParaRPr>
          </a:p>
        </p:txBody>
      </p:sp>
      <p:sp>
        <p:nvSpPr>
          <p:cNvPr id="67588" name="Rectangle 4">
            <a:extLst>
              <a:ext uri="{FF2B5EF4-FFF2-40B4-BE49-F238E27FC236}">
                <a16:creationId xmlns:a16="http://schemas.microsoft.com/office/drawing/2014/main" id="{D3E3444D-A7F2-AD69-6E23-3355A892E65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GENERAL OVERVIEW – REVIEW  OF IMRBPB 2023</a:t>
            </a:r>
            <a:endParaRPr lang="en-US" altLang="en-US" sz="2000" dirty="0">
              <a:solidFill>
                <a:schemeClr val="accent2"/>
              </a:solidFill>
            </a:endParaRPr>
          </a:p>
        </p:txBody>
      </p:sp>
    </p:spTree>
    <p:extLst>
      <p:ext uri="{BB962C8B-B14F-4D97-AF65-F5344CB8AC3E}">
        <p14:creationId xmlns:p14="http://schemas.microsoft.com/office/powerpoint/2010/main" val="1861939097"/>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645459" y="649545"/>
            <a:ext cx="8460441" cy="4910344"/>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b="1" i="1" dirty="0">
                <a:latin typeface="+mn-lt"/>
              </a:rPr>
              <a:t>The CIP EASA 2023-04 </a:t>
            </a:r>
            <a:r>
              <a:rPr lang="en-US" sz="1800" b="1" dirty="0">
                <a:latin typeface="+mn-lt"/>
              </a:rPr>
              <a:t>identifies several issues of significance:</a:t>
            </a:r>
            <a:br>
              <a:rPr lang="en-US" sz="1800" b="1" dirty="0">
                <a:latin typeface="+mn-lt"/>
              </a:rPr>
            </a:br>
            <a:endParaRPr lang="en-US" sz="1800" b="1" dirty="0">
              <a:latin typeface="+mn-lt"/>
            </a:endParaRPr>
          </a:p>
          <a:p>
            <a:pPr>
              <a:buFont typeface="Wingdings" panose="05000000000000000000" pitchFamily="2" charset="2"/>
              <a:buChar char="Ø"/>
            </a:pPr>
            <a:r>
              <a:rPr lang="en-US" sz="1600" dirty="0">
                <a:latin typeface="+mn-lt"/>
              </a:rPr>
              <a:t>There is </a:t>
            </a:r>
            <a:r>
              <a:rPr lang="en-US" sz="1600" b="1" dirty="0">
                <a:latin typeface="+mn-lt"/>
              </a:rPr>
              <a:t>lack of clarity </a:t>
            </a:r>
            <a:r>
              <a:rPr lang="en-US" sz="1600" dirty="0">
                <a:latin typeface="+mn-lt"/>
              </a:rPr>
              <a:t>of the term “off-wing”, overhaul and restoration task collectively. </a:t>
            </a:r>
            <a:br>
              <a:rPr lang="en-US" sz="1600" dirty="0">
                <a:latin typeface="+mn-lt"/>
              </a:rPr>
            </a:br>
            <a:endParaRPr lang="en-US" sz="1600" dirty="0">
              <a:latin typeface="+mn-lt"/>
            </a:endParaRPr>
          </a:p>
          <a:p>
            <a:pPr>
              <a:buFont typeface="Wingdings" panose="05000000000000000000" pitchFamily="2" charset="2"/>
              <a:buChar char="Ø"/>
            </a:pPr>
            <a:r>
              <a:rPr lang="en-US" sz="1600" dirty="0">
                <a:latin typeface="+mn-lt"/>
              </a:rPr>
              <a:t>The issue statements points to consolidation of </a:t>
            </a:r>
            <a:r>
              <a:rPr lang="en-US" sz="1600" b="1" dirty="0">
                <a:latin typeface="+mn-lt"/>
              </a:rPr>
              <a:t>different task </a:t>
            </a:r>
            <a:r>
              <a:rPr lang="en-US" sz="1600" dirty="0">
                <a:latin typeface="+mn-lt"/>
              </a:rPr>
              <a:t>into </a:t>
            </a:r>
            <a:r>
              <a:rPr lang="en-US" sz="1600" b="1" dirty="0">
                <a:latin typeface="+mn-lt"/>
              </a:rPr>
              <a:t>“off-aircraft restoration”</a:t>
            </a:r>
            <a:r>
              <a:rPr lang="en-US" sz="1600" dirty="0">
                <a:latin typeface="+mn-lt"/>
              </a:rPr>
              <a:t> implying packaging.</a:t>
            </a:r>
            <a:br>
              <a:rPr lang="en-US" sz="1600" dirty="0">
                <a:latin typeface="+mn-lt"/>
              </a:rPr>
            </a:br>
            <a:r>
              <a:rPr lang="en-US" sz="1600" dirty="0">
                <a:latin typeface="+mn-lt"/>
              </a:rPr>
              <a:t> </a:t>
            </a:r>
          </a:p>
          <a:p>
            <a:pPr>
              <a:buFont typeface="Wingdings" panose="05000000000000000000" pitchFamily="2" charset="2"/>
              <a:buChar char="Ø"/>
            </a:pPr>
            <a:r>
              <a:rPr lang="en-US" sz="1600" dirty="0">
                <a:latin typeface="+mn-lt"/>
              </a:rPr>
              <a:t>The issue statement reflects on the usage of the wording “</a:t>
            </a:r>
            <a:r>
              <a:rPr lang="en-US" sz="1600" b="1" dirty="0">
                <a:latin typeface="+mn-lt"/>
              </a:rPr>
              <a:t>complete overhaul</a:t>
            </a:r>
            <a:r>
              <a:rPr lang="en-US" sz="1600" dirty="0">
                <a:latin typeface="+mn-lt"/>
              </a:rPr>
              <a:t>” currently published in MSG-3. The paper goes forward to recommend that the </a:t>
            </a:r>
            <a:r>
              <a:rPr lang="en-US" sz="1600" b="1" dirty="0">
                <a:latin typeface="+mn-lt"/>
              </a:rPr>
              <a:t>philosophy of “overhaul”</a:t>
            </a:r>
            <a:r>
              <a:rPr lang="en-US" sz="1600" dirty="0">
                <a:latin typeface="+mn-lt"/>
              </a:rPr>
              <a:t> be reintroduced into MSG-3 by adding a glossary definition for overhaul.</a:t>
            </a:r>
            <a:br>
              <a:rPr lang="en-US" sz="1600" dirty="0">
                <a:latin typeface="+mn-lt"/>
              </a:rPr>
            </a:br>
            <a:endParaRPr lang="en-US" sz="1600" dirty="0">
              <a:latin typeface="+mn-lt"/>
            </a:endParaRPr>
          </a:p>
          <a:p>
            <a:pPr>
              <a:buFont typeface="Wingdings" panose="05000000000000000000" pitchFamily="2" charset="2"/>
              <a:buChar char="Ø"/>
            </a:pPr>
            <a:r>
              <a:rPr lang="en-US" sz="1600" dirty="0">
                <a:latin typeface="+mn-lt"/>
              </a:rPr>
              <a:t>The problem statement reflects on unique ICA development issues on aircraft platforms related to the classification of parts removed per ICA as </a:t>
            </a:r>
            <a:r>
              <a:rPr lang="en-US" sz="1600" b="1" dirty="0">
                <a:latin typeface="+mn-lt"/>
              </a:rPr>
              <a:t>restoration task</a:t>
            </a:r>
            <a:r>
              <a:rPr lang="en-US" sz="1600" dirty="0">
                <a:latin typeface="+mn-lt"/>
              </a:rPr>
              <a:t>, to include a link to CAA release certificates, while comparing the AMM to the CMM.</a:t>
            </a:r>
            <a:br>
              <a:rPr lang="en-US" sz="1600" dirty="0">
                <a:latin typeface="+mn-lt"/>
              </a:rPr>
            </a:br>
            <a:r>
              <a:rPr lang="en-US" sz="1600" dirty="0">
                <a:latin typeface="+mn-lt"/>
              </a:rPr>
              <a:t> </a:t>
            </a:r>
          </a:p>
          <a:p>
            <a:pPr>
              <a:buFont typeface="Wingdings" panose="05000000000000000000" pitchFamily="2" charset="2"/>
              <a:buChar char="Ø"/>
            </a:pPr>
            <a:r>
              <a:rPr lang="en-US" sz="1600" dirty="0">
                <a:latin typeface="+mn-lt"/>
              </a:rPr>
              <a:t>Off-aircraft task are an </a:t>
            </a:r>
            <a:r>
              <a:rPr lang="en-US" sz="1600" b="1" dirty="0">
                <a:latin typeface="+mn-lt"/>
              </a:rPr>
              <a:t>automatic restoration classification</a:t>
            </a:r>
            <a:r>
              <a:rPr lang="en-US" sz="1600" dirty="0">
                <a:latin typeface="+mn-lt"/>
              </a:rPr>
              <a:t>, even when items are not restored. </a:t>
            </a:r>
            <a:br>
              <a:rPr lang="en-US" sz="1800" dirty="0">
                <a:latin typeface="+mn-lt"/>
              </a:rPr>
            </a:br>
            <a:br>
              <a:rPr lang="en-US" sz="1800" dirty="0">
                <a:latin typeface="+mn-lt"/>
              </a:rPr>
            </a:br>
            <a:endParaRPr lang="en-US" sz="1800" dirty="0">
              <a:latin typeface="+mn-lt"/>
            </a:endParaRPr>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GENERAL OVERVIEW – REVIEW  OF IMRBPB 2023</a:t>
            </a:r>
            <a:endParaRPr lang="en-US" altLang="en-US" sz="2000" dirty="0">
              <a:solidFill>
                <a:schemeClr val="accent2"/>
              </a:solidFill>
            </a:endParaRPr>
          </a:p>
        </p:txBody>
      </p:sp>
    </p:spTree>
    <p:extLst>
      <p:ext uri="{BB962C8B-B14F-4D97-AF65-F5344CB8AC3E}">
        <p14:creationId xmlns:p14="http://schemas.microsoft.com/office/powerpoint/2010/main" val="2338737116"/>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645459" y="649545"/>
            <a:ext cx="8460441" cy="4910344"/>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r>
              <a:rPr lang="en-US" sz="1800" b="1" dirty="0">
                <a:latin typeface="+mn-lt"/>
              </a:rPr>
              <a:t>MPIG provided a path forward to address the multiple issues raised in the CIP, as agreed by the IMRBPB during the meeting:</a:t>
            </a:r>
            <a:br>
              <a:rPr lang="en-US" sz="1800" b="1" dirty="0">
                <a:latin typeface="+mn-lt"/>
              </a:rPr>
            </a:br>
            <a:br>
              <a:rPr lang="en-US" sz="1800" b="1" dirty="0">
                <a:latin typeface="+mn-lt"/>
              </a:rPr>
            </a:br>
            <a:r>
              <a:rPr lang="en-US" sz="1400" i="1" dirty="0">
                <a:latin typeface="+mn-lt"/>
              </a:rPr>
              <a:t>2023 presentation notes</a:t>
            </a:r>
            <a:r>
              <a:rPr lang="en-US" sz="1800" b="1" dirty="0">
                <a:latin typeface="+mn-lt"/>
              </a:rPr>
              <a:t>:</a:t>
            </a:r>
          </a:p>
          <a:p>
            <a:pPr>
              <a:buFont typeface="+mj-lt"/>
              <a:buAutoNum type="arabicPeriod"/>
            </a:pPr>
            <a:r>
              <a:rPr lang="en-US" sz="1600" dirty="0">
                <a:latin typeface="+mn-lt"/>
              </a:rPr>
              <a:t>Initiate a CIP to insert the definition “off-wing” (not applicable) or “off-aircraft” (preferred) into MSG-3 and/or IMPS to mean removed for technical access or ease of task compliance. </a:t>
            </a:r>
            <a:br>
              <a:rPr lang="en-US" sz="1600" dirty="0">
                <a:latin typeface="+mn-lt"/>
              </a:rPr>
            </a:br>
            <a:endParaRPr lang="en-US" sz="1600" dirty="0">
              <a:latin typeface="+mn-lt"/>
            </a:endParaRPr>
          </a:p>
          <a:p>
            <a:pPr>
              <a:buFont typeface="+mj-lt"/>
              <a:buAutoNum type="arabicPeriod"/>
            </a:pPr>
            <a:r>
              <a:rPr lang="en-US" sz="1600" dirty="0">
                <a:latin typeface="+mn-lt"/>
              </a:rPr>
              <a:t>Initiate a CIP to remove the word overhaul completely from the MSG-3 document, consider IMPS guidance related to Working Group consolidation of tasks.</a:t>
            </a:r>
            <a:br>
              <a:rPr lang="en-US" sz="1600" dirty="0">
                <a:latin typeface="+mn-lt"/>
              </a:rPr>
            </a:br>
            <a:r>
              <a:rPr lang="en-US" sz="1600" dirty="0">
                <a:latin typeface="+mn-lt"/>
              </a:rPr>
              <a:t> </a:t>
            </a:r>
          </a:p>
          <a:p>
            <a:pPr>
              <a:buFont typeface="+mj-lt"/>
              <a:buAutoNum type="arabicPeriod"/>
            </a:pPr>
            <a:r>
              <a:rPr lang="en-US" sz="1600" dirty="0">
                <a:latin typeface="+mn-lt"/>
              </a:rPr>
              <a:t>Develop a CIP which requires all MRBR task summary detail to be provided by the TCH and controlled by TCH. (i.e., publish detail in TCH ICA or controlled hard hyperlink in TCH ICA)</a:t>
            </a:r>
            <a:br>
              <a:rPr lang="en-US" sz="1600" dirty="0">
                <a:latin typeface="+mn-lt"/>
              </a:rPr>
            </a:br>
            <a:endParaRPr lang="en-US" sz="1600" dirty="0">
              <a:latin typeface="+mn-lt"/>
            </a:endParaRPr>
          </a:p>
          <a:p>
            <a:pPr>
              <a:buFont typeface="Arial" panose="020B0604020202020204" pitchFamily="34" charset="0"/>
              <a:buChar char="•"/>
            </a:pPr>
            <a:r>
              <a:rPr lang="en-US" sz="1600" b="1" i="1" dirty="0">
                <a:latin typeface="+mn-lt"/>
              </a:rPr>
              <a:t>It was agreed MPIG would work to develop the above 3 CIPs to be presented at the 2024 IMRBPB</a:t>
            </a:r>
            <a:r>
              <a:rPr lang="en-US" sz="1600" dirty="0">
                <a:latin typeface="+mn-lt"/>
              </a:rPr>
              <a:t>. </a:t>
            </a:r>
          </a:p>
          <a:p>
            <a:pPr marL="0" indent="0"/>
            <a:r>
              <a:rPr lang="en-US" sz="1600" dirty="0">
                <a:latin typeface="+mn-lt"/>
              </a:rPr>
              <a:t> </a:t>
            </a:r>
            <a:br>
              <a:rPr lang="en-US" sz="1800" dirty="0">
                <a:latin typeface="+mn-lt"/>
              </a:rPr>
            </a:br>
            <a:br>
              <a:rPr lang="en-US" sz="1800" dirty="0">
                <a:latin typeface="+mn-lt"/>
              </a:rPr>
            </a:br>
            <a:endParaRPr lang="en-US" sz="1800" dirty="0">
              <a:latin typeface="+mn-lt"/>
            </a:endParaRPr>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GENERAL OVERVIEW – REVIEW  OF IMRBPB 2023</a:t>
            </a:r>
            <a:endParaRPr lang="en-US" altLang="en-US" sz="2000" dirty="0">
              <a:solidFill>
                <a:schemeClr val="accent2"/>
              </a:solidFill>
            </a:endParaRPr>
          </a:p>
        </p:txBody>
      </p:sp>
    </p:spTree>
    <p:extLst>
      <p:ext uri="{BB962C8B-B14F-4D97-AF65-F5344CB8AC3E}">
        <p14:creationId xmlns:p14="http://schemas.microsoft.com/office/powerpoint/2010/main" val="46992273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645459" y="649545"/>
            <a:ext cx="8460441" cy="4910344"/>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b="1" dirty="0">
                <a:latin typeface="+mn-lt"/>
              </a:rPr>
              <a:t>MPIG created a sub-work group to develop the necessary CIPs to address the issues as raised and discussed. </a:t>
            </a:r>
          </a:p>
          <a:p>
            <a:endParaRPr lang="en-US" sz="1800" dirty="0">
              <a:latin typeface="+mn-lt"/>
            </a:endParaRPr>
          </a:p>
          <a:p>
            <a:pPr>
              <a:buFont typeface="+mj-lt"/>
              <a:buAutoNum type="arabicPeriod"/>
            </a:pPr>
            <a:r>
              <a:rPr lang="en-US" sz="1800" dirty="0">
                <a:latin typeface="+mn-lt"/>
              </a:rPr>
              <a:t>Meetings were held and the CIPs reviewed and produced.</a:t>
            </a:r>
          </a:p>
          <a:p>
            <a:pPr>
              <a:buFont typeface="+mj-lt"/>
              <a:buAutoNum type="arabicPeriod"/>
            </a:pPr>
            <a:r>
              <a:rPr lang="en-US" sz="1800" dirty="0">
                <a:latin typeface="+mn-lt"/>
              </a:rPr>
              <a:t>Goals:</a:t>
            </a:r>
          </a:p>
          <a:p>
            <a:pPr lvl="1"/>
            <a:r>
              <a:rPr lang="en-US" sz="1400" dirty="0"/>
              <a:t>Provide </a:t>
            </a:r>
            <a:r>
              <a:rPr lang="en-US" sz="1400" b="1" dirty="0"/>
              <a:t>clarity to the term “off- aircraft” </a:t>
            </a:r>
            <a:r>
              <a:rPr lang="en-US" sz="1400" dirty="0"/>
              <a:t>to remove any implied classification of an MSG-3 MRBR task type for items removed from the aircraft/rotorcraft. Additionally to ensure there is no relationship to the requirements of an NAA’s “authorized release certificate” requirements, nor the requirement to outsource the task(s) in any manner for MRBR ICA task compliance. </a:t>
            </a:r>
            <a:br>
              <a:rPr lang="en-US" sz="1400" dirty="0"/>
            </a:br>
            <a:endParaRPr lang="en-US" sz="1400" dirty="0"/>
          </a:p>
          <a:p>
            <a:pPr lvl="1"/>
            <a:r>
              <a:rPr lang="en-US" sz="1400" b="1" dirty="0">
                <a:latin typeface="+mn-lt"/>
              </a:rPr>
              <a:t>Remove confusion created </a:t>
            </a:r>
            <a:r>
              <a:rPr lang="en-US" sz="1400" dirty="0">
                <a:latin typeface="+mn-lt"/>
              </a:rPr>
              <a:t>by the reference to the wording “complete overhaul”, as overhaul is not an MSG-3 task type. Usage of the word “overhaul” is a technical work scope methodology related to Technical Standard Order (TSO) and ICA CMM processes for component certification and use on various equipment platforms (i.e., aircraft, rotorcraft, engines, systems, etc.).</a:t>
            </a:r>
            <a:br>
              <a:rPr lang="en-US" sz="1400" dirty="0">
                <a:latin typeface="+mn-lt"/>
              </a:rPr>
            </a:br>
            <a:endParaRPr lang="en-US" sz="1400" dirty="0">
              <a:latin typeface="+mn-lt"/>
            </a:endParaRPr>
          </a:p>
          <a:p>
            <a:pPr lvl="1"/>
            <a:r>
              <a:rPr lang="en-US" sz="1400" dirty="0"/>
              <a:t>Provide guidance for the </a:t>
            </a:r>
            <a:r>
              <a:rPr lang="en-US" sz="1400" b="1" dirty="0"/>
              <a:t>management of MRBR task intent instructions </a:t>
            </a:r>
            <a:r>
              <a:rPr lang="en-US" sz="1400" dirty="0"/>
              <a:t>when the task ICA’s are placed in vendor supplier data sources, while not being under the direct control of the TCH/OEM over the design operational life of the aircraft/rotorcraft. </a:t>
            </a:r>
            <a:endParaRPr lang="en-US" sz="1400" dirty="0">
              <a:latin typeface="+mn-lt"/>
            </a:endParaRPr>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CIP DEVELOPMENT BY MPIG</a:t>
            </a:r>
            <a:endParaRPr lang="en-US" altLang="en-US" sz="2000" dirty="0">
              <a:solidFill>
                <a:schemeClr val="accent2"/>
              </a:solidFill>
            </a:endParaRPr>
          </a:p>
        </p:txBody>
      </p:sp>
    </p:spTree>
    <p:extLst>
      <p:ext uri="{BB962C8B-B14F-4D97-AF65-F5344CB8AC3E}">
        <p14:creationId xmlns:p14="http://schemas.microsoft.com/office/powerpoint/2010/main" val="2000901870"/>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645459" y="649545"/>
            <a:ext cx="8460441" cy="4910344"/>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b="1" dirty="0">
                <a:latin typeface="+mn-lt"/>
              </a:rPr>
              <a:t>Three CIPs have been developed to address issues raised and agreed upon: </a:t>
            </a:r>
          </a:p>
          <a:p>
            <a:endParaRPr lang="en-US" sz="1800" dirty="0">
              <a:latin typeface="+mn-lt"/>
            </a:endParaRPr>
          </a:p>
          <a:p>
            <a:pPr marL="0" indent="0"/>
            <a:endParaRPr lang="en-US" sz="1800" dirty="0">
              <a:latin typeface="+mn-lt"/>
            </a:endParaRPr>
          </a:p>
          <a:p>
            <a:pPr lvl="2">
              <a:buFont typeface="+mj-lt"/>
              <a:buAutoNum type="arabicPeriod"/>
            </a:pPr>
            <a:r>
              <a:rPr lang="en-US" sz="2000" i="1" dirty="0">
                <a:latin typeface="+mn-lt"/>
              </a:rPr>
              <a:t>CIP IND 2023-04 Definition “Off-aircraft”</a:t>
            </a:r>
            <a:br>
              <a:rPr lang="en-US" sz="2000" i="1" dirty="0">
                <a:latin typeface="+mn-lt"/>
              </a:rPr>
            </a:br>
            <a:endParaRPr lang="en-US" sz="2000" i="1" dirty="0">
              <a:latin typeface="+mn-lt"/>
            </a:endParaRPr>
          </a:p>
          <a:p>
            <a:pPr lvl="2">
              <a:buFont typeface="+mj-lt"/>
              <a:buAutoNum type="arabicPeriod"/>
            </a:pPr>
            <a:r>
              <a:rPr lang="en-US" sz="2000" i="1" dirty="0">
                <a:latin typeface="+mn-lt"/>
              </a:rPr>
              <a:t>CIP IND 2023-05 Latent use of the term “Overhaul”</a:t>
            </a:r>
            <a:br>
              <a:rPr lang="en-US" sz="2000" i="1" dirty="0">
                <a:latin typeface="+mn-lt"/>
              </a:rPr>
            </a:br>
            <a:endParaRPr lang="en-US" sz="2000" i="1" dirty="0">
              <a:latin typeface="+mn-lt"/>
            </a:endParaRPr>
          </a:p>
          <a:p>
            <a:pPr lvl="2">
              <a:buFont typeface="+mj-lt"/>
              <a:buAutoNum type="arabicPeriod"/>
            </a:pPr>
            <a:r>
              <a:rPr lang="en-US" sz="2000" i="1" dirty="0">
                <a:latin typeface="+mn-lt"/>
              </a:rPr>
              <a:t>CIP IND 2023-06 MRBR Tasks ICAs CMM Policy (Rev 7)</a:t>
            </a:r>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CIP DEVELOPMENT BY MPIG</a:t>
            </a:r>
            <a:endParaRPr lang="en-US" altLang="en-US" sz="2000" dirty="0">
              <a:solidFill>
                <a:schemeClr val="accent2"/>
              </a:solidFill>
            </a:endParaRPr>
          </a:p>
        </p:txBody>
      </p:sp>
    </p:spTree>
    <p:extLst>
      <p:ext uri="{BB962C8B-B14F-4D97-AF65-F5344CB8AC3E}">
        <p14:creationId xmlns:p14="http://schemas.microsoft.com/office/powerpoint/2010/main" val="2192248805"/>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645459" y="649545"/>
            <a:ext cx="8460441" cy="4910344"/>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b="1" dirty="0">
                <a:latin typeface="+mn-lt"/>
              </a:rPr>
              <a:t>Three CIPs have been developed to address issue raised and agreed upon: </a:t>
            </a:r>
          </a:p>
          <a:p>
            <a:endParaRPr lang="en-US" sz="1800" dirty="0">
              <a:latin typeface="+mn-lt"/>
            </a:endParaRPr>
          </a:p>
          <a:p>
            <a:pPr marL="0" indent="0"/>
            <a:endParaRPr lang="en-US" sz="1800" dirty="0">
              <a:latin typeface="+mn-lt"/>
            </a:endParaRPr>
          </a:p>
          <a:p>
            <a:pPr marL="511175" lvl="2" indent="0" algn="ctr">
              <a:buNone/>
            </a:pPr>
            <a:br>
              <a:rPr lang="en-US" sz="3200" i="1" dirty="0">
                <a:latin typeface="+mn-lt"/>
              </a:rPr>
            </a:br>
            <a:endParaRPr lang="en-US" sz="3200" i="1" dirty="0">
              <a:latin typeface="+mn-lt"/>
            </a:endParaRPr>
          </a:p>
          <a:p>
            <a:pPr marL="511175" lvl="2" indent="0" algn="ctr">
              <a:buNone/>
            </a:pPr>
            <a:r>
              <a:rPr lang="en-US" sz="3200" i="1" dirty="0">
                <a:latin typeface="+mn-lt"/>
              </a:rPr>
              <a:t>CIP IND 2023-04 Definition “Off-aircraft”</a:t>
            </a:r>
            <a:br>
              <a:rPr lang="en-US" sz="3200" i="1" dirty="0">
                <a:latin typeface="+mn-lt"/>
              </a:rPr>
            </a:br>
            <a:endParaRPr lang="en-US" sz="3200" i="1" dirty="0">
              <a:latin typeface="+mn-lt"/>
            </a:endParaRPr>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CIP DEVELOPMENT BY MPIG</a:t>
            </a:r>
            <a:endParaRPr lang="en-US" altLang="en-US" sz="2000" dirty="0">
              <a:solidFill>
                <a:schemeClr val="accent2"/>
              </a:solidFill>
            </a:endParaRPr>
          </a:p>
        </p:txBody>
      </p:sp>
    </p:spTree>
    <p:extLst>
      <p:ext uri="{BB962C8B-B14F-4D97-AF65-F5344CB8AC3E}">
        <p14:creationId xmlns:p14="http://schemas.microsoft.com/office/powerpoint/2010/main" val="346944877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43">
            <a:extLst>
              <a:ext uri="{FF2B5EF4-FFF2-40B4-BE49-F238E27FC236}">
                <a16:creationId xmlns:a16="http://schemas.microsoft.com/office/drawing/2014/main" id="{B7FBBADC-93CB-E44E-E522-9702F41CEDFD}"/>
              </a:ext>
            </a:extLst>
          </p:cNvPr>
          <p:cNvGrpSpPr>
            <a:grpSpLocks/>
          </p:cNvGrpSpPr>
          <p:nvPr/>
        </p:nvGrpSpPr>
        <p:grpSpPr bwMode="auto">
          <a:xfrm>
            <a:off x="354012" y="491351"/>
            <a:ext cx="8843962" cy="6249918"/>
            <a:chOff x="376355" y="1195180"/>
            <a:chExt cx="8843845" cy="5430433"/>
          </a:xfrm>
        </p:grpSpPr>
        <p:cxnSp>
          <p:nvCxnSpPr>
            <p:cNvPr id="46" name="Straight Connector 45">
              <a:extLst>
                <a:ext uri="{FF2B5EF4-FFF2-40B4-BE49-F238E27FC236}">
                  <a16:creationId xmlns:a16="http://schemas.microsoft.com/office/drawing/2014/main" id="{865C28EA-CC8D-C7FA-6D36-55DEC336ADF1}"/>
                </a:ext>
              </a:extLst>
            </p:cNvPr>
            <p:cNvCxnSpPr/>
            <p:nvPr/>
          </p:nvCxnSpPr>
          <p:spPr>
            <a:xfrm>
              <a:off x="393817" y="1195180"/>
              <a:ext cx="8813683"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6A6EAB6-90BA-A274-8E75-42719C399F56}"/>
                </a:ext>
              </a:extLst>
            </p:cNvPr>
            <p:cNvCxnSpPr/>
            <p:nvPr/>
          </p:nvCxnSpPr>
          <p:spPr>
            <a:xfrm>
              <a:off x="393817" y="5760490"/>
              <a:ext cx="8826383" cy="1587"/>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67591" name="Picture 47" descr="Color Logo Horz with tag.jpg">
              <a:extLst>
                <a:ext uri="{FF2B5EF4-FFF2-40B4-BE49-F238E27FC236}">
                  <a16:creationId xmlns:a16="http://schemas.microsoft.com/office/drawing/2014/main" id="{ED8BC508-3CA5-6653-284C-3F7562FDA5D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6355" y="5920259"/>
              <a:ext cx="2215774" cy="70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Subtitle 2">
            <a:extLst>
              <a:ext uri="{FF2B5EF4-FFF2-40B4-BE49-F238E27FC236}">
                <a16:creationId xmlns:a16="http://schemas.microsoft.com/office/drawing/2014/main" id="{6418A2D8-7B55-D8B0-ABA9-4746A682625A}"/>
              </a:ext>
            </a:extLst>
          </p:cNvPr>
          <p:cNvSpPr txBox="1">
            <a:spLocks/>
          </p:cNvSpPr>
          <p:nvPr/>
        </p:nvSpPr>
        <p:spPr>
          <a:xfrm>
            <a:off x="371474" y="518726"/>
            <a:ext cx="8966163" cy="5438759"/>
          </a:xfrm>
          <a:prstGeom prst="rect">
            <a:avLst/>
          </a:prstGeom>
          <a:ln w="0" cap="flat" cmpd="sng" algn="ctr">
            <a:solidFill>
              <a:schemeClr val="bg1"/>
            </a:solidFill>
            <a:prstDash val="solid"/>
            <a:round/>
            <a:headEnd type="none" w="med" len="med"/>
            <a:tailEnd type="none" w="med" len="med"/>
          </a:ln>
        </p:spPr>
        <p:txBody>
          <a:bodyPr/>
          <a:lstStyle>
            <a:lvl1pPr marL="342900" indent="-342900" algn="l" defTabSz="914400" rtl="0" eaLnBrk="1" latinLnBrk="0" hangingPunct="1">
              <a:spcBef>
                <a:spcPct val="20000"/>
              </a:spcBef>
              <a:buFontTx/>
              <a:buNone/>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14400" lvl="2" indent="0">
              <a:buNone/>
            </a:pPr>
            <a:r>
              <a:rPr lang="en-US" sz="2000" b="1" dirty="0"/>
              <a:t>Significant Points</a:t>
            </a:r>
            <a:r>
              <a:rPr lang="en-US" sz="2000" dirty="0"/>
              <a:t>: </a:t>
            </a:r>
            <a:r>
              <a:rPr lang="en-US" sz="2000" i="1" dirty="0">
                <a:latin typeface="+mn-lt"/>
              </a:rPr>
              <a:t>CIP IND 2023-04 Definition “Off-aircraft”</a:t>
            </a:r>
            <a:br>
              <a:rPr lang="en-US" sz="2000" i="1" dirty="0">
                <a:latin typeface="+mn-lt"/>
              </a:rPr>
            </a:br>
            <a:endParaRPr lang="en-US" sz="2000" i="1" dirty="0"/>
          </a:p>
          <a:p>
            <a:pPr lvl="2">
              <a:buFont typeface="+mj-lt"/>
              <a:buAutoNum type="arabicPeriod"/>
            </a:pPr>
            <a:r>
              <a:rPr lang="en-US" sz="1600" dirty="0">
                <a:latin typeface="+mn-lt"/>
              </a:rPr>
              <a:t>Currently </a:t>
            </a:r>
            <a:r>
              <a:rPr lang="en-US" sz="1600" b="1" dirty="0">
                <a:latin typeface="+mn-lt"/>
              </a:rPr>
              <a:t>no definition </a:t>
            </a:r>
            <a:r>
              <a:rPr lang="en-US" sz="1600" dirty="0">
                <a:latin typeface="+mn-lt"/>
              </a:rPr>
              <a:t>in MSG-3 document exist for “off-aircraft”, however it is used.</a:t>
            </a:r>
            <a:br>
              <a:rPr lang="en-US" sz="1600" dirty="0">
                <a:latin typeface="+mn-lt"/>
              </a:rPr>
            </a:br>
            <a:endParaRPr lang="en-US" sz="1600" dirty="0">
              <a:latin typeface="+mn-lt"/>
            </a:endParaRPr>
          </a:p>
          <a:p>
            <a:pPr lvl="2">
              <a:buFont typeface="+mj-lt"/>
              <a:buAutoNum type="arabicPeriod"/>
            </a:pPr>
            <a:r>
              <a:rPr lang="en-US" sz="1600" dirty="0"/>
              <a:t>Examples of off-aircraft task on removed items:</a:t>
            </a:r>
          </a:p>
          <a:p>
            <a:pPr lvl="4">
              <a:buFont typeface="+mj-lt"/>
              <a:buAutoNum type="arabicPeriod"/>
            </a:pPr>
            <a:r>
              <a:rPr lang="en-US" sz="1200" dirty="0">
                <a:latin typeface="+mn-lt"/>
              </a:rPr>
              <a:t>ELT battery replacement</a:t>
            </a:r>
          </a:p>
          <a:p>
            <a:pPr lvl="4">
              <a:buFont typeface="+mj-lt"/>
              <a:buAutoNum type="arabicPeriod"/>
            </a:pPr>
            <a:r>
              <a:rPr lang="en-US" sz="1200" dirty="0"/>
              <a:t>NI-CAD battery capacity checks, top charge, container sensor checks</a:t>
            </a:r>
          </a:p>
          <a:p>
            <a:pPr lvl="4">
              <a:buFont typeface="+mj-lt"/>
              <a:buAutoNum type="arabicPeriod"/>
            </a:pPr>
            <a:r>
              <a:rPr lang="en-US" sz="1200" dirty="0"/>
              <a:t>Emergency battery capacity check</a:t>
            </a:r>
          </a:p>
          <a:p>
            <a:pPr lvl="4">
              <a:buFont typeface="+mj-lt"/>
              <a:buAutoNum type="arabicPeriod"/>
            </a:pPr>
            <a:r>
              <a:rPr lang="en-US" sz="1200" dirty="0">
                <a:latin typeface="+mn-lt"/>
              </a:rPr>
              <a:t>Coalescer </a:t>
            </a:r>
            <a:r>
              <a:rPr lang="en-US" sz="1200" dirty="0"/>
              <a:t>h</a:t>
            </a:r>
            <a:r>
              <a:rPr lang="en-US" sz="1200" dirty="0">
                <a:latin typeface="+mn-lt"/>
              </a:rPr>
              <a:t>ousing, filter bag cleaning/replacement</a:t>
            </a:r>
          </a:p>
          <a:p>
            <a:pPr lvl="4">
              <a:buFont typeface="+mj-lt"/>
              <a:buAutoNum type="arabicPeriod"/>
            </a:pPr>
            <a:r>
              <a:rPr lang="en-US" sz="1200" dirty="0"/>
              <a:t>Thermal sensor measurement test </a:t>
            </a:r>
          </a:p>
          <a:p>
            <a:pPr lvl="4">
              <a:buFont typeface="+mj-lt"/>
              <a:buAutoNum type="arabicPeriod"/>
            </a:pPr>
            <a:r>
              <a:rPr lang="en-US" sz="1200" dirty="0">
                <a:latin typeface="+mn-lt"/>
              </a:rPr>
              <a:t>Bleed air valve filter cleaning/replacement</a:t>
            </a:r>
          </a:p>
          <a:p>
            <a:pPr lvl="4">
              <a:buFont typeface="+mj-lt"/>
              <a:buAutoNum type="arabicPeriod"/>
            </a:pPr>
            <a:r>
              <a:rPr lang="en-US" sz="1200" dirty="0"/>
              <a:t>FDR ping test</a:t>
            </a:r>
            <a:r>
              <a:rPr lang="en-US" sz="1200" dirty="0">
                <a:latin typeface="+mn-lt"/>
              </a:rPr>
              <a:t> </a:t>
            </a:r>
          </a:p>
          <a:p>
            <a:pPr lvl="4">
              <a:buFont typeface="+mj-lt"/>
              <a:buAutoNum type="arabicPeriod"/>
            </a:pPr>
            <a:r>
              <a:rPr lang="en-US" sz="1200" dirty="0"/>
              <a:t>Fire bottle weight check</a:t>
            </a:r>
            <a:endParaRPr lang="en-US" sz="1400" dirty="0">
              <a:latin typeface="+mn-lt"/>
            </a:endParaRPr>
          </a:p>
          <a:p>
            <a:pPr lvl="2">
              <a:buFont typeface="+mj-lt"/>
              <a:buAutoNum type="arabicPeriod"/>
            </a:pPr>
            <a:r>
              <a:rPr lang="en-US" sz="1600" dirty="0">
                <a:latin typeface="+mn-lt"/>
              </a:rPr>
              <a:t>Operator maintenance </a:t>
            </a:r>
            <a:r>
              <a:rPr lang="en-US" sz="1600" b="1" dirty="0">
                <a:latin typeface="+mn-lt"/>
              </a:rPr>
              <a:t>capabilities determine if the work is the be outsourced</a:t>
            </a:r>
            <a:r>
              <a:rPr lang="en-US" sz="1600" b="1" dirty="0"/>
              <a:t> </a:t>
            </a:r>
            <a:r>
              <a:rPr lang="en-US" sz="1600" dirty="0"/>
              <a:t>for compliance with the MRBR ICA requirements.</a:t>
            </a:r>
          </a:p>
          <a:p>
            <a:pPr lvl="2">
              <a:buFont typeface="+mj-lt"/>
              <a:buAutoNum type="arabicPeriod"/>
            </a:pPr>
            <a:r>
              <a:rPr lang="en-GB" sz="1600" b="1" dirty="0"/>
              <a:t>Lack of clarity resulting </a:t>
            </a:r>
            <a:r>
              <a:rPr lang="en-GB" sz="1600" dirty="0"/>
              <a:t>from the omitted glossary term of “off-aircraft” creates the opportunity for miss classified task types and inappropriate consolidations of various task types (i.e., OP/OPC, FNC CK, DET, etc.) under the classification of “restoration”.</a:t>
            </a:r>
            <a:endParaRPr lang="en-US" sz="1600" dirty="0"/>
          </a:p>
        </p:txBody>
      </p:sp>
      <p:sp>
        <p:nvSpPr>
          <p:cNvPr id="2" name="Rectangle 4">
            <a:extLst>
              <a:ext uri="{FF2B5EF4-FFF2-40B4-BE49-F238E27FC236}">
                <a16:creationId xmlns:a16="http://schemas.microsoft.com/office/drawing/2014/main" id="{596E5810-F9E5-6D79-F365-44CEEDAA97DF}"/>
              </a:ext>
            </a:extLst>
          </p:cNvPr>
          <p:cNvSpPr txBox="1">
            <a:spLocks noChangeArrowheads="1"/>
          </p:cNvSpPr>
          <p:nvPr>
            <p:custDataLst>
              <p:tags r:id="rId1"/>
            </p:custDataLst>
          </p:nvPr>
        </p:nvSpPr>
        <p:spPr bwMode="auto">
          <a:xfrm>
            <a:off x="227013" y="0"/>
            <a:ext cx="8823325" cy="49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marL="177800">
              <a:spcBef>
                <a:spcPct val="20000"/>
              </a:spcBef>
              <a:buClr>
                <a:srgbClr val="F0A933"/>
              </a:buClr>
              <a:buFont typeface="Lucida Grande"/>
              <a:buChar char="»"/>
              <a:defRPr sz="1400" b="1">
                <a:solidFill>
                  <a:srgbClr val="59595C"/>
                </a:solidFill>
                <a:latin typeface="Arial" panose="020B0604020202020204" pitchFamily="34" charset="0"/>
              </a:defRPr>
            </a:lvl1pPr>
            <a:lvl2pPr marL="742950" indent="-285750">
              <a:spcBef>
                <a:spcPct val="20000"/>
              </a:spcBef>
              <a:buClr>
                <a:srgbClr val="F0A933"/>
              </a:buClr>
              <a:buFont typeface="Lucida Grande"/>
              <a:buChar char="»"/>
              <a:defRPr sz="1400">
                <a:solidFill>
                  <a:srgbClr val="59595C"/>
                </a:solidFill>
                <a:latin typeface="Arial" panose="020B0604020202020204" pitchFamily="34" charset="0"/>
              </a:defRPr>
            </a:lvl2pPr>
            <a:lvl3pPr marL="1143000" indent="-228600">
              <a:spcBef>
                <a:spcPct val="20000"/>
              </a:spcBef>
              <a:buClr>
                <a:srgbClr val="F0A933"/>
              </a:buClr>
              <a:buFont typeface="Lucida Grande"/>
              <a:buChar char="»"/>
              <a:defRPr sz="1400">
                <a:solidFill>
                  <a:srgbClr val="59595C"/>
                </a:solidFill>
                <a:latin typeface="Arial" panose="020B0604020202020204" pitchFamily="34" charset="0"/>
              </a:defRPr>
            </a:lvl3pPr>
            <a:lvl4pPr marL="1600200" indent="-228600">
              <a:spcBef>
                <a:spcPct val="20000"/>
              </a:spcBef>
              <a:buClr>
                <a:srgbClr val="F0A933"/>
              </a:buClr>
              <a:buFont typeface="Lucida Grande"/>
              <a:buChar char="»"/>
              <a:defRPr sz="1400">
                <a:solidFill>
                  <a:srgbClr val="59595C"/>
                </a:solidFill>
                <a:latin typeface="Arial" panose="020B0604020202020204" pitchFamily="34" charset="0"/>
              </a:defRPr>
            </a:lvl4pPr>
            <a:lvl5pPr marL="2057400" indent="-228600">
              <a:spcBef>
                <a:spcPct val="20000"/>
              </a:spcBef>
              <a:buClr>
                <a:srgbClr val="F0A933"/>
              </a:buClr>
              <a:buFont typeface="Lucida Grande"/>
              <a:buChar char="»"/>
              <a:defRPr sz="1400">
                <a:solidFill>
                  <a:srgbClr val="59595C"/>
                </a:solidFill>
                <a:latin typeface="Arial" panose="020B0604020202020204" pitchFamily="34" charset="0"/>
              </a:defRPr>
            </a:lvl5pPr>
            <a:lvl6pPr marL="25146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6pPr>
            <a:lvl7pPr marL="29718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7pPr>
            <a:lvl8pPr marL="34290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8pPr>
            <a:lvl9pPr marL="3886200" indent="-228600" eaLnBrk="0" fontAlgn="base" hangingPunct="0">
              <a:spcBef>
                <a:spcPct val="20000"/>
              </a:spcBef>
              <a:spcAft>
                <a:spcPct val="0"/>
              </a:spcAft>
              <a:buClr>
                <a:srgbClr val="F0A933"/>
              </a:buClr>
              <a:buFont typeface="Lucida Grande"/>
              <a:buChar char="»"/>
              <a:defRPr sz="1400">
                <a:solidFill>
                  <a:srgbClr val="59595C"/>
                </a:solidFill>
                <a:latin typeface="Arial" panose="020B0604020202020204" pitchFamily="34" charset="0"/>
              </a:defRPr>
            </a:lvl9pPr>
          </a:lstStyle>
          <a:p>
            <a:pPr eaLnBrk="1" hangingPunct="1">
              <a:spcBef>
                <a:spcPct val="0"/>
              </a:spcBef>
              <a:buClrTx/>
              <a:buFontTx/>
              <a:buNone/>
            </a:pPr>
            <a:r>
              <a:rPr lang="en-US" altLang="en-US" sz="2000" dirty="0">
                <a:solidFill>
                  <a:schemeClr val="tx1"/>
                </a:solidFill>
              </a:rPr>
              <a:t>CIP IND 2023-04: OVERVIEW</a:t>
            </a:r>
            <a:endParaRPr lang="en-US" altLang="en-US" sz="2000" dirty="0">
              <a:solidFill>
                <a:schemeClr val="accent2"/>
              </a:solidFill>
            </a:endParaRPr>
          </a:p>
        </p:txBody>
      </p:sp>
    </p:spTree>
    <p:extLst>
      <p:ext uri="{BB962C8B-B14F-4D97-AF65-F5344CB8AC3E}">
        <p14:creationId xmlns:p14="http://schemas.microsoft.com/office/powerpoint/2010/main" val="1265020280"/>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17839&quot;&gt;&lt;version val=&quot;21061&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mruColor&gt;&lt;m_vecMRU length=&quot;0&quot;/&gt;&lt;/m_mruColor&gt;&lt;m_mapectfillschemeMRU/&gt;&lt;m_eweekdayFirstOfWeek val=&quot;1&quot;/&gt;&lt;m_eweekdayFirstOfWorkweek val=&quot;2&quot;/&gt;&lt;m_eweekdayFirstOfWeekend val=&quot;7&quot;/&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chDecimalSymbol17909&gt;.&lt;/m_chDecimalSymbol17909&gt;&lt;m_nGroupingDigits17909 val=&quot;3&quot;/&gt;&lt;m_chGroupingSymbol17909&gt;,&lt;/m_chGroupingSymbol17909&gt;&lt;/m_precDefault&gt;&lt;/CDefaultPrec&gt;&lt;/root&gt;"/>
  <p:tag name="THINKCELLUNDODONOTDELETE" val="1448"/>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heme/theme1.xml><?xml version="1.0" encoding="utf-8"?>
<a:theme xmlns:a="http://schemas.openxmlformats.org/drawingml/2006/main" name="ATA Case for a National Airline Policy 083111 REV">
  <a:themeElements>
    <a:clrScheme name="ATA">
      <a:dk1>
        <a:srgbClr val="000000"/>
      </a:dk1>
      <a:lt1>
        <a:srgbClr val="FFFFFF"/>
      </a:lt1>
      <a:dk2>
        <a:srgbClr val="47474A"/>
      </a:dk2>
      <a:lt2>
        <a:srgbClr val="808080"/>
      </a:lt2>
      <a:accent1>
        <a:srgbClr val="7D7F83"/>
      </a:accent1>
      <a:accent2>
        <a:srgbClr val="ED9A18"/>
      </a:accent2>
      <a:accent3>
        <a:srgbClr val="1070AC"/>
      </a:accent3>
      <a:accent4>
        <a:srgbClr val="A10F1E"/>
      </a:accent4>
      <a:accent5>
        <a:srgbClr val="56A835"/>
      </a:accent5>
      <a:accent6>
        <a:srgbClr val="47474A"/>
      </a:accent6>
      <a:hlink>
        <a:srgbClr val="1070AC"/>
      </a:hlink>
      <a:folHlink>
        <a:srgbClr val="1070AC"/>
      </a:folHlink>
    </a:clrScheme>
    <a:fontScheme name="Standard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9525">
          <a:solidFill>
            <a:schemeClr val="bg2"/>
          </a:solidFill>
        </a:ln>
        <a:effectLst/>
      </a:spPr>
      <a:bodyPr tIns="90000" bIns="90000" rtlCol="0" anchor="ctr" anchorCtr="0"/>
      <a:lstStyle>
        <a:defPP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tIns="90000" bIns="90000" rtlCol="0">
        <a:spAutoFit/>
      </a:bodyPr>
      <a:lstStyle>
        <a:defPPr algn="ctr">
          <a:defRPr sz="14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3E3A805D396507419C6ADBFAECF1DE24" ma:contentTypeVersion="12" ma:contentTypeDescription="Create a new document." ma:contentTypeScope="" ma:versionID="5ece8e2a6060f93f018266d4330bb898">
  <xsd:schema xmlns:xsd="http://www.w3.org/2001/XMLSchema" xmlns:xs="http://www.w3.org/2001/XMLSchema" xmlns:p="http://schemas.microsoft.com/office/2006/metadata/properties" xmlns:ns3="d1768c6c-d4f9-4982-b18f-ac5b6f48c2f5" xmlns:ns4="ea25b103-8835-4d82-b974-1aebfcc7fe19" targetNamespace="http://schemas.microsoft.com/office/2006/metadata/properties" ma:root="true" ma:fieldsID="3341fac45337abcf41e335d63a9c2ab7" ns3:_="" ns4:_="">
    <xsd:import namespace="d1768c6c-d4f9-4982-b18f-ac5b6f48c2f5"/>
    <xsd:import namespace="ea25b103-8835-4d82-b974-1aebfcc7fe1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OCR" minOccurs="0"/>
                <xsd:element ref="ns3:MediaServiceAutoKeyPoints" minOccurs="0"/>
                <xsd:element ref="ns3:MediaServiceKeyPoints"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1768c6c-d4f9-4982-b18f-ac5b6f48c2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a25b103-8835-4d82-b974-1aebfcc7fe19"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F840DB8-D358-4942-BCC6-F23945AF4E71}">
  <ds:schemaRefs>
    <ds:schemaRef ds:uri="http://schemas.microsoft.com/office/2006/metadata/longProperties"/>
  </ds:schemaRefs>
</ds:datastoreItem>
</file>

<file path=customXml/itemProps2.xml><?xml version="1.0" encoding="utf-8"?>
<ds:datastoreItem xmlns:ds="http://schemas.openxmlformats.org/officeDocument/2006/customXml" ds:itemID="{BBE191F0-D3FC-4643-B089-7F6B742E245B}">
  <ds:schemaRefs>
    <ds:schemaRef ds:uri="http://purl.org/dc/dcmitype/"/>
    <ds:schemaRef ds:uri="http://schemas.microsoft.com/office/infopath/2007/PartnerControls"/>
    <ds:schemaRef ds:uri="d1768c6c-d4f9-4982-b18f-ac5b6f48c2f5"/>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ea25b103-8835-4d82-b974-1aebfcc7fe19"/>
    <ds:schemaRef ds:uri="http://www.w3.org/XML/1998/namespace"/>
  </ds:schemaRefs>
</ds:datastoreItem>
</file>

<file path=customXml/itemProps3.xml><?xml version="1.0" encoding="utf-8"?>
<ds:datastoreItem xmlns:ds="http://schemas.openxmlformats.org/officeDocument/2006/customXml" ds:itemID="{CF33935A-8060-452B-8B3F-5A2BDE4BCB26}">
  <ds:schemaRefs>
    <ds:schemaRef ds:uri="http://schemas.microsoft.com/sharepoint/v3/contenttype/forms"/>
  </ds:schemaRefs>
</ds:datastoreItem>
</file>

<file path=customXml/itemProps4.xml><?xml version="1.0" encoding="utf-8"?>
<ds:datastoreItem xmlns:ds="http://schemas.openxmlformats.org/officeDocument/2006/customXml" ds:itemID="{3DB96C9A-CDCB-409E-AE7D-EB2C8E2AB8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1768c6c-d4f9-4982-b18f-ac5b6f48c2f5"/>
    <ds:schemaRef ds:uri="ea25b103-8835-4d82-b974-1aebfcc7fe1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ATA Case for a National Airline Policy 083111 REV.thmx</Template>
  <TotalTime>13553</TotalTime>
  <Words>2171</Words>
  <Application>Microsoft Office PowerPoint</Application>
  <PresentationFormat>Custom</PresentationFormat>
  <Paragraphs>162</Paragraphs>
  <Slides>22</Slides>
  <Notes>21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31" baseType="lpstr">
      <vt:lpstr>Arial</vt:lpstr>
      <vt:lpstr>Calibri</vt:lpstr>
      <vt:lpstr>Lucida Grande</vt:lpstr>
      <vt:lpstr>Segoe UI</vt:lpstr>
      <vt:lpstr>Symbol</vt:lpstr>
      <vt:lpstr>Times New Roman</vt:lpstr>
      <vt:lpstr>Wingdings</vt:lpstr>
      <vt:lpstr>ATA Case for a National Airline Policy 083111 REV</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Boston Consulting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A4A PowerPoint Template</dc:title>
  <dc:creator>Martin Daniels</dc:creator>
  <cp:lastModifiedBy>Leonard Beauchemin</cp:lastModifiedBy>
  <cp:revision>1502</cp:revision>
  <cp:lastPrinted>2024-04-25T15:20:57Z</cp:lastPrinted>
  <dcterms:created xsi:type="dcterms:W3CDTF">2011-11-22T14:26:57Z</dcterms:created>
  <dcterms:modified xsi:type="dcterms:W3CDTF">2024-04-26T14:38:35Z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lpwstr>20100310</vt:lpwstr>
  </property>
  <property fmtid="{D5CDD505-2E9C-101B-9397-08002B2CF9AE}" pid="3" name="Format Name">
    <vt:lpwstr>BCG Format</vt:lpwstr>
  </property>
  <property fmtid="{D5CDD505-2E9C-101B-9397-08002B2CF9AE}" pid="4" name="Template Name">
    <vt:lpwstr>Letter</vt:lpwstr>
  </property>
  <property fmtid="{D5CDD505-2E9C-101B-9397-08002B2CF9AE}" pid="5" name="ContentTypeId">
    <vt:lpwstr>0x0101003E3A805D396507419C6ADBFAECF1DE24</vt:lpwstr>
  </property>
  <property fmtid="{D5CDD505-2E9C-101B-9397-08002B2CF9AE}" pid="6" name="Order">
    <vt:r8>400</vt:r8>
  </property>
  <property fmtid="{D5CDD505-2E9C-101B-9397-08002B2CF9AE}" pid="7" name="Category">
    <vt:lpwstr>Template</vt:lpwstr>
  </property>
  <property fmtid="{D5CDD505-2E9C-101B-9397-08002B2CF9AE}" pid="8" name="Is Industry Member Appropriate">
    <vt:lpwstr>0</vt:lpwstr>
  </property>
  <property fmtid="{D5CDD505-2E9C-101B-9397-08002B2CF9AE}" pid="9" name="IndustryMemberTopicArea">
    <vt:lpwstr/>
  </property>
  <property fmtid="{D5CDD505-2E9C-101B-9397-08002B2CF9AE}" pid="10" name="ContentType">
    <vt:lpwstr>Document</vt:lpwstr>
  </property>
  <property fmtid="{D5CDD505-2E9C-101B-9397-08002B2CF9AE}" pid="11" name="Status">
    <vt:lpwstr/>
  </property>
  <property fmtid="{D5CDD505-2E9C-101B-9397-08002B2CF9AE}" pid="12" name="Issue">
    <vt:lpwstr/>
  </property>
</Properties>
</file>