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comments/modernComment_3C6_0.xml" ContentType="application/vnd.ms-powerpoint.comment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comments/modernComment_4D7_7063FADB.xml" ContentType="application/vnd.ms-powerpoint.comment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81" r:id="rId4"/>
  </p:sldMasterIdLst>
  <p:notesMasterIdLst>
    <p:notesMasterId r:id="rId12"/>
  </p:notesMasterIdLst>
  <p:handoutMasterIdLst>
    <p:handoutMasterId r:id="rId13"/>
  </p:handoutMasterIdLst>
  <p:sldIdLst>
    <p:sldId id="966" r:id="rId5"/>
    <p:sldId id="1220" r:id="rId6"/>
    <p:sldId id="1238" r:id="rId7"/>
    <p:sldId id="1239" r:id="rId8"/>
    <p:sldId id="1240" r:id="rId9"/>
    <p:sldId id="1241" r:id="rId10"/>
    <p:sldId id="1189" r:id="rId11"/>
  </p:sldIdLst>
  <p:sldSz cx="9602788" cy="6858000"/>
  <p:notesSz cx="7010400" cy="9236075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65">
          <p15:clr>
            <a:srgbClr val="A4A3A4"/>
          </p15:clr>
        </p15:guide>
        <p15:guide id="2" pos="13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4BEEA9-6094-E488-E6C7-766A1CA21770}" name="Berger, Kevin" initials="BK" userId="S::kberger@airlines.org::1559ee31-b372-47fd-b9f8-8c5690e8489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day" initials="v" lastIdx="2" clrIdx="0"/>
  <p:cmAuthor id="1" name="Benson, Avril" initials="BA" lastIdx="3" clrIdx="1">
    <p:extLst>
      <p:ext uri="{19B8F6BF-5375-455C-9EA6-DF929625EA0E}">
        <p15:presenceInfo xmlns:p15="http://schemas.microsoft.com/office/powerpoint/2012/main" userId="S::437846@corpaa.aa.com::99c8442a-2b0e-4282-9a5e-fd3d9026c6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933"/>
    <a:srgbClr val="69B24B"/>
    <a:srgbClr val="CCECFF"/>
    <a:srgbClr val="1785B8"/>
    <a:srgbClr val="0066FF"/>
    <a:srgbClr val="B1222B"/>
    <a:srgbClr val="58595B"/>
    <a:srgbClr val="919397"/>
    <a:srgbClr val="B0232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59" autoAdjust="0"/>
    <p:restoredTop sz="91398" autoAdjust="0"/>
  </p:normalViewPr>
  <p:slideViewPr>
    <p:cSldViewPr snapToGrid="0">
      <p:cViewPr varScale="1">
        <p:scale>
          <a:sx n="100" d="100"/>
          <a:sy n="100" d="100"/>
        </p:scale>
        <p:origin x="1992" y="114"/>
      </p:cViewPr>
      <p:guideLst>
        <p:guide orient="horz" pos="2465"/>
        <p:guide pos="13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80" d="100"/>
        <a:sy n="180" d="100"/>
      </p:scale>
      <p:origin x="0" y="-1890"/>
    </p:cViewPr>
  </p:sorterViewPr>
  <p:notesViewPr>
    <p:cSldViewPr snapToGrid="0">
      <p:cViewPr varScale="1">
        <p:scale>
          <a:sx n="132" d="100"/>
          <a:sy n="132" d="100"/>
        </p:scale>
        <p:origin x="-1648" y="-10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omments/modernComment_3C6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D609AA9-4209-498F-9E5E-2C124D7792E9}" authorId="{B74BEEA9-6094-E488-E6C7-766A1CA21770}" status="resolved" created="2024-05-03T15:20:17.14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966"/>
      <ac:spMk id="8" creationId="{00000000-0000-0000-0000-000000000000}"/>
      <ac:txMk cp="44">
        <ac:context len="93" hash="1764974796"/>
      </ac:txMk>
    </ac:txMkLst>
    <p188:pos x="137323" y="641862"/>
    <p188:txBody>
      <a:bodyPr/>
      <a:lstStyle/>
      <a:p>
        <a:r>
          <a:rPr lang="en-US"/>
          <a:t>Update</a:t>
        </a:r>
      </a:p>
    </p188:txBody>
  </p188:cm>
</p188:cmLst>
</file>

<file path=ppt/comments/modernComment_4D7_7063FAD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43C6316-6F3A-4192-9E0F-F406923A96E5}" authorId="{B74BEEA9-6094-E488-E6C7-766A1CA21770}" status="resolved" created="2024-05-03T15:21:52.27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85600475" sldId="1239"/>
      <ac:spMk id="64520" creationId="{00000000-0000-0000-0000-000000000000}"/>
      <ac:txMk cp="18" len="26">
        <ac:context len="524" hash="1508660433"/>
      </ac:txMk>
    </ac:txMkLst>
    <p188:pos x="5764310" y="719987"/>
    <p188:txBody>
      <a:bodyPr/>
      <a:lstStyle/>
      <a:p>
        <a:r>
          <a:rPr lang="en-US"/>
          <a:t>Very stable and action oriented MPIG member society</a:t>
        </a:r>
      </a:p>
    </p188:txBody>
  </p188:cm>
  <p188:cm id="{E67A0214-5522-4945-82FC-22C9326C2E57}" authorId="{B74BEEA9-6094-E488-E6C7-766A1CA21770}" status="resolved" created="2024-05-03T15:22:26.57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85600475" sldId="1239"/>
      <ac:spMk id="64520" creationId="{00000000-0000-0000-0000-000000000000}"/>
      <ac:txMk cp="127" len="3">
        <ac:context len="524" hash="1508660433"/>
      </ac:txMk>
    </ac:txMkLst>
    <p188:pos x="6713879" y="1634387"/>
    <p188:txBody>
      <a:bodyPr/>
      <a:lstStyle/>
      <a:p>
        <a:r>
          <a:rPr lang="en-US"/>
          <a:t>CIPs</a:t>
        </a:r>
      </a:p>
    </p188:txBody>
  </p188:cm>
  <p188:cm id="{A6DF908D-7645-4BC5-B3C7-701476251B80}" authorId="{B74BEEA9-6094-E488-E6C7-766A1CA21770}" status="resolved" created="2024-05-03T15:22:41.08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85600475" sldId="1239"/>
      <ac:spMk id="64520" creationId="{00000000-0000-0000-0000-000000000000}"/>
      <ac:txMk cp="185" len="1">
        <ac:context len="524" hash="1508660433"/>
      </ac:txMk>
    </ac:txMkLst>
    <p188:pos x="5222704" y="1936842"/>
    <p188:txBody>
      <a:bodyPr/>
      <a:lstStyle/>
      <a:p>
        <a:r>
          <a:rPr lang="en-US"/>
          <a:t>creation</a:t>
        </a:r>
      </a:p>
    </p188:txBody>
  </p188:cm>
  <p188:cm id="{01852299-B1AC-4D49-8D06-ABA804BEE3A7}" authorId="{B74BEEA9-6094-E488-E6C7-766A1CA21770}" status="resolved" created="2024-05-03T15:23:41.712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85600475" sldId="1239"/>
      <ac:spMk id="64520" creationId="{00000000-0000-0000-0000-000000000000}"/>
      <ac:txMk cp="371" len="31">
        <ac:context len="524" hash="1508660433"/>
      </ac:txMk>
    </ac:txMkLst>
    <p188:pos x="3815934" y="3765642"/>
    <p188:txBody>
      <a:bodyPr/>
      <a:lstStyle/>
      <a:p>
        <a:r>
          <a:rPr lang="en-US"/>
          <a:t>Strengthend collaboration </a:t>
        </a:r>
      </a:p>
    </p188:txBody>
  </p188:cm>
</p188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F127020-07BF-4FB2-8824-58243ABAB120}" type="datetimeFigureOut">
              <a:rPr lang="en-US"/>
              <a:pPr>
                <a:defRPr/>
              </a:pPr>
              <a:t>5/3/2024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776F29A-40C6-48C8-870D-58B27032ACD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67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C0B0418-89DA-49E1-8424-9B87C9466461}" type="datetimeFigureOut">
              <a:rPr lang="en-US"/>
              <a:pPr>
                <a:defRPr/>
              </a:pPr>
              <a:t>5/3/2024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0" y="693738"/>
            <a:ext cx="4851400" cy="3465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18" tIns="45309" rIns="90618" bIns="45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386263"/>
            <a:ext cx="5607050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4" tIns="45702" rIns="91404" bIns="45702" numCol="1" anchor="b" anchorCtr="0" compatLnSpc="1">
            <a:prstTxWarp prst="textNoShape">
              <a:avLst/>
            </a:prstTxWarp>
          </a:bodyPr>
          <a:lstStyle>
            <a:lvl1pPr algn="r" defTabSz="880741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B77AD1-A7B9-4518-B6DE-2BE2EF5623A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4373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AD65A51B-D28B-4C93-B0D3-7FA9A06FA191}" type="slidenum">
              <a:rPr lang="en-US" sz="1200">
                <a:latin typeface="Calibri" pitchFamily="34" charset="0"/>
              </a:rPr>
              <a:pPr algn="r" eaLnBrk="1" hangingPunct="1"/>
              <a:t>0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248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1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709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2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506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3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390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4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285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879475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87947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CB84945-6980-4CCA-8403-4E4FAB24E33A}" type="slidenum">
              <a:rPr lang="en-US" sz="1200" smtClean="0">
                <a:latin typeface="Calibri" pitchFamily="34" charset="0"/>
              </a:rPr>
              <a:pPr eaLnBrk="1" hangingPunct="1"/>
              <a:t>5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354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3972" name="Slide Number Placeholder 3"/>
          <p:cNvSpPr txBox="1">
            <a:spLocks noGrp="1"/>
          </p:cNvSpPr>
          <p:nvPr/>
        </p:nvSpPr>
        <p:spPr bwMode="auto">
          <a:xfrm>
            <a:off x="3970338" y="8774113"/>
            <a:ext cx="3038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b"/>
          <a:lstStyle>
            <a:lvl1pPr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22338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FE021DC0-AA19-424C-A119-B363DC2058DA}" type="slidenum">
              <a:rPr lang="en-US" sz="1200">
                <a:latin typeface="Calibri" pitchFamily="34" charset="0"/>
              </a:rPr>
              <a:pPr algn="r" eaLnBrk="1" hangingPunct="1"/>
              <a:t>6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81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86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763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5812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328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5331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8312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6789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0698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5942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55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274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3838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639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691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7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4596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68566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0301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62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2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04512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52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1716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98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68626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3112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4187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8072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03417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91591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0056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62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028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43247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39072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6365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14385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609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24207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781049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4345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34485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3007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7099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14" y="163513"/>
            <a:ext cx="8688237" cy="831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314" y="1508133"/>
            <a:ext cx="8688237" cy="4614863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5143775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734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02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6090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23281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23171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79301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9929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20420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4555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140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744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38216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0660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334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592798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7160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83159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0676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091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9096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352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0833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83513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21280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0329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70725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8829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04843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148" descr="BCG_Monogram_RGB"/>
          <p:cNvSpPr>
            <a:spLocks noChangeAspect="1" noChangeArrowheads="1"/>
          </p:cNvSpPr>
          <p:nvPr/>
        </p:nvSpPr>
        <p:spPr bwMode="auto">
          <a:xfrm>
            <a:off x="635000" y="644525"/>
            <a:ext cx="16192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4" name="Picture 149" descr="BCG_Logotype_Regular_rev"/>
          <p:cNvSpPr>
            <a:spLocks noChangeAspect="1" noChangeArrowheads="1"/>
          </p:cNvSpPr>
          <p:nvPr/>
        </p:nvSpPr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05510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5567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9275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752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935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223501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5162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9" descr="BCG_Logotype_Regular_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5832475"/>
            <a:ext cx="41783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370064" y="658800"/>
            <a:ext cx="1618488" cy="667512"/>
          </a:xfrm>
        </p:spPr>
        <p:txBody>
          <a:bodyPr lIns="90000" tIns="90000" rIns="90000" bIns="90000" anchor="ctr"/>
          <a:lstStyle>
            <a:lvl1pPr algn="ctr">
              <a:defRPr sz="1400" b="0">
                <a:solidFill>
                  <a:srgbClr val="80808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91396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844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88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690400" cy="46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071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slideLayout" Target="../slideLayouts/slideLayout84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61925"/>
            <a:ext cx="6527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8125"/>
            <a:ext cx="8689975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TextBox 9"/>
          <p:cNvSpPr txBox="1">
            <a:spLocks noChangeArrowheads="1"/>
          </p:cNvSpPr>
          <p:nvPr/>
        </p:nvSpPr>
        <p:spPr bwMode="auto">
          <a:xfrm>
            <a:off x="8751888" y="158750"/>
            <a:ext cx="43180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D67E336E-6271-4717-98E6-F32E020591FF}" type="slidenum">
              <a:rPr lang="en-US" sz="1400" smtClean="0">
                <a:solidFill>
                  <a:srgbClr val="000000"/>
                </a:solidFill>
              </a:rPr>
              <a:pPr algn="r" eaLnBrk="1" hangingPunct="1">
                <a:defRPr/>
              </a:pPr>
              <a:t>‹Nr.›</a:t>
            </a:fld>
            <a:endParaRPr lang="en-US" sz="1400" dirty="0">
              <a:solidFill>
                <a:srgbClr val="000000"/>
              </a:solidFill>
            </a:endParaRPr>
          </a:p>
          <a:p>
            <a:pPr algn="r" eaLnBrk="1" hangingPunct="1">
              <a:defRPr/>
            </a:pP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  <p:sldLayoutId id="2147484421" r:id="rId12"/>
    <p:sldLayoutId id="2147484422" r:id="rId13"/>
    <p:sldLayoutId id="2147484423" r:id="rId14"/>
    <p:sldLayoutId id="2147484424" r:id="rId15"/>
    <p:sldLayoutId id="2147484425" r:id="rId16"/>
    <p:sldLayoutId id="2147484426" r:id="rId17"/>
    <p:sldLayoutId id="2147484427" r:id="rId18"/>
    <p:sldLayoutId id="2147484428" r:id="rId19"/>
    <p:sldLayoutId id="2147484429" r:id="rId20"/>
    <p:sldLayoutId id="2147484430" r:id="rId21"/>
    <p:sldLayoutId id="2147484431" r:id="rId22"/>
    <p:sldLayoutId id="2147484432" r:id="rId23"/>
    <p:sldLayoutId id="2147484433" r:id="rId24"/>
    <p:sldLayoutId id="2147484434" r:id="rId25"/>
    <p:sldLayoutId id="2147484435" r:id="rId26"/>
    <p:sldLayoutId id="2147484436" r:id="rId27"/>
    <p:sldLayoutId id="2147484437" r:id="rId28"/>
    <p:sldLayoutId id="2147484438" r:id="rId29"/>
    <p:sldLayoutId id="2147484439" r:id="rId30"/>
    <p:sldLayoutId id="2147484440" r:id="rId31"/>
    <p:sldLayoutId id="2147484441" r:id="rId32"/>
    <p:sldLayoutId id="2147484442" r:id="rId33"/>
    <p:sldLayoutId id="2147484443" r:id="rId34"/>
    <p:sldLayoutId id="2147484444" r:id="rId35"/>
    <p:sldLayoutId id="2147484445" r:id="rId36"/>
    <p:sldLayoutId id="2147484446" r:id="rId37"/>
    <p:sldLayoutId id="2147484447" r:id="rId38"/>
    <p:sldLayoutId id="2147484448" r:id="rId39"/>
    <p:sldLayoutId id="2147484449" r:id="rId40"/>
    <p:sldLayoutId id="2147484450" r:id="rId41"/>
    <p:sldLayoutId id="2147484451" r:id="rId42"/>
    <p:sldLayoutId id="2147484452" r:id="rId43"/>
    <p:sldLayoutId id="2147484453" r:id="rId44"/>
    <p:sldLayoutId id="2147484386" r:id="rId45"/>
    <p:sldLayoutId id="2147484454" r:id="rId46"/>
    <p:sldLayoutId id="2147484455" r:id="rId47"/>
    <p:sldLayoutId id="2147484387" r:id="rId48"/>
    <p:sldLayoutId id="2147484388" r:id="rId49"/>
    <p:sldLayoutId id="2147484456" r:id="rId50"/>
    <p:sldLayoutId id="2147484389" r:id="rId51"/>
    <p:sldLayoutId id="2147484457" r:id="rId52"/>
    <p:sldLayoutId id="2147484390" r:id="rId53"/>
    <p:sldLayoutId id="2147484391" r:id="rId54"/>
    <p:sldLayoutId id="2147484458" r:id="rId55"/>
    <p:sldLayoutId id="2147484392" r:id="rId56"/>
    <p:sldLayoutId id="2147484393" r:id="rId57"/>
    <p:sldLayoutId id="2147484459" r:id="rId58"/>
    <p:sldLayoutId id="2147484394" r:id="rId59"/>
    <p:sldLayoutId id="2147484460" r:id="rId60"/>
    <p:sldLayoutId id="2147484461" r:id="rId61"/>
    <p:sldLayoutId id="2147484395" r:id="rId62"/>
    <p:sldLayoutId id="2147484396" r:id="rId63"/>
    <p:sldLayoutId id="2147484397" r:id="rId64"/>
    <p:sldLayoutId id="2147484462" r:id="rId65"/>
    <p:sldLayoutId id="2147484463" r:id="rId66"/>
    <p:sldLayoutId id="2147484398" r:id="rId67"/>
    <p:sldLayoutId id="2147484399" r:id="rId68"/>
    <p:sldLayoutId id="2147484400" r:id="rId69"/>
    <p:sldLayoutId id="2147484464" r:id="rId70"/>
    <p:sldLayoutId id="2147484465" r:id="rId71"/>
    <p:sldLayoutId id="2147484401" r:id="rId72"/>
    <p:sldLayoutId id="2147484402" r:id="rId73"/>
    <p:sldLayoutId id="2147484466" r:id="rId74"/>
    <p:sldLayoutId id="2147484403" r:id="rId75"/>
    <p:sldLayoutId id="2147484467" r:id="rId76"/>
    <p:sldLayoutId id="2147484404" r:id="rId77"/>
    <p:sldLayoutId id="2147484405" r:id="rId78"/>
    <p:sldLayoutId id="2147484468" r:id="rId79"/>
    <p:sldLayoutId id="2147484406" r:id="rId80"/>
    <p:sldLayoutId id="2147484407" r:id="rId81"/>
    <p:sldLayoutId id="2147484469" r:id="rId82"/>
    <p:sldLayoutId id="2147484408" r:id="rId83"/>
    <p:sldLayoutId id="2147484409" r:id="rId8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400" b="1" kern="1200">
          <a:solidFill>
            <a:srgbClr val="59595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 b="1">
          <a:solidFill>
            <a:srgbClr val="59595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b="1" kern="1200">
          <a:solidFill>
            <a:srgbClr val="59595C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3pPr>
      <a:lvl4pPr marL="1376363" indent="-231775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4pPr>
      <a:lvl5pPr marL="2058988" indent="-230188" algn="l" rtl="0" eaLnBrk="1" fontAlgn="base" hangingPunct="1">
        <a:spcBef>
          <a:spcPct val="20000"/>
        </a:spcBef>
        <a:spcAft>
          <a:spcPct val="0"/>
        </a:spcAft>
        <a:buClr>
          <a:srgbClr val="F0A933"/>
        </a:buClr>
        <a:buFont typeface="Lucida Grande"/>
        <a:buChar char="»"/>
        <a:defRPr sz="1400" kern="1200">
          <a:solidFill>
            <a:srgbClr val="5959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microsoft.com/office/2018/10/relationships/comments" Target="../comments/modernComment_3C6_0.xml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5" Type="http://schemas.openxmlformats.org/officeDocument/2006/relationships/image" Target="../media/image4.jpeg"/><Relationship Id="rId4" Type="http://schemas.microsoft.com/office/2018/10/relationships/comments" Target="../comments/modernComment_4D7_7063FADB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eg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63490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492" name="Picture 6" descr="Color Logo Horz with tag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18683" y="4049713"/>
            <a:ext cx="7883506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eaLnBrk="1" hangingPunct="1"/>
            <a:r>
              <a:rPr lang="en-US" sz="2800" dirty="0"/>
              <a:t>Maintenance Programs Industry Group (MPIG) </a:t>
            </a:r>
            <a:r>
              <a:rPr lang="en-US" dirty="0">
                <a:solidFill>
                  <a:schemeClr val="bg2"/>
                </a:solidFill>
                <a:latin typeface="Arial"/>
                <a:ea typeface="+mj-ea"/>
                <a:cs typeface="Arial"/>
              </a:rPr>
              <a:t>Update International MRB Policy Board Meeting </a:t>
            </a: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800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800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  <a:p>
            <a:pPr marL="177800">
              <a:defRPr/>
            </a:pPr>
            <a:endParaRPr lang="en-US" sz="2200" dirty="0">
              <a:solidFill>
                <a:schemeClr val="bg2"/>
              </a:solidFill>
              <a:latin typeface="Arial"/>
              <a:ea typeface="+mj-ea"/>
              <a:cs typeface="Arial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9C7FE9-2B7F-4C03-8FDC-CBAF924F42E8}"/>
              </a:ext>
            </a:extLst>
          </p:cNvPr>
          <p:cNvSpPr txBox="1"/>
          <p:nvPr/>
        </p:nvSpPr>
        <p:spPr>
          <a:xfrm>
            <a:off x="6650205" y="5154941"/>
            <a:ext cx="2427268" cy="920422"/>
          </a:xfrm>
          <a:prstGeom prst="rect">
            <a:avLst/>
          </a:prstGeom>
          <a:noFill/>
        </p:spPr>
        <p:txBody>
          <a:bodyPr wrap="none" tIns="90000" bIns="90000" rtlCol="0">
            <a:spAutoFit/>
          </a:bodyPr>
          <a:lstStyle/>
          <a:p>
            <a:r>
              <a:rPr lang="en-US" sz="1600" dirty="0"/>
              <a:t>May 12-17th,</a:t>
            </a:r>
          </a:p>
          <a:p>
            <a:r>
              <a:rPr lang="en-US" sz="1600" dirty="0"/>
              <a:t>2024 IMRB PB,</a:t>
            </a:r>
          </a:p>
          <a:p>
            <a:r>
              <a:rPr lang="en-US" sz="1600" dirty="0"/>
              <a:t>Haikou Hosted by CAAC</a:t>
            </a:r>
            <a:endParaRPr lang="de-DE" sz="1400" dirty="0"/>
          </a:p>
        </p:txBody>
      </p:sp>
    </p:spTree>
  </p:cSld>
  <p:clrMapOvr>
    <a:masterClrMapping/>
  </p:clrMapOvr>
  <p:transition/>
  <p:extLst>
    <p:ext uri="{6950BFC3-D8DA-4A85-94F7-54DA5524770B}">
      <p188:commentRel xmlns:p188="http://schemas.microsoft.com/office/powerpoint/2018/8/main" r:id="rId5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Overview</a:t>
            </a:r>
            <a:endParaRPr lang="en-US" sz="2000" b="1" dirty="0">
              <a:solidFill>
                <a:srgbClr val="4D4D4D"/>
              </a:solidFill>
            </a:endParaRP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A03FD31-9FB5-40E0-84BE-44F5BFAB9877}"/>
              </a:ext>
            </a:extLst>
          </p:cNvPr>
          <p:cNvSpPr txBox="1"/>
          <p:nvPr/>
        </p:nvSpPr>
        <p:spPr>
          <a:xfrm>
            <a:off x="393700" y="1438366"/>
            <a:ext cx="8693943" cy="4198755"/>
          </a:xfrm>
          <a:prstGeom prst="rect">
            <a:avLst/>
          </a:prstGeom>
          <a:noFill/>
        </p:spPr>
        <p:txBody>
          <a:bodyPr wrap="square" tIns="90000" bIns="9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Current leadership: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Chair: Oliver WEISS (Airbus Commercial Europe)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Vice-Chair: Avril BENSON (American Airlines)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/>
              <a:t>Secretary: Kevin BERGER (A4A)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The MPIG Working Groups</a:t>
            </a:r>
            <a:endParaRPr lang="en-US" sz="16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MPIG Structure WG: Jan HIELSMANN  (Airbus Commercial Europe)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MPIG L/HIRF Working Groupe: Armando CHIEFFI (Archer)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MPIG AHM WG: Jeffrey MILLER (Boeing)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MPIG MSG-4 WG: Avril BENSON (American Airlines)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MSG-4 Task Force &amp; Workstream leader</a:t>
            </a:r>
          </a:p>
        </p:txBody>
      </p:sp>
    </p:spTree>
    <p:extLst>
      <p:ext uri="{BB962C8B-B14F-4D97-AF65-F5344CB8AC3E}">
        <p14:creationId xmlns:p14="http://schemas.microsoft.com/office/powerpoint/2010/main" val="329848024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Latest Meeting and Activities Summary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376238" y="1031442"/>
            <a:ext cx="8801100" cy="198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MPIG calls &amp; Meeting:	- Monthly / bi-monthly conf calls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765550" lvl="8" indent="-107950"/>
            <a:r>
              <a:rPr lang="en-US" sz="2000" dirty="0"/>
              <a:t>- Oct 17-18, Face2Face hosted by </a:t>
            </a:r>
            <a:r>
              <a:rPr lang="de-DE" sz="2000" dirty="0"/>
              <a:t>Collins Aerospace </a:t>
            </a:r>
            <a:r>
              <a:rPr lang="en-US" sz="2000" dirty="0"/>
              <a:t>Charlotte NC</a:t>
            </a:r>
          </a:p>
          <a:p>
            <a:pPr marL="3657600" lvl="8" indent="0"/>
            <a:endParaRPr lang="en-US" sz="2000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0DBB773-21D2-4612-8613-28B258C23C94}"/>
              </a:ext>
            </a:extLst>
          </p:cNvPr>
          <p:cNvSpPr txBox="1"/>
          <p:nvPr/>
        </p:nvSpPr>
        <p:spPr>
          <a:xfrm>
            <a:off x="604403" y="3053602"/>
            <a:ext cx="8405093" cy="25516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tIns="90000" bIns="90000" rtlCol="0">
            <a:spAutoFit/>
          </a:bodyPr>
          <a:lstStyle/>
          <a:p>
            <a:pPr lvl="0"/>
            <a:r>
              <a:rPr lang="en-US" sz="1400" u="sng" dirty="0"/>
              <a:t>Face2Face Meeting Agenda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/>
              <a:t> 2024 priorities / May IAM planning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/>
              <a:t> Policy Board communication procedures</a:t>
            </a:r>
            <a:endParaRPr lang="de-DE" sz="14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400" dirty="0"/>
              <a:t> IAHM Briefing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400" dirty="0"/>
              <a:t> SWG Briefing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400" dirty="0"/>
              <a:t> L/HIRF Briefing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400" dirty="0"/>
              <a:t> MSG-4 Briefing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400" dirty="0"/>
              <a:t> CIP Review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/>
              <a:t> Cyber security: intro / overview, ICA considerations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/>
              <a:t> AI-based decision support for Condition-Based Maintenance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1400" dirty="0"/>
              <a:t> SAE ARP7122/ARP5987A orientation &amp; update; HM-1 and E-32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465521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Key Performance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376238" y="1031441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Very </a:t>
            </a:r>
            <a:r>
              <a:rPr lang="en-US" sz="2000" b="1" dirty="0"/>
              <a:t>stable</a:t>
            </a:r>
            <a:r>
              <a:rPr lang="en-US" sz="2000" dirty="0"/>
              <a:t> and </a:t>
            </a:r>
            <a:r>
              <a:rPr lang="en-US" sz="2000" b="1" dirty="0"/>
              <a:t>active MPIG member society</a:t>
            </a:r>
            <a:r>
              <a:rPr lang="en-US" sz="2000" dirty="0"/>
              <a:t>, which is highly appreciated.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MPIG is spending a </a:t>
            </a:r>
            <a:r>
              <a:rPr lang="en-US" sz="2000" b="1" dirty="0"/>
              <a:t>significant effort in reviewing CIPs proposed </a:t>
            </a:r>
            <a:r>
              <a:rPr lang="en-US" sz="2000" dirty="0"/>
              <a:t>by the industry and Policy Board, including creation of sub-working groups.</a:t>
            </a:r>
          </a:p>
          <a:p>
            <a:pPr marL="114300" indent="0"/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Early </a:t>
            </a:r>
            <a:r>
              <a:rPr lang="en-US" sz="2000" b="1" dirty="0"/>
              <a:t>involvement of PB members </a:t>
            </a:r>
            <a:r>
              <a:rPr lang="en-US" sz="2000" dirty="0"/>
              <a:t>has been highly appreciated. However, more PB consolidated input would further enhance our overall efficiency.</a:t>
            </a:r>
          </a:p>
          <a:p>
            <a:pPr marL="114300" indent="0"/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MPIG has </a:t>
            </a:r>
            <a:r>
              <a:rPr lang="en-US" sz="2000" b="1" dirty="0"/>
              <a:t>strengthened</a:t>
            </a:r>
            <a:r>
              <a:rPr lang="en-US" sz="2000" dirty="0"/>
              <a:t> the collaboration </a:t>
            </a:r>
            <a:r>
              <a:rPr lang="en-US" sz="2000" b="1" dirty="0"/>
              <a:t>and involvement to the SAE committee</a:t>
            </a:r>
            <a:r>
              <a:rPr lang="en-US" sz="2000" dirty="0"/>
              <a:t> to ensure </a:t>
            </a:r>
            <a:r>
              <a:rPr lang="en-US" sz="2000" b="1" dirty="0"/>
              <a:t>two-ways consistency </a:t>
            </a:r>
            <a:r>
              <a:rPr lang="en-US" sz="2000" dirty="0"/>
              <a:t>on A4A/PB (MSG-3/IMPS) and SAE deliverables.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657600" lvl="8" indent="0"/>
            <a:endParaRPr lang="en-US" sz="2000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5600475"/>
      </p:ext>
    </p:extLst>
  </p:cSld>
  <p:clrMapOvr>
    <a:masterClrMapping/>
  </p:clrMapOvr>
  <p:transition/>
  <p:extLst>
    <p:ext uri="{6950BFC3-D8DA-4A85-94F7-54DA5524770B}">
      <p188:commentRel xmlns:p188="http://schemas.microsoft.com/office/powerpoint/2018/8/main" r:id="rId4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Key Performance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376238" y="1031441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Impact and deployment on operators level </a:t>
            </a:r>
            <a:r>
              <a:rPr lang="en-US" sz="2000" dirty="0"/>
              <a:t>of all changes introduced by the MPIG/PB via MSG-3/IMPS changes has to be </a:t>
            </a:r>
            <a:r>
              <a:rPr lang="en-US" sz="2000" b="1" dirty="0"/>
              <a:t>thoughtfully evaluated</a:t>
            </a:r>
            <a:r>
              <a:rPr lang="en-US" sz="2000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/>
              <a:t>MPIG very much appreciates </a:t>
            </a:r>
            <a:r>
              <a:rPr lang="en-US" sz="2000" dirty="0"/>
              <a:t>the open and direct </a:t>
            </a:r>
            <a:r>
              <a:rPr lang="en-US" sz="2000" b="1" dirty="0"/>
              <a:t>exchange with the Policy Board</a:t>
            </a:r>
            <a:r>
              <a:rPr lang="en-US" sz="2000" dirty="0"/>
              <a:t>, which is seen as the backbone and prerequisite for goal-oriented discussions.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657600" lvl="8" indent="0"/>
            <a:endParaRPr lang="en-US" sz="2000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301450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Connector 45"/>
          <p:cNvCxnSpPr/>
          <p:nvPr/>
        </p:nvCxnSpPr>
        <p:spPr>
          <a:xfrm>
            <a:off x="393700" y="1195388"/>
            <a:ext cx="8813800" cy="1587"/>
          </a:xfrm>
          <a:prstGeom prst="line">
            <a:avLst/>
          </a:prstGeom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3700" y="5761038"/>
            <a:ext cx="8826500" cy="1587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516" name="Picture 47" descr="Color Logo Horz with ta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5919788"/>
            <a:ext cx="22161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Rectangle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4318" y="-207963"/>
            <a:ext cx="88233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b"/>
          <a:lstStyle>
            <a:lvl1pPr marL="1778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/>
              <a:t>Key Performance</a:t>
            </a:r>
          </a:p>
          <a:p>
            <a:pPr eaLnBrk="1" hangingPunct="1"/>
            <a:endParaRPr lang="en-US" sz="1700" dirty="0">
              <a:solidFill>
                <a:schemeClr val="accent2"/>
              </a:solidFill>
            </a:endParaRPr>
          </a:p>
        </p:txBody>
      </p:sp>
      <p:sp>
        <p:nvSpPr>
          <p:cNvPr id="64520" name="Rectangle 3"/>
          <p:cNvSpPr txBox="1">
            <a:spLocks noChangeArrowheads="1"/>
          </p:cNvSpPr>
          <p:nvPr/>
        </p:nvSpPr>
        <p:spPr bwMode="auto">
          <a:xfrm>
            <a:off x="376238" y="1031441"/>
            <a:ext cx="8801100" cy="457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000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457200" lvl="1" indent="0"/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/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657600" lvl="8" indent="0"/>
            <a:endParaRPr lang="en-US" sz="2000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493453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72706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707" name="Picture 6" descr="Color Logo Horz with tag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78000"/>
            <a:ext cx="47386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43113" y="3811588"/>
            <a:ext cx="724058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/>
          <a:p>
            <a:pPr marL="177800">
              <a:defRPr/>
            </a:pPr>
            <a:r>
              <a:rPr lang="en-US" sz="2200" dirty="0">
                <a:solidFill>
                  <a:srgbClr val="58595B"/>
                </a:solidFill>
                <a:latin typeface="Arial"/>
                <a:ea typeface="+mj-ea"/>
                <a:cs typeface="Arial"/>
              </a:rPr>
              <a:t>Let’s have a fruitful meeting!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44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o9OrRZC9k.veXJd48VNEg"/>
</p:tagLst>
</file>

<file path=ppt/theme/theme1.xml><?xml version="1.0" encoding="utf-8"?>
<a:theme xmlns:a="http://schemas.openxmlformats.org/drawingml/2006/main" name="A4A PowerPoint Template">
  <a:themeElements>
    <a:clrScheme name="ATA">
      <a:dk1>
        <a:srgbClr val="000000"/>
      </a:dk1>
      <a:lt1>
        <a:srgbClr val="FFFFFF"/>
      </a:lt1>
      <a:dk2>
        <a:srgbClr val="47474A"/>
      </a:dk2>
      <a:lt2>
        <a:srgbClr val="808080"/>
      </a:lt2>
      <a:accent1>
        <a:srgbClr val="7D7F83"/>
      </a:accent1>
      <a:accent2>
        <a:srgbClr val="ED9A18"/>
      </a:accent2>
      <a:accent3>
        <a:srgbClr val="1070AC"/>
      </a:accent3>
      <a:accent4>
        <a:srgbClr val="A10F1E"/>
      </a:accent4>
      <a:accent5>
        <a:srgbClr val="56A835"/>
      </a:accent5>
      <a:accent6>
        <a:srgbClr val="47474A"/>
      </a:accent6>
      <a:hlink>
        <a:srgbClr val="1070AC"/>
      </a:hlink>
      <a:folHlink>
        <a:srgbClr val="1070AC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solidFill>
            <a:schemeClr val="bg2"/>
          </a:solidFill>
        </a:ln>
        <a:effectLst/>
      </a:spPr>
      <a:bodyPr tIns="90000" bIns="90000" rtlCol="0" anchor="ctr" anchorCtr="0"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spAutoFit/>
      </a:bodyPr>
      <a:lstStyle>
        <a:defPPr algn="ctr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515B1005CA5140BD574D37EE5BC438" ma:contentTypeVersion="13" ma:contentTypeDescription="Create a new document." ma:contentTypeScope="" ma:versionID="1a80ff96064ba2497a085c8136938061">
  <xsd:schema xmlns:xsd="http://www.w3.org/2001/XMLSchema" xmlns:xs="http://www.w3.org/2001/XMLSchema" xmlns:p="http://schemas.microsoft.com/office/2006/metadata/properties" xmlns:ns3="a53d0814-6219-4ceb-941c-c8e67e90d9d9" xmlns:ns4="4d0db74e-e1b3-49a6-9f96-2d0d1f9f52ec" targetNamespace="http://schemas.microsoft.com/office/2006/metadata/properties" ma:root="true" ma:fieldsID="e7e84be058be6b60df90bcd1ff6e2a48" ns3:_="" ns4:_="">
    <xsd:import namespace="a53d0814-6219-4ceb-941c-c8e67e90d9d9"/>
    <xsd:import namespace="4d0db74e-e1b3-49a6-9f96-2d0d1f9f52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3d0814-6219-4ceb-941c-c8e67e90d9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0db74e-e1b3-49a6-9f96-2d0d1f9f52e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E16DAB-1BB3-4D70-B48E-DF6192BD5D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3d0814-6219-4ceb-941c-c8e67e90d9d9"/>
    <ds:schemaRef ds:uri="4d0db74e-e1b3-49a6-9f96-2d0d1f9f52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C2A6C4-2EB1-4717-B93C-5C3F0C26B1AC}">
  <ds:schemaRefs>
    <ds:schemaRef ds:uri="http://www.w3.org/XML/1998/namespace"/>
    <ds:schemaRef ds:uri="4d0db74e-e1b3-49a6-9f96-2d0d1f9f52ec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a53d0814-6219-4ceb-941c-c8e67e90d9d9"/>
  </ds:schemaRefs>
</ds:datastoreItem>
</file>

<file path=customXml/itemProps3.xml><?xml version="1.0" encoding="utf-8"?>
<ds:datastoreItem xmlns:ds="http://schemas.openxmlformats.org/officeDocument/2006/customXml" ds:itemID="{CF33935A-8060-452B-8B3F-5A2BDE4BCB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A4A PowerPoint Template</Template>
  <TotalTime>0</TotalTime>
  <Words>355</Words>
  <Application>Microsoft Office PowerPoint</Application>
  <PresentationFormat>Benutzerdefiniert</PresentationFormat>
  <Paragraphs>93</Paragraphs>
  <Slides>7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Lucida Grande</vt:lpstr>
      <vt:lpstr>Wingdings</vt:lpstr>
      <vt:lpstr>A4A PowerPoint Template</vt:lpstr>
      <vt:lpstr>think-cell Slide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Conn, Paul</dc:creator>
  <cp:lastModifiedBy>WEISS Oliver</cp:lastModifiedBy>
  <cp:revision>111</cp:revision>
  <cp:lastPrinted>2011-09-01T13:01:47Z</cp:lastPrinted>
  <dcterms:created xsi:type="dcterms:W3CDTF">2013-11-25T14:04:21Z</dcterms:created>
  <dcterms:modified xsi:type="dcterms:W3CDTF">2024-05-03T17:42:48Z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Letter</vt:lpwstr>
  </property>
  <property fmtid="{D5CDD505-2E9C-101B-9397-08002B2CF9AE}" pid="5" name="ContentTypeId">
    <vt:lpwstr>0x0101008B515B1005CA5140BD574D37EE5BC438</vt:lpwstr>
  </property>
  <property fmtid="{D5CDD505-2E9C-101B-9397-08002B2CF9AE}" pid="6" name="Order">
    <vt:r8>400</vt:r8>
  </property>
  <property fmtid="{D5CDD505-2E9C-101B-9397-08002B2CF9AE}" pid="7" name="Category">
    <vt:lpwstr>Template</vt:lpwstr>
  </property>
  <property fmtid="{D5CDD505-2E9C-101B-9397-08002B2CF9AE}" pid="8" name="Is Industry Member Appropriate">
    <vt:bool>false</vt:bool>
  </property>
  <property fmtid="{D5CDD505-2E9C-101B-9397-08002B2CF9AE}" pid="9" name="URL">
    <vt:lpwstr/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_dlc_DocIdItemGuid">
    <vt:lpwstr>b08c8544-0e0d-433b-8dc3-34e7b96afe7c</vt:lpwstr>
  </property>
</Properties>
</file>