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665" r:id="rId6"/>
  </p:sldMasterIdLst>
  <p:notesMasterIdLst>
    <p:notesMasterId r:id="rId14"/>
  </p:notesMasterIdLst>
  <p:sldIdLst>
    <p:sldId id="256" r:id="rId7"/>
    <p:sldId id="358" r:id="rId8"/>
    <p:sldId id="359" r:id="rId9"/>
    <p:sldId id="360" r:id="rId10"/>
    <p:sldId id="361" r:id="rId11"/>
    <p:sldId id="362" r:id="rId12"/>
    <p:sldId id="31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6"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660"/>
  </p:normalViewPr>
  <p:slideViewPr>
    <p:cSldViewPr>
      <p:cViewPr varScale="1">
        <p:scale>
          <a:sx n="108" d="100"/>
          <a:sy n="108" d="100"/>
        </p:scale>
        <p:origin x="1668" y="108"/>
      </p:cViewPr>
      <p:guideLst>
        <p:guide orient="horz" pos="2496"/>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E13F5E-A7C3-46A1-9878-D533C43E75BD}" type="datetimeFigureOut">
              <a:rPr lang="en-GB" smtClean="0"/>
              <a:t>29/04/2024</a:t>
            </a:fld>
            <a:endParaRPr lang="en-GB"/>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8ECF7B-8379-4A96-980C-B0EF3F85C33E}" type="slidenum">
              <a:rPr lang="en-GB" smtClean="0"/>
              <a:t>‹#›</a:t>
            </a:fld>
            <a:endParaRPr lang="en-GB"/>
          </a:p>
        </p:txBody>
      </p:sp>
    </p:spTree>
    <p:extLst>
      <p:ext uri="{BB962C8B-B14F-4D97-AF65-F5344CB8AC3E}">
        <p14:creationId xmlns:p14="http://schemas.microsoft.com/office/powerpoint/2010/main" val="1308695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1</a:t>
            </a:fld>
            <a:endParaRPr lang="en-GB"/>
          </a:p>
        </p:txBody>
      </p:sp>
    </p:spTree>
    <p:extLst>
      <p:ext uri="{BB962C8B-B14F-4D97-AF65-F5344CB8AC3E}">
        <p14:creationId xmlns:p14="http://schemas.microsoft.com/office/powerpoint/2010/main" val="506269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2</a:t>
            </a:fld>
            <a:endParaRPr lang="en-GB"/>
          </a:p>
        </p:txBody>
      </p:sp>
    </p:spTree>
    <p:extLst>
      <p:ext uri="{BB962C8B-B14F-4D97-AF65-F5344CB8AC3E}">
        <p14:creationId xmlns:p14="http://schemas.microsoft.com/office/powerpoint/2010/main" val="3182939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3</a:t>
            </a:fld>
            <a:endParaRPr lang="en-GB"/>
          </a:p>
        </p:txBody>
      </p:sp>
    </p:spTree>
    <p:extLst>
      <p:ext uri="{BB962C8B-B14F-4D97-AF65-F5344CB8AC3E}">
        <p14:creationId xmlns:p14="http://schemas.microsoft.com/office/powerpoint/2010/main" val="1494228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4</a:t>
            </a:fld>
            <a:endParaRPr lang="en-GB"/>
          </a:p>
        </p:txBody>
      </p:sp>
    </p:spTree>
    <p:extLst>
      <p:ext uri="{BB962C8B-B14F-4D97-AF65-F5344CB8AC3E}">
        <p14:creationId xmlns:p14="http://schemas.microsoft.com/office/powerpoint/2010/main" val="1267037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5</a:t>
            </a:fld>
            <a:endParaRPr lang="en-GB"/>
          </a:p>
        </p:txBody>
      </p:sp>
    </p:spTree>
    <p:extLst>
      <p:ext uri="{BB962C8B-B14F-4D97-AF65-F5344CB8AC3E}">
        <p14:creationId xmlns:p14="http://schemas.microsoft.com/office/powerpoint/2010/main" val="979814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6</a:t>
            </a:fld>
            <a:endParaRPr lang="en-GB"/>
          </a:p>
        </p:txBody>
      </p:sp>
    </p:spTree>
    <p:extLst>
      <p:ext uri="{BB962C8B-B14F-4D97-AF65-F5344CB8AC3E}">
        <p14:creationId xmlns:p14="http://schemas.microsoft.com/office/powerpoint/2010/main" val="2132150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9E8ECF7B-8379-4A96-980C-B0EF3F85C33E}" type="slidenum">
              <a:rPr lang="en-GB" smtClean="0"/>
              <a:t>7</a:t>
            </a:fld>
            <a:endParaRPr lang="en-GB"/>
          </a:p>
        </p:txBody>
      </p:sp>
    </p:spTree>
    <p:extLst>
      <p:ext uri="{BB962C8B-B14F-4D97-AF65-F5344CB8AC3E}">
        <p14:creationId xmlns:p14="http://schemas.microsoft.com/office/powerpoint/2010/main" val="4232573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losur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fld id="{00F4709F-F898-41A4-8C24-62F84D1800A2}" type="datetimeFigureOut">
              <a:rPr lang="en-US" smtClean="0"/>
              <a:pPr/>
              <a:t>4/29/2024</a:t>
            </a:fld>
            <a:endParaRPr lang="en-US" dirty="0"/>
          </a:p>
          <a:p>
            <a:endParaRPr lang="en-US" dirty="0"/>
          </a:p>
        </p:txBody>
      </p:sp>
      <p:sp>
        <p:nvSpPr>
          <p:cNvPr id="4" name="Slide Number Placeholder 3"/>
          <p:cNvSpPr>
            <a:spLocks noGrp="1"/>
          </p:cNvSpPr>
          <p:nvPr>
            <p:ph type="sldNum" sz="quarter" idx="11"/>
          </p:nvPr>
        </p:nvSpPr>
        <p:spPr/>
        <p:txBody>
          <a:bodyPr/>
          <a:lstStyle/>
          <a:p>
            <a:fld id="{B687E342-DD06-44AE-96E2-400C5AD2E7A5}" type="slidenum">
              <a:rPr lang="en-US" smtClean="0"/>
              <a:pPr/>
              <a:t>‹#›</a:t>
            </a:fld>
            <a:endParaRPr lang="en-US"/>
          </a:p>
        </p:txBody>
      </p:sp>
      <p:sp>
        <p:nvSpPr>
          <p:cNvPr id="6" name="Title 1"/>
          <p:cNvSpPr>
            <a:spLocks noGrp="1"/>
          </p:cNvSpPr>
          <p:nvPr>
            <p:ph type="ctrTitle" hasCustomPrompt="1"/>
          </p:nvPr>
        </p:nvSpPr>
        <p:spPr>
          <a:xfrm>
            <a:off x="1818167" y="3019647"/>
            <a:ext cx="7134463" cy="1329069"/>
          </a:xfrm>
          <a:prstGeom prst="rect">
            <a:avLst/>
          </a:prstGeom>
        </p:spPr>
        <p:txBody>
          <a:bodyPr/>
          <a:lstStyle>
            <a:lvl1pPr algn="l">
              <a:defRPr sz="4400"/>
            </a:lvl1pPr>
          </a:lstStyle>
          <a:p>
            <a:r>
              <a:rPr lang="en-US" dirty="0"/>
              <a:t>Click to edit Title</a:t>
            </a:r>
          </a:p>
        </p:txBody>
      </p:sp>
      <p:sp>
        <p:nvSpPr>
          <p:cNvPr id="8" name="Subtitle 2"/>
          <p:cNvSpPr>
            <a:spLocks noGrp="1"/>
          </p:cNvSpPr>
          <p:nvPr>
            <p:ph type="subTitle" idx="1" hasCustomPrompt="1"/>
          </p:nvPr>
        </p:nvSpPr>
        <p:spPr>
          <a:xfrm>
            <a:off x="1818167" y="4513521"/>
            <a:ext cx="7144858" cy="1752600"/>
          </a:xfrm>
          <a:prstGeom prst="rect">
            <a:avLst/>
          </a:prstGeo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Your Name and Organization</a:t>
            </a:r>
          </a:p>
        </p:txBody>
      </p:sp>
    </p:spTree>
    <p:extLst>
      <p:ext uri="{BB962C8B-B14F-4D97-AF65-F5344CB8AC3E}">
        <p14:creationId xmlns:p14="http://schemas.microsoft.com/office/powerpoint/2010/main" val="515031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3039" y="274638"/>
            <a:ext cx="8789986" cy="687387"/>
          </a:xfrm>
          <a:prstGeom prst="rect">
            <a:avLst/>
          </a:prstGeom>
        </p:spPr>
        <p:txBody>
          <a:bodyPr/>
          <a:lstStyle/>
          <a:p>
            <a:r>
              <a:rPr lang="en-US"/>
              <a:t>Click to edit Master title style</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4033505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with Lines">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0529947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57485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1"/>
            <a:ext cx="3008313" cy="4402174"/>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839071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4949042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7387"/>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160305" y="1120776"/>
            <a:ext cx="8786843" cy="474158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30752689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399" y="1120775"/>
            <a:ext cx="2333625" cy="477361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73038" y="1120775"/>
            <a:ext cx="6303962" cy="477361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869337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1552055-DA43-4033-A391-48E466C8D14A}" type="datetime1">
              <a:rPr lang="en-US" smtClean="0"/>
              <a:pPr/>
              <a:t>4/29/2024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BF7C4-305F-4225-9677-92263D7610C9}" type="slidenum">
              <a:rPr lang="en-US" smtClean="0"/>
              <a:pPr/>
              <a:t>‹#›</a:t>
            </a:fld>
            <a:endParaRPr lang="en-US"/>
          </a:p>
        </p:txBody>
      </p:sp>
    </p:spTree>
    <p:extLst>
      <p:ext uri="{BB962C8B-B14F-4D97-AF65-F5344CB8AC3E}">
        <p14:creationId xmlns:p14="http://schemas.microsoft.com/office/powerpoint/2010/main" val="483079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D5C5147-DCC7-45A4-8E3D-CCA8E71E2B5F}" type="datetime1">
              <a:rPr lang="en-US" smtClean="0"/>
              <a:pPr/>
              <a:t>4/29/2024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9BF7C4-305F-4225-9677-92263D7610C9}" type="slidenum">
              <a:rPr lang="en-US" smtClean="0"/>
              <a:pPr/>
              <a:t>‹#›</a:t>
            </a:fld>
            <a:endParaRPr lang="en-US"/>
          </a:p>
        </p:txBody>
      </p:sp>
    </p:spTree>
    <p:extLst>
      <p:ext uri="{BB962C8B-B14F-4D97-AF65-F5344CB8AC3E}">
        <p14:creationId xmlns:p14="http://schemas.microsoft.com/office/powerpoint/2010/main" val="3239486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73DA893-E794-40C2-835E-17412753D217}" type="datetime1">
              <a:rPr lang="en-US" smtClean="0"/>
              <a:pPr/>
              <a:t>4/29/2024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9BF7C4-305F-4225-9677-92263D7610C9}" type="slidenum">
              <a:rPr lang="en-US" smtClean="0"/>
              <a:pPr/>
              <a:t>‹#›</a:t>
            </a:fld>
            <a:endParaRPr lang="en-US"/>
          </a:p>
        </p:txBody>
      </p:sp>
    </p:spTree>
    <p:extLst>
      <p:ext uri="{BB962C8B-B14F-4D97-AF65-F5344CB8AC3E}">
        <p14:creationId xmlns:p14="http://schemas.microsoft.com/office/powerpoint/2010/main" val="1700117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73039" y="120872"/>
            <a:ext cx="8789986" cy="841153"/>
          </a:xfrm>
          <a:prstGeom prst="rect">
            <a:avLst/>
          </a:prstGeom>
        </p:spPr>
        <p:txBody>
          <a:bodyPr/>
          <a:lstStyle>
            <a:lvl1pPr>
              <a:defRPr b="1"/>
            </a:lvl1pPr>
          </a:lstStyle>
          <a:p>
            <a:r>
              <a:rPr lang="en-US" dirty="0"/>
              <a:t>Click to edit Section title</a:t>
            </a:r>
          </a:p>
        </p:txBody>
      </p:sp>
      <p:sp>
        <p:nvSpPr>
          <p:cNvPr id="3" name="Subtitle 2"/>
          <p:cNvSpPr>
            <a:spLocks noGrp="1"/>
          </p:cNvSpPr>
          <p:nvPr>
            <p:ph type="subTitle" idx="1"/>
          </p:nvPr>
        </p:nvSpPr>
        <p:spPr>
          <a:xfrm>
            <a:off x="173037" y="1120776"/>
            <a:ext cx="8789987" cy="4727132"/>
          </a:xfrm>
          <a:prstGeom prst="rect">
            <a:avLst/>
          </a:prstGeom>
        </p:spPr>
        <p:txBody>
          <a:bodyPr/>
          <a:lstStyle>
            <a:lvl1pPr marL="0" indent="0" algn="ct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1263742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3037" y="274638"/>
            <a:ext cx="8789987" cy="687387"/>
          </a:xfrm>
          <a:prstGeom prst="rect">
            <a:avLst/>
          </a:prstGeom>
        </p:spPr>
        <p:txBody>
          <a:bodyPr/>
          <a:lstStyle>
            <a:lvl1pPr>
              <a:defRPr b="1"/>
            </a:lvl1pPr>
          </a:lstStyle>
          <a:p>
            <a:r>
              <a:rPr lang="en-US" dirty="0"/>
              <a:t>Click to edit Slide title</a:t>
            </a:r>
          </a:p>
        </p:txBody>
      </p:sp>
      <p:sp>
        <p:nvSpPr>
          <p:cNvPr id="3" name="Content Placeholder 2"/>
          <p:cNvSpPr>
            <a:spLocks noGrp="1"/>
          </p:cNvSpPr>
          <p:nvPr>
            <p:ph idx="1"/>
          </p:nvPr>
        </p:nvSpPr>
        <p:spPr>
          <a:xfrm>
            <a:off x="160305" y="1105786"/>
            <a:ext cx="8786843" cy="4756573"/>
          </a:xfrm>
          <a:prstGeom prst="rect">
            <a:avLst/>
          </a:prstGeo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833170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3037" y="132612"/>
            <a:ext cx="8789987" cy="829414"/>
          </a:xfrm>
          <a:prstGeom prst="rect">
            <a:avLst/>
          </a:prstGeom>
        </p:spPr>
        <p:txBody>
          <a:bodyPr anchor="t"/>
          <a:lstStyle>
            <a:lvl1pPr algn="l">
              <a:defRPr sz="4000" b="1" cap="all"/>
            </a:lvl1pPr>
          </a:lstStyle>
          <a:p>
            <a:r>
              <a:rPr lang="en-US" dirty="0"/>
              <a:t>Click to edit Master title</a:t>
            </a:r>
          </a:p>
        </p:txBody>
      </p:sp>
      <p:sp>
        <p:nvSpPr>
          <p:cNvPr id="3" name="Text Placeholder 2"/>
          <p:cNvSpPr>
            <a:spLocks noGrp="1"/>
          </p:cNvSpPr>
          <p:nvPr>
            <p:ph type="body" idx="1"/>
          </p:nvPr>
        </p:nvSpPr>
        <p:spPr>
          <a:xfrm>
            <a:off x="173038" y="1120776"/>
            <a:ext cx="8789987" cy="4121076"/>
          </a:xfrm>
          <a:prstGeom prst="rect">
            <a:avLst/>
          </a:prstGeom>
        </p:spPr>
        <p:txBody>
          <a:bodyPr anchor="b"/>
          <a:lstStyle>
            <a:lvl1pPr marL="0" indent="0">
              <a:buNone/>
              <a:defRPr sz="32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2422580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3037" y="274638"/>
            <a:ext cx="8789987" cy="687387"/>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73038" y="1120776"/>
            <a:ext cx="4322762" cy="47736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199" y="1120776"/>
            <a:ext cx="4314825" cy="47736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1014916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73037" y="274638"/>
            <a:ext cx="8789987" cy="687387"/>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73038" y="1109793"/>
            <a:ext cx="432435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73038" y="1818167"/>
            <a:ext cx="4324350" cy="4076221"/>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120426"/>
            <a:ext cx="431800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860699"/>
            <a:ext cx="4318000" cy="403369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3E33E8-0FBA-4D04-9912-91DBA175E9A3}" type="slidenum">
              <a:rPr lang="en-US" smtClean="0"/>
              <a:pPr/>
              <a:t>‹#›</a:t>
            </a:fld>
            <a:endParaRPr lang="en-US"/>
          </a:p>
        </p:txBody>
      </p:sp>
    </p:spTree>
    <p:extLst>
      <p:ext uri="{BB962C8B-B14F-4D97-AF65-F5344CB8AC3E}">
        <p14:creationId xmlns:p14="http://schemas.microsoft.com/office/powerpoint/2010/main" val="42126872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ags" Target="../tags/tag1.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00F4709F-F898-41A4-8C24-62F84D1800A2}" type="datetimeFigureOut">
              <a:rPr lang="en-US" smtClean="0">
                <a:solidFill>
                  <a:schemeClr val="tx1"/>
                </a:solidFill>
              </a:rPr>
              <a:pPr/>
              <a:t>4/29/2024</a:t>
            </a:fld>
            <a:endParaRPr lang="en-US" dirty="0">
              <a:solidFill>
                <a:schemeClr val="tx1"/>
              </a:solidFill>
            </a:endParaRPr>
          </a:p>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B687E342-DD06-44AE-96E2-400C5AD2E7A5}" type="slidenum">
              <a:rPr lang="en-US" smtClean="0"/>
              <a:pPr/>
              <a:t>‹#›</a:t>
            </a:fld>
            <a:endParaRPr lang="en-US" dirty="0"/>
          </a:p>
        </p:txBody>
      </p:sp>
      <p:pic>
        <p:nvPicPr>
          <p:cNvPr id="7" name="Picture 6" descr="Color Logo Horz with tag.jpg"/>
          <p:cNvPicPr>
            <a:picLocks noChangeAspect="1"/>
          </p:cNvPicPr>
          <p:nvPr/>
        </p:nvPicPr>
        <p:blipFill>
          <a:blip r:embed="rId6" cstate="print"/>
          <a:srcRect/>
          <a:stretch>
            <a:fillRect/>
          </a:stretch>
        </p:blipFill>
        <p:spPr bwMode="auto">
          <a:xfrm>
            <a:off x="428625" y="1778000"/>
            <a:ext cx="4738688" cy="1508125"/>
          </a:xfrm>
          <a:prstGeom prst="rect">
            <a:avLst/>
          </a:prstGeom>
          <a:noFill/>
          <a:ln w="9525">
            <a:noFill/>
            <a:miter lim="800000"/>
            <a:headEnd/>
            <a:tailEnd/>
          </a:ln>
        </p:spPr>
      </p:pic>
    </p:spTree>
    <p:extLst>
      <p:ext uri="{BB962C8B-B14F-4D97-AF65-F5344CB8AC3E}">
        <p14:creationId xmlns:p14="http://schemas.microsoft.com/office/powerpoint/2010/main" val="39240836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fld id="{5F750D33-DC24-4F4D-A754-4C87614A3F4D}" type="datetimeFigureOut">
              <a:rPr lang="en-US" smtClean="0"/>
              <a:pPr/>
              <a:t>4/29/2024</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6B3E33E8-0FBA-4D04-9912-91DBA175E9A3}" type="slidenum">
              <a:rPr lang="en-US" smtClean="0"/>
              <a:pPr/>
              <a:t>‹#›</a:t>
            </a:fld>
            <a:endParaRPr lang="en-US" dirty="0"/>
          </a:p>
        </p:txBody>
      </p:sp>
      <p:sp>
        <p:nvSpPr>
          <p:cNvPr id="14" name="Rectangle 4"/>
          <p:cNvSpPr txBox="1">
            <a:spLocks noChangeArrowheads="1"/>
          </p:cNvSpPr>
          <p:nvPr>
            <p:custDataLst>
              <p:tags r:id="rId13"/>
            </p:custDataLst>
          </p:nvPr>
        </p:nvSpPr>
        <p:spPr bwMode="auto">
          <a:xfrm>
            <a:off x="160306" y="249236"/>
            <a:ext cx="8823387" cy="1262359"/>
          </a:xfrm>
          <a:prstGeom prst="rect">
            <a:avLst/>
          </a:prstGeom>
          <a:noFill/>
          <a:ln w="9525">
            <a:noFill/>
            <a:miter lim="800000"/>
            <a:headEnd/>
            <a:tailEnd/>
          </a:ln>
        </p:spPr>
        <p:txBody>
          <a:bodyPr lIns="0" rIns="0" anchor="b"/>
          <a:lstStyle/>
          <a:p>
            <a:pPr marL="177800">
              <a:lnSpc>
                <a:spcPts val="2700"/>
              </a:lnSpc>
            </a:pPr>
            <a:endParaRPr lang="zh-CN" altLang="en-US" sz="2400" dirty="0">
              <a:solidFill>
                <a:srgbClr val="B1222B"/>
              </a:solidFill>
              <a:ea typeface="宋体" pitchFamily="2" charset="-122"/>
            </a:endParaRPr>
          </a:p>
        </p:txBody>
      </p:sp>
      <p:cxnSp>
        <p:nvCxnSpPr>
          <p:cNvPr id="15" name="Straight Connector 14"/>
          <p:cNvCxnSpPr/>
          <p:nvPr/>
        </p:nvCxnSpPr>
        <p:spPr bwMode="auto">
          <a:xfrm>
            <a:off x="133350" y="685800"/>
            <a:ext cx="8813799" cy="1587"/>
          </a:xfrm>
          <a:prstGeom prst="line">
            <a:avLst/>
          </a:prstGeom>
          <a:ln w="25400" cap="flat" cmpd="sng" algn="ctr">
            <a:solidFill>
              <a:schemeClr val="tx1"/>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6" name="Picture 33" descr="Color Logo Horz with tag.jpg"/>
          <p:cNvPicPr>
            <a:picLocks noChangeAspect="1"/>
          </p:cNvPicPr>
          <p:nvPr/>
        </p:nvPicPr>
        <p:blipFill>
          <a:blip r:embed="rId14" cstate="print"/>
          <a:srcRect/>
          <a:stretch>
            <a:fillRect/>
          </a:stretch>
        </p:blipFill>
        <p:spPr bwMode="auto">
          <a:xfrm>
            <a:off x="376483" y="6172200"/>
            <a:ext cx="1922343" cy="612000"/>
          </a:xfrm>
          <a:prstGeom prst="rect">
            <a:avLst/>
          </a:prstGeom>
          <a:noFill/>
          <a:ln w="9525">
            <a:noFill/>
            <a:miter lim="800000"/>
            <a:headEnd/>
            <a:tailEnd/>
          </a:ln>
        </p:spPr>
      </p:pic>
      <p:cxnSp>
        <p:nvCxnSpPr>
          <p:cNvPr id="18" name="Straight Connector 17"/>
          <p:cNvCxnSpPr/>
          <p:nvPr/>
        </p:nvCxnSpPr>
        <p:spPr bwMode="auto">
          <a:xfrm>
            <a:off x="173038" y="6096000"/>
            <a:ext cx="8774111" cy="0"/>
          </a:xfrm>
          <a:prstGeom prst="line">
            <a:avLst/>
          </a:prstGeom>
          <a:ln w="254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875907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anose="020B0604020202020204" pitchFamily="34" charset="0"/>
        <a:buNone/>
        <a:defRPr sz="3200" b="1"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3090531"/>
            <a:ext cx="6819031" cy="2929269"/>
          </a:xfrm>
        </p:spPr>
        <p:txBody>
          <a:bodyPr/>
          <a:lstStyle/>
          <a:p>
            <a:pPr>
              <a:lnSpc>
                <a:spcPct val="150000"/>
              </a:lnSpc>
            </a:pPr>
            <a:r>
              <a:rPr lang="en-US" sz="2800" b="1" dirty="0">
                <a:solidFill>
                  <a:srgbClr val="0070C0"/>
                </a:solidFill>
              </a:rPr>
              <a:t>MPIG </a:t>
            </a:r>
            <a:r>
              <a:rPr lang="en-US" sz="2400" b="1" dirty="0">
                <a:solidFill>
                  <a:srgbClr val="0070C0"/>
                </a:solidFill>
              </a:rPr>
              <a:t>Structure Working Group </a:t>
            </a:r>
            <a:br>
              <a:rPr lang="en-US" sz="2400" b="1" dirty="0"/>
            </a:br>
            <a:r>
              <a:rPr lang="en-US" sz="2400" b="1" dirty="0"/>
              <a:t>CIP IND 2018-03 (V1, 2)</a:t>
            </a:r>
            <a:br>
              <a:rPr lang="en-US" sz="2400" b="1" dirty="0"/>
            </a:br>
            <a:r>
              <a:rPr lang="en-US" sz="2400" b="1" dirty="0"/>
              <a:t>“Other Structure” procedure update Overview</a:t>
            </a:r>
            <a:br>
              <a:rPr lang="en-US" sz="2400" b="1" dirty="0"/>
            </a:br>
            <a:r>
              <a:rPr lang="en-US" sz="1400" dirty="0">
                <a:latin typeface="Arial"/>
                <a:cs typeface="Arial"/>
              </a:rPr>
              <a:t>29</a:t>
            </a:r>
            <a:r>
              <a:rPr lang="en-US" sz="1400" baseline="30000" dirty="0">
                <a:latin typeface="Arial"/>
                <a:cs typeface="Arial"/>
              </a:rPr>
              <a:t>th</a:t>
            </a:r>
            <a:r>
              <a:rPr lang="en-US" sz="1400" dirty="0">
                <a:latin typeface="Arial"/>
                <a:cs typeface="Arial"/>
              </a:rPr>
              <a:t> April 2024</a:t>
            </a:r>
            <a:br>
              <a:rPr lang="en-US" sz="1400" dirty="0">
                <a:latin typeface="Arial"/>
                <a:cs typeface="Arial"/>
              </a:rPr>
            </a:br>
            <a:br>
              <a:rPr lang="en-US" sz="1400" dirty="0">
                <a:latin typeface="Arial"/>
                <a:cs typeface="Arial"/>
              </a:rPr>
            </a:br>
            <a:r>
              <a:rPr lang="en-GB" sz="1400" dirty="0">
                <a:latin typeface="Arial"/>
                <a:cs typeface="Arial"/>
              </a:rPr>
              <a:t>Issue 1  </a:t>
            </a:r>
            <a:br>
              <a:rPr lang="en-US" sz="1400" dirty="0">
                <a:latin typeface="Arial"/>
                <a:cs typeface="Arial"/>
              </a:rPr>
            </a:br>
            <a:br>
              <a:rPr lang="en-US" sz="1400" dirty="0">
                <a:latin typeface="Arial"/>
                <a:cs typeface="Arial"/>
              </a:rPr>
            </a:br>
            <a:r>
              <a:rPr lang="en-US" sz="1400" dirty="0">
                <a:latin typeface="Arial"/>
                <a:cs typeface="Arial"/>
              </a:rPr>
              <a:t>Jan HUELSMANN, Airbus</a:t>
            </a:r>
            <a:br>
              <a:rPr lang="en-US" sz="1400" dirty="0">
                <a:latin typeface="Arial"/>
                <a:cs typeface="Arial"/>
              </a:rPr>
            </a:br>
            <a:br>
              <a:rPr lang="en-US" sz="3200" b="1" dirty="0"/>
            </a:br>
            <a:br>
              <a:rPr lang="en-US" sz="3200" b="1" dirty="0"/>
            </a:br>
            <a:br>
              <a:rPr lang="en-US" sz="2800" dirty="0"/>
            </a:br>
            <a:br>
              <a:rPr lang="en-US" sz="2800" dirty="0"/>
            </a:br>
            <a:endParaRPr lang="en-US"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3037" y="76200"/>
            <a:ext cx="8818563" cy="677014"/>
          </a:xfrm>
          <a:prstGeom prst="rect">
            <a:avLst/>
          </a:prstGeom>
        </p:spPr>
        <p:txBody>
          <a:bodyPr anchor="t">
            <a:no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US" sz="2800" cap="none" dirty="0">
                <a:solidFill>
                  <a:srgbClr val="0070C0"/>
                </a:solidFill>
              </a:rPr>
              <a:t>CIP IND 2018-03 - “Other Structure” procedure update </a:t>
            </a:r>
          </a:p>
        </p:txBody>
      </p:sp>
      <p:sp>
        <p:nvSpPr>
          <p:cNvPr id="5" name="CaixaDeTexto 2"/>
          <p:cNvSpPr txBox="1"/>
          <p:nvPr/>
        </p:nvSpPr>
        <p:spPr>
          <a:xfrm>
            <a:off x="238918" y="838200"/>
            <a:ext cx="8666164" cy="4801314"/>
          </a:xfrm>
          <a:prstGeom prst="rect">
            <a:avLst/>
          </a:prstGeom>
          <a:noFill/>
        </p:spPr>
        <p:txBody>
          <a:bodyPr wrap="square" rtlCol="0">
            <a:spAutoFit/>
          </a:bodyPr>
          <a:lstStyle/>
          <a:p>
            <a:r>
              <a:rPr lang="en-US" b="1" dirty="0">
                <a:solidFill>
                  <a:srgbClr val="0070C0"/>
                </a:solidFill>
                <a:latin typeface="+mj-lt"/>
                <a:ea typeface="+mj-ea"/>
                <a:cs typeface="+mj-cs"/>
              </a:rPr>
              <a:t>CIP Status summary after 2023 IMRBPB:</a:t>
            </a:r>
          </a:p>
          <a:p>
            <a:pPr marL="263525" indent="-171450"/>
            <a:endParaRPr lang="en-US" sz="1400" dirty="0"/>
          </a:p>
          <a:p>
            <a:pPr marL="377825" indent="-285750">
              <a:buFont typeface="Wingdings" panose="05000000000000000000" pitchFamily="2" charset="2"/>
              <a:buChar char="§"/>
            </a:pPr>
            <a:r>
              <a:rPr lang="en-US" sz="1600" b="1" dirty="0"/>
              <a:t>CIP IND 2018-03 first time reviewed during virtual IMRBPB 2021.</a:t>
            </a:r>
          </a:p>
          <a:p>
            <a:pPr marL="377825" indent="-285750">
              <a:buFont typeface="Wingdings" panose="05000000000000000000" pitchFamily="2" charset="2"/>
              <a:buChar char="§"/>
            </a:pPr>
            <a:endParaRPr lang="en-US" sz="1600" b="1" dirty="0"/>
          </a:p>
          <a:p>
            <a:pPr marL="377825" indent="-285750">
              <a:buFont typeface="Wingdings" panose="05000000000000000000" pitchFamily="2" charset="2"/>
              <a:buChar char="§"/>
            </a:pPr>
            <a:r>
              <a:rPr lang="en-US" sz="1600" b="1" dirty="0"/>
              <a:t>The CIP aims to revise and simplify the policy for the review of “Other Structure” in the structure analysis process to adapt it to the established way of working of most participation OEMs.  </a:t>
            </a:r>
          </a:p>
          <a:p>
            <a:pPr marL="377825" indent="-285750">
              <a:buFont typeface="Wingdings" panose="05000000000000000000" pitchFamily="2" charset="2"/>
              <a:buChar char="§"/>
            </a:pPr>
            <a:endParaRPr lang="en-US" sz="1600" b="1" dirty="0"/>
          </a:p>
          <a:p>
            <a:pPr marL="377825" indent="-285750">
              <a:buFont typeface="Wingdings" panose="05000000000000000000" pitchFamily="2" charset="2"/>
              <a:buChar char="§"/>
            </a:pPr>
            <a:r>
              <a:rPr lang="en-US" sz="1600" b="1" dirty="0"/>
              <a:t>During the 2023 IMRBPB Meeting EASA proposed to focus the attention to “Other Structures” that cannot be covered by the zonal program (e.g. not possible to perform a GVI for accessibility reasons) and that are transferred to the Structures WG for evaluation (e.g. to select an SDI). Also the new NOTE (§ 2-5-1.) added to the Zonal program in MSG-3 2022.1 (IP 196) for interface between Structures WG &amp; Zonal WG should be considered.</a:t>
            </a:r>
          </a:p>
          <a:p>
            <a:pPr marL="377825" indent="-285750">
              <a:buFont typeface="Wingdings" panose="05000000000000000000" pitchFamily="2" charset="2"/>
              <a:buChar char="§"/>
            </a:pPr>
            <a:endParaRPr lang="en-US" sz="1600" b="1" dirty="0">
              <a:solidFill>
                <a:srgbClr val="0070C0"/>
              </a:solidFill>
              <a:latin typeface="+mj-lt"/>
              <a:ea typeface="+mj-ea"/>
              <a:cs typeface="+mj-cs"/>
            </a:endParaRPr>
          </a:p>
          <a:p>
            <a:pPr marL="377825" indent="-285750">
              <a:buFont typeface="Wingdings" panose="05000000000000000000" pitchFamily="2" charset="2"/>
              <a:buChar char="§"/>
            </a:pPr>
            <a:r>
              <a:rPr lang="en-US" b="1" dirty="0">
                <a:solidFill>
                  <a:srgbClr val="0070C0"/>
                </a:solidFill>
                <a:latin typeface="+mj-lt"/>
                <a:ea typeface="+mj-ea"/>
                <a:cs typeface="+mj-cs"/>
              </a:rPr>
              <a:t>After the 2023 IMRBPB Meeting the MPIG SWG </a:t>
            </a:r>
            <a:r>
              <a:rPr lang="en-US" sz="1600" b="1" dirty="0"/>
              <a:t>has reviewed the CIP, the IMRBPB comments and the related EASA proposal. Together with EASA the MPIG SWG has revised the CIP and defined and agreed the new proposal for IMRBPB review. </a:t>
            </a:r>
          </a:p>
          <a:p>
            <a:pPr marL="377825" indent="-285750">
              <a:buFont typeface="Wingdings" panose="05000000000000000000" pitchFamily="2" charset="2"/>
              <a:buChar char="§"/>
            </a:pPr>
            <a:endParaRPr lang="en-US" sz="1600" b="1" dirty="0"/>
          </a:p>
          <a:p>
            <a:pPr marL="377825" indent="-285750">
              <a:buFont typeface="Wingdings" panose="05000000000000000000" pitchFamily="2" charset="2"/>
              <a:buChar char="§"/>
            </a:pPr>
            <a:r>
              <a:rPr lang="en-US" sz="1600" b="1" dirty="0"/>
              <a:t>See dedicated presentation and updated CIP.</a:t>
            </a:r>
            <a:endParaRPr lang="en-US" sz="1600" dirty="0"/>
          </a:p>
        </p:txBody>
      </p:sp>
    </p:spTree>
    <p:extLst>
      <p:ext uri="{BB962C8B-B14F-4D97-AF65-F5344CB8AC3E}">
        <p14:creationId xmlns:p14="http://schemas.microsoft.com/office/powerpoint/2010/main" val="2005323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3037" y="76200"/>
            <a:ext cx="8818563" cy="677014"/>
          </a:xfrm>
          <a:prstGeom prst="rect">
            <a:avLst/>
          </a:prstGeom>
        </p:spPr>
        <p:txBody>
          <a:bodyPr anchor="t">
            <a:no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GB" sz="2800" cap="none">
                <a:solidFill>
                  <a:srgbClr val="0070C0"/>
                </a:solidFill>
              </a:rPr>
              <a:t>CIP IND 2018-03 - “Other Structure” procedure update </a:t>
            </a:r>
          </a:p>
        </p:txBody>
      </p:sp>
      <p:pic>
        <p:nvPicPr>
          <p:cNvPr id="3" name="Grafik 2">
            <a:extLst>
              <a:ext uri="{FF2B5EF4-FFF2-40B4-BE49-F238E27FC236}">
                <a16:creationId xmlns:a16="http://schemas.microsoft.com/office/drawing/2014/main" id="{B65A452A-353C-48CC-B083-3A8785643998}"/>
              </a:ext>
            </a:extLst>
          </p:cNvPr>
          <p:cNvPicPr>
            <a:picLocks noChangeAspect="1"/>
          </p:cNvPicPr>
          <p:nvPr/>
        </p:nvPicPr>
        <p:blipFill>
          <a:blip r:embed="rId3"/>
          <a:stretch>
            <a:fillRect/>
          </a:stretch>
        </p:blipFill>
        <p:spPr>
          <a:xfrm>
            <a:off x="3962400" y="1016410"/>
            <a:ext cx="4343400" cy="5469468"/>
          </a:xfrm>
          <a:prstGeom prst="rect">
            <a:avLst/>
          </a:prstGeom>
        </p:spPr>
      </p:pic>
      <p:sp>
        <p:nvSpPr>
          <p:cNvPr id="5" name="CaixaDeTexto 2"/>
          <p:cNvSpPr txBox="1"/>
          <p:nvPr/>
        </p:nvSpPr>
        <p:spPr>
          <a:xfrm>
            <a:off x="238918" y="838200"/>
            <a:ext cx="8666164" cy="830997"/>
          </a:xfrm>
          <a:prstGeom prst="rect">
            <a:avLst/>
          </a:prstGeom>
          <a:noFill/>
        </p:spPr>
        <p:txBody>
          <a:bodyPr wrap="square" rtlCol="0">
            <a:spAutoFit/>
          </a:bodyPr>
          <a:lstStyle/>
          <a:p>
            <a:r>
              <a:rPr lang="en-GB" b="1">
                <a:solidFill>
                  <a:srgbClr val="0070C0"/>
                </a:solidFill>
                <a:latin typeface="+mj-lt"/>
                <a:ea typeface="+mj-ea"/>
                <a:cs typeface="+mj-cs"/>
              </a:rPr>
              <a:t>Background: </a:t>
            </a:r>
          </a:p>
          <a:p>
            <a:pPr marL="263525" indent="-171450"/>
            <a:endParaRPr lang="en-GB" sz="1400"/>
          </a:p>
          <a:p>
            <a:pPr marL="92075"/>
            <a:r>
              <a:rPr lang="en-GB" sz="1600" b="1"/>
              <a:t>Actual Structure MSG-3 Logic Diagram (Figure 2-4-4.1)</a:t>
            </a:r>
            <a:endParaRPr lang="en-GB" sz="1600"/>
          </a:p>
        </p:txBody>
      </p:sp>
      <p:sp>
        <p:nvSpPr>
          <p:cNvPr id="6" name="Sprechblase: rechteckig 5">
            <a:extLst>
              <a:ext uri="{FF2B5EF4-FFF2-40B4-BE49-F238E27FC236}">
                <a16:creationId xmlns:a16="http://schemas.microsoft.com/office/drawing/2014/main" id="{AAA5B374-BF91-4992-88B2-63F464C5CED9}"/>
              </a:ext>
            </a:extLst>
          </p:cNvPr>
          <p:cNvSpPr/>
          <p:nvPr/>
        </p:nvSpPr>
        <p:spPr>
          <a:xfrm>
            <a:off x="381000" y="1801765"/>
            <a:ext cx="3775950" cy="484235"/>
          </a:xfrm>
          <a:prstGeom prst="wedgeRectCallout">
            <a:avLst>
              <a:gd name="adj1" fmla="val 138230"/>
              <a:gd name="adj2" fmla="val 201340"/>
            </a:avLst>
          </a:prstGeom>
          <a:solidFill>
            <a:schemeClr val="accent3"/>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defTabSz="1042988" fontAlgn="base">
              <a:lnSpc>
                <a:spcPct val="115000"/>
              </a:lnSpc>
              <a:spcBef>
                <a:spcPct val="0"/>
              </a:spcBef>
              <a:spcAft>
                <a:spcPct val="0"/>
              </a:spcAft>
            </a:pPr>
            <a:r>
              <a:rPr lang="en-GB" sz="1200" b="1" dirty="0">
                <a:solidFill>
                  <a:schemeClr val="bg1"/>
                </a:solidFill>
              </a:rPr>
              <a:t>Actual Structure MSG-3 Logic requires „Structure“ analysis of all structure identified as „Other Structure</a:t>
            </a:r>
            <a:r>
              <a:rPr lang="en-GB" sz="1200" b="1">
                <a:solidFill>
                  <a:schemeClr val="bg1"/>
                </a:solidFill>
              </a:rPr>
              <a:t>”  </a:t>
            </a:r>
            <a:endParaRPr lang="en-GB" sz="1200" b="1" dirty="0">
              <a:solidFill>
                <a:schemeClr val="bg1"/>
              </a:solidFill>
            </a:endParaRPr>
          </a:p>
        </p:txBody>
      </p:sp>
      <p:sp>
        <p:nvSpPr>
          <p:cNvPr id="9" name="Freihandform: Form 8">
            <a:extLst>
              <a:ext uri="{FF2B5EF4-FFF2-40B4-BE49-F238E27FC236}">
                <a16:creationId xmlns:a16="http://schemas.microsoft.com/office/drawing/2014/main" id="{7815BA56-744C-455E-9667-FBBA7E10209E}"/>
              </a:ext>
            </a:extLst>
          </p:cNvPr>
          <p:cNvSpPr/>
          <p:nvPr/>
        </p:nvSpPr>
        <p:spPr>
          <a:xfrm>
            <a:off x="6629400" y="2389235"/>
            <a:ext cx="1766656" cy="3384209"/>
          </a:xfrm>
          <a:custGeom>
            <a:avLst/>
            <a:gdLst>
              <a:gd name="connsiteX0" fmla="*/ 0 w 1766656"/>
              <a:gd name="connsiteY0" fmla="*/ 0 h 3471169"/>
              <a:gd name="connsiteX1" fmla="*/ 1757778 w 1766656"/>
              <a:gd name="connsiteY1" fmla="*/ 8878 h 3471169"/>
              <a:gd name="connsiteX2" fmla="*/ 1766656 w 1766656"/>
              <a:gd name="connsiteY2" fmla="*/ 3471169 h 3471169"/>
              <a:gd name="connsiteX3" fmla="*/ 719091 w 1766656"/>
              <a:gd name="connsiteY3" fmla="*/ 3471169 h 3471169"/>
              <a:gd name="connsiteX4" fmla="*/ 701336 w 1766656"/>
              <a:gd name="connsiteY4" fmla="*/ 372862 h 3471169"/>
              <a:gd name="connsiteX5" fmla="*/ 8878 w 1766656"/>
              <a:gd name="connsiteY5" fmla="*/ 372862 h 3471169"/>
              <a:gd name="connsiteX6" fmla="*/ 0 w 1766656"/>
              <a:gd name="connsiteY6" fmla="*/ 0 h 3471169"/>
              <a:gd name="connsiteX0" fmla="*/ 0 w 1766656"/>
              <a:gd name="connsiteY0" fmla="*/ 0 h 3471169"/>
              <a:gd name="connsiteX1" fmla="*/ 1757778 w 1766656"/>
              <a:gd name="connsiteY1" fmla="*/ 8878 h 3471169"/>
              <a:gd name="connsiteX2" fmla="*/ 1766656 w 1766656"/>
              <a:gd name="connsiteY2" fmla="*/ 3471169 h 3471169"/>
              <a:gd name="connsiteX3" fmla="*/ 719091 w 1766656"/>
              <a:gd name="connsiteY3" fmla="*/ 3471169 h 3471169"/>
              <a:gd name="connsiteX4" fmla="*/ 701336 w 1766656"/>
              <a:gd name="connsiteY4" fmla="*/ 372862 h 3471169"/>
              <a:gd name="connsiteX5" fmla="*/ 5540 w 1766656"/>
              <a:gd name="connsiteY5" fmla="*/ 376533 h 3471169"/>
              <a:gd name="connsiteX6" fmla="*/ 0 w 1766656"/>
              <a:gd name="connsiteY6" fmla="*/ 0 h 3471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6656" h="3471169">
                <a:moveTo>
                  <a:pt x="0" y="0"/>
                </a:moveTo>
                <a:lnTo>
                  <a:pt x="1757778" y="8878"/>
                </a:lnTo>
                <a:cubicBezTo>
                  <a:pt x="1760737" y="1162975"/>
                  <a:pt x="1763697" y="2317072"/>
                  <a:pt x="1766656" y="3471169"/>
                </a:cubicBezTo>
                <a:lnTo>
                  <a:pt x="719091" y="3471169"/>
                </a:lnTo>
                <a:lnTo>
                  <a:pt x="701336" y="372862"/>
                </a:lnTo>
                <a:lnTo>
                  <a:pt x="5540" y="376533"/>
                </a:lnTo>
                <a:cubicBezTo>
                  <a:pt x="3693" y="251022"/>
                  <a:pt x="1847" y="125511"/>
                  <a:pt x="0" y="0"/>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a:extLst>
              <a:ext uri="{FF2B5EF4-FFF2-40B4-BE49-F238E27FC236}">
                <a16:creationId xmlns:a16="http://schemas.microsoft.com/office/drawing/2014/main" id="{3C42A9CD-1201-44EB-9BEF-E00DF6A51B27}"/>
              </a:ext>
            </a:extLst>
          </p:cNvPr>
          <p:cNvSpPr txBox="1"/>
          <p:nvPr/>
        </p:nvSpPr>
        <p:spPr>
          <a:xfrm>
            <a:off x="571501" y="2514600"/>
            <a:ext cx="3394949" cy="3447098"/>
          </a:xfrm>
          <a:prstGeom prst="rect">
            <a:avLst/>
          </a:prstGeom>
          <a:noFill/>
        </p:spPr>
        <p:txBody>
          <a:bodyPr wrap="square" rtlCol="0">
            <a:spAutoFit/>
          </a:bodyPr>
          <a:lstStyle/>
          <a:p>
            <a:pPr algn="just"/>
            <a:r>
              <a:rPr lang="en-US" sz="1200" dirty="0"/>
              <a:t>Inspection requirements for most of the items categorized as Other Structure (P4) can be satisfied by the Zonal program. Especially after MSG-3 rev 2001 with adding the distance requirement to MSG-3. </a:t>
            </a:r>
          </a:p>
          <a:p>
            <a:pPr algn="just"/>
            <a:r>
              <a:rPr lang="en-US" sz="1200" dirty="0"/>
              <a:t>With IP 196 the Zonal procedure scope has been revised to adequately address “Other Structure” within the Zonal analysis. </a:t>
            </a:r>
          </a:p>
          <a:p>
            <a:endParaRPr lang="en-US" sz="1100" dirty="0"/>
          </a:p>
          <a:p>
            <a:r>
              <a:rPr lang="en-US" sz="1200" dirty="0"/>
              <a:t>New NOTE in MSG-3 Rev 2022.1 (§2-5-1.): </a:t>
            </a:r>
          </a:p>
          <a:p>
            <a:endParaRPr lang="en-US" sz="300" dirty="0"/>
          </a:p>
          <a:p>
            <a:pPr algn="just"/>
            <a:r>
              <a:rPr lang="en-US" sz="1200" dirty="0"/>
              <a:t>NOTE: Zonal Analysis is not required if the zone only contains SSI structure or if the zone contains SSI and Other Structure but the access does not allow for a GVI. </a:t>
            </a:r>
            <a:r>
              <a:rPr lang="en-US" sz="1200" b="1" dirty="0"/>
              <a:t>In the latter case, the zonal WG to advise Structure WG that any need to inspect the Other Structure must be covered by a task in the structures section.</a:t>
            </a:r>
          </a:p>
          <a:p>
            <a:r>
              <a:rPr lang="en-US" sz="1200" dirty="0"/>
              <a:t> </a:t>
            </a:r>
          </a:p>
        </p:txBody>
      </p:sp>
    </p:spTree>
    <p:extLst>
      <p:ext uri="{BB962C8B-B14F-4D97-AF65-F5344CB8AC3E}">
        <p14:creationId xmlns:p14="http://schemas.microsoft.com/office/powerpoint/2010/main" val="2982991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3037" y="76200"/>
            <a:ext cx="8818563" cy="677014"/>
          </a:xfrm>
          <a:prstGeom prst="rect">
            <a:avLst/>
          </a:prstGeom>
        </p:spPr>
        <p:txBody>
          <a:bodyPr anchor="t">
            <a:no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GB" sz="2800" cap="none">
                <a:solidFill>
                  <a:srgbClr val="0070C0"/>
                </a:solidFill>
              </a:rPr>
              <a:t>CIP IND 2018-03 - “Other Structure” procedure update </a:t>
            </a:r>
          </a:p>
        </p:txBody>
      </p:sp>
      <p:pic>
        <p:nvPicPr>
          <p:cNvPr id="11" name="Grafik 10">
            <a:extLst>
              <a:ext uri="{FF2B5EF4-FFF2-40B4-BE49-F238E27FC236}">
                <a16:creationId xmlns:a16="http://schemas.microsoft.com/office/drawing/2014/main" id="{FBE4073E-5537-46D1-92EA-7CEA2993FA1A}"/>
              </a:ext>
            </a:extLst>
          </p:cNvPr>
          <p:cNvPicPr>
            <a:picLocks noChangeAspect="1"/>
          </p:cNvPicPr>
          <p:nvPr/>
        </p:nvPicPr>
        <p:blipFill>
          <a:blip r:embed="rId3"/>
          <a:stretch>
            <a:fillRect/>
          </a:stretch>
        </p:blipFill>
        <p:spPr>
          <a:xfrm>
            <a:off x="4038600" y="1066800"/>
            <a:ext cx="4973743" cy="5401322"/>
          </a:xfrm>
          <a:prstGeom prst="rect">
            <a:avLst/>
          </a:prstGeom>
        </p:spPr>
      </p:pic>
      <p:sp>
        <p:nvSpPr>
          <p:cNvPr id="12" name="Rechteck 11">
            <a:extLst>
              <a:ext uri="{FF2B5EF4-FFF2-40B4-BE49-F238E27FC236}">
                <a16:creationId xmlns:a16="http://schemas.microsoft.com/office/drawing/2014/main" id="{CBD2D52C-93F2-4EEB-8A0C-89C36B3A86CF}"/>
              </a:ext>
            </a:extLst>
          </p:cNvPr>
          <p:cNvSpPr/>
          <p:nvPr/>
        </p:nvSpPr>
        <p:spPr>
          <a:xfrm>
            <a:off x="8305800" y="6019800"/>
            <a:ext cx="4572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CaixaDeTexto 2"/>
          <p:cNvSpPr txBox="1"/>
          <p:nvPr/>
        </p:nvSpPr>
        <p:spPr>
          <a:xfrm>
            <a:off x="238918" y="838200"/>
            <a:ext cx="8666164" cy="5016758"/>
          </a:xfrm>
          <a:prstGeom prst="rect">
            <a:avLst/>
          </a:prstGeom>
          <a:noFill/>
        </p:spPr>
        <p:txBody>
          <a:bodyPr wrap="square" rtlCol="0">
            <a:spAutoFit/>
          </a:bodyPr>
          <a:lstStyle/>
          <a:p>
            <a:r>
              <a:rPr lang="en-GB" b="1" dirty="0">
                <a:solidFill>
                  <a:srgbClr val="0070C0"/>
                </a:solidFill>
                <a:latin typeface="+mj-lt"/>
                <a:ea typeface="+mj-ea"/>
                <a:cs typeface="+mj-cs"/>
              </a:rPr>
              <a:t>Proposal: </a:t>
            </a:r>
          </a:p>
          <a:p>
            <a:pPr marL="263525" indent="-171450"/>
            <a:endParaRPr lang="en-GB" sz="1400" dirty="0"/>
          </a:p>
          <a:p>
            <a:pPr marL="92075"/>
            <a:r>
              <a:rPr lang="en-GB" sz="1600" b="1" dirty="0"/>
              <a:t>Revise </a:t>
            </a:r>
          </a:p>
          <a:p>
            <a:pPr marL="92075"/>
            <a:r>
              <a:rPr lang="en-GB" sz="1600" b="1" dirty="0"/>
              <a:t>Structure MSG-3 Logic Diagram (Figure 2-4-4.1)</a:t>
            </a:r>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dirty="0"/>
          </a:p>
        </p:txBody>
      </p:sp>
    </p:spTree>
    <p:extLst>
      <p:ext uri="{BB962C8B-B14F-4D97-AF65-F5344CB8AC3E}">
        <p14:creationId xmlns:p14="http://schemas.microsoft.com/office/powerpoint/2010/main" val="869212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3037" y="76200"/>
            <a:ext cx="8818563" cy="677014"/>
          </a:xfrm>
          <a:prstGeom prst="rect">
            <a:avLst/>
          </a:prstGeom>
        </p:spPr>
        <p:txBody>
          <a:bodyPr anchor="t">
            <a:no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GB" sz="2800" cap="none" dirty="0">
                <a:solidFill>
                  <a:srgbClr val="0070C0"/>
                </a:solidFill>
              </a:rPr>
              <a:t>CIP IND 2018-03 - “Other Structure” procedure update </a:t>
            </a:r>
          </a:p>
        </p:txBody>
      </p:sp>
      <p:sp>
        <p:nvSpPr>
          <p:cNvPr id="12" name="Rechteck 11">
            <a:extLst>
              <a:ext uri="{FF2B5EF4-FFF2-40B4-BE49-F238E27FC236}">
                <a16:creationId xmlns:a16="http://schemas.microsoft.com/office/drawing/2014/main" id="{CBD2D52C-93F2-4EEB-8A0C-89C36B3A86CF}"/>
              </a:ext>
            </a:extLst>
          </p:cNvPr>
          <p:cNvSpPr/>
          <p:nvPr/>
        </p:nvSpPr>
        <p:spPr>
          <a:xfrm>
            <a:off x="8305800" y="6019800"/>
            <a:ext cx="4572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CaixaDeTexto 2">
            <a:extLst>
              <a:ext uri="{FF2B5EF4-FFF2-40B4-BE49-F238E27FC236}">
                <a16:creationId xmlns:a16="http://schemas.microsoft.com/office/drawing/2014/main" id="{352C288B-21EF-4B75-A13D-905270B3BB45}"/>
              </a:ext>
            </a:extLst>
          </p:cNvPr>
          <p:cNvSpPr txBox="1"/>
          <p:nvPr/>
        </p:nvSpPr>
        <p:spPr>
          <a:xfrm>
            <a:off x="238918" y="838200"/>
            <a:ext cx="8666164" cy="830997"/>
          </a:xfrm>
          <a:prstGeom prst="rect">
            <a:avLst/>
          </a:prstGeom>
          <a:noFill/>
        </p:spPr>
        <p:txBody>
          <a:bodyPr wrap="square" rtlCol="0">
            <a:spAutoFit/>
          </a:bodyPr>
          <a:lstStyle/>
          <a:p>
            <a:r>
              <a:rPr lang="en-GB" b="1" dirty="0">
                <a:solidFill>
                  <a:srgbClr val="0070C0"/>
                </a:solidFill>
                <a:latin typeface="+mj-lt"/>
                <a:ea typeface="+mj-ea"/>
                <a:cs typeface="+mj-cs"/>
              </a:rPr>
              <a:t>Proposal: </a:t>
            </a:r>
          </a:p>
          <a:p>
            <a:pPr marL="263525" indent="-171450"/>
            <a:endParaRPr lang="en-GB" sz="1400" dirty="0"/>
          </a:p>
          <a:p>
            <a:pPr marL="92075"/>
            <a:r>
              <a:rPr lang="en-GB" sz="1600" b="1" dirty="0"/>
              <a:t>Revise 2-4-4.1 Procedure</a:t>
            </a:r>
            <a:endParaRPr lang="en-GB" sz="1600" dirty="0"/>
          </a:p>
        </p:txBody>
      </p:sp>
      <p:pic>
        <p:nvPicPr>
          <p:cNvPr id="3" name="Grafik 2">
            <a:extLst>
              <a:ext uri="{FF2B5EF4-FFF2-40B4-BE49-F238E27FC236}">
                <a16:creationId xmlns:a16="http://schemas.microsoft.com/office/drawing/2014/main" id="{EE788DEB-2059-4057-BB1C-7A97AD57FA2D}"/>
              </a:ext>
            </a:extLst>
          </p:cNvPr>
          <p:cNvPicPr>
            <a:picLocks noChangeAspect="1"/>
          </p:cNvPicPr>
          <p:nvPr/>
        </p:nvPicPr>
        <p:blipFill>
          <a:blip r:embed="rId3"/>
          <a:stretch>
            <a:fillRect/>
          </a:stretch>
        </p:blipFill>
        <p:spPr>
          <a:xfrm>
            <a:off x="1086286" y="1715927"/>
            <a:ext cx="6971428" cy="4257143"/>
          </a:xfrm>
          <a:prstGeom prst="rect">
            <a:avLst/>
          </a:prstGeom>
        </p:spPr>
      </p:pic>
    </p:spTree>
    <p:extLst>
      <p:ext uri="{BB962C8B-B14F-4D97-AF65-F5344CB8AC3E}">
        <p14:creationId xmlns:p14="http://schemas.microsoft.com/office/powerpoint/2010/main" val="1574005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3037" y="76200"/>
            <a:ext cx="8818563" cy="677014"/>
          </a:xfrm>
          <a:prstGeom prst="rect">
            <a:avLst/>
          </a:prstGeom>
        </p:spPr>
        <p:txBody>
          <a:bodyPr anchor="t">
            <a:no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en-GB" sz="2800" cap="none">
                <a:solidFill>
                  <a:srgbClr val="0070C0"/>
                </a:solidFill>
              </a:rPr>
              <a:t>CIP IND 2018-03 - “Other Structure” procedure update </a:t>
            </a:r>
          </a:p>
        </p:txBody>
      </p:sp>
      <p:sp>
        <p:nvSpPr>
          <p:cNvPr id="12" name="Rechteck 11">
            <a:extLst>
              <a:ext uri="{FF2B5EF4-FFF2-40B4-BE49-F238E27FC236}">
                <a16:creationId xmlns:a16="http://schemas.microsoft.com/office/drawing/2014/main" id="{CBD2D52C-93F2-4EEB-8A0C-89C36B3A86CF}"/>
              </a:ext>
            </a:extLst>
          </p:cNvPr>
          <p:cNvSpPr/>
          <p:nvPr/>
        </p:nvSpPr>
        <p:spPr>
          <a:xfrm>
            <a:off x="8305800" y="6019800"/>
            <a:ext cx="4572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CaixaDeTexto 2">
            <a:extLst>
              <a:ext uri="{FF2B5EF4-FFF2-40B4-BE49-F238E27FC236}">
                <a16:creationId xmlns:a16="http://schemas.microsoft.com/office/drawing/2014/main" id="{352C288B-21EF-4B75-A13D-905270B3BB45}"/>
              </a:ext>
            </a:extLst>
          </p:cNvPr>
          <p:cNvSpPr txBox="1"/>
          <p:nvPr/>
        </p:nvSpPr>
        <p:spPr>
          <a:xfrm>
            <a:off x="238918" y="838200"/>
            <a:ext cx="8666164" cy="5755422"/>
          </a:xfrm>
          <a:prstGeom prst="rect">
            <a:avLst/>
          </a:prstGeom>
          <a:noFill/>
        </p:spPr>
        <p:txBody>
          <a:bodyPr wrap="square" rtlCol="0">
            <a:spAutoFit/>
          </a:bodyPr>
          <a:lstStyle/>
          <a:p>
            <a:r>
              <a:rPr lang="en-GB" b="1" dirty="0">
                <a:solidFill>
                  <a:srgbClr val="0070C0"/>
                </a:solidFill>
                <a:latin typeface="+mj-lt"/>
                <a:ea typeface="+mj-ea"/>
                <a:cs typeface="+mj-cs"/>
              </a:rPr>
              <a:t>Proposal</a:t>
            </a:r>
          </a:p>
          <a:p>
            <a:pPr marL="263525" indent="-171450"/>
            <a:endParaRPr lang="en-GB" sz="1400" dirty="0"/>
          </a:p>
          <a:p>
            <a:pPr marL="92075"/>
            <a:r>
              <a:rPr lang="en-GB" sz="1600" b="1" dirty="0"/>
              <a:t>NOTE, if agreed the revised </a:t>
            </a:r>
          </a:p>
          <a:p>
            <a:pPr marL="92075"/>
            <a:r>
              <a:rPr lang="en-GB" sz="1600" b="1" dirty="0"/>
              <a:t>Structure MSG-3 Logic Diagram </a:t>
            </a:r>
          </a:p>
          <a:p>
            <a:pPr marL="92075"/>
            <a:r>
              <a:rPr lang="en-GB" sz="1600" b="1" dirty="0"/>
              <a:t>(Figure 2-4-4.1):</a:t>
            </a:r>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endParaRPr lang="en-GB" sz="1600" b="1" dirty="0"/>
          </a:p>
          <a:p>
            <a:pPr marL="92075"/>
            <a:r>
              <a:rPr lang="en-GB" sz="1600" b="1" dirty="0"/>
              <a:t>See revised CIP</a:t>
            </a:r>
          </a:p>
          <a:p>
            <a:pPr marL="92075"/>
            <a:endParaRPr lang="en-GB" sz="1600" b="1" dirty="0"/>
          </a:p>
          <a:p>
            <a:pPr marL="92075"/>
            <a:endParaRPr lang="en-GB" sz="1600" b="1" dirty="0"/>
          </a:p>
          <a:p>
            <a:pPr marL="92075"/>
            <a:endParaRPr lang="en-GB" sz="1600" dirty="0"/>
          </a:p>
        </p:txBody>
      </p:sp>
      <p:pic>
        <p:nvPicPr>
          <p:cNvPr id="7" name="Grafik 6">
            <a:extLst>
              <a:ext uri="{FF2B5EF4-FFF2-40B4-BE49-F238E27FC236}">
                <a16:creationId xmlns:a16="http://schemas.microsoft.com/office/drawing/2014/main" id="{9F54FBA3-50E0-42AB-A5BE-BDC3DE0C7213}"/>
              </a:ext>
            </a:extLst>
          </p:cNvPr>
          <p:cNvPicPr>
            <a:picLocks noChangeAspect="1"/>
          </p:cNvPicPr>
          <p:nvPr/>
        </p:nvPicPr>
        <p:blipFill>
          <a:blip r:embed="rId3"/>
          <a:stretch>
            <a:fillRect/>
          </a:stretch>
        </p:blipFill>
        <p:spPr>
          <a:xfrm>
            <a:off x="4114800" y="990600"/>
            <a:ext cx="4923106" cy="5400819"/>
          </a:xfrm>
          <a:prstGeom prst="rect">
            <a:avLst/>
          </a:prstGeom>
        </p:spPr>
      </p:pic>
    </p:spTree>
    <p:extLst>
      <p:ext uri="{BB962C8B-B14F-4D97-AF65-F5344CB8AC3E}">
        <p14:creationId xmlns:p14="http://schemas.microsoft.com/office/powerpoint/2010/main" val="1540180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3090531"/>
            <a:ext cx="6819031" cy="2548269"/>
          </a:xfrm>
        </p:spPr>
        <p:txBody>
          <a:bodyPr/>
          <a:lstStyle/>
          <a:p>
            <a:pPr>
              <a:lnSpc>
                <a:spcPct val="150000"/>
              </a:lnSpc>
            </a:pPr>
            <a:r>
              <a:rPr lang="en-US" sz="2800" b="1" dirty="0">
                <a:solidFill>
                  <a:srgbClr val="0070C0"/>
                </a:solidFill>
              </a:rPr>
              <a:t>Questions?</a:t>
            </a:r>
            <a:br>
              <a:rPr lang="en-US" sz="2400" b="1" dirty="0"/>
            </a:br>
            <a:br>
              <a:rPr lang="en-US" sz="2400" b="1" dirty="0"/>
            </a:br>
            <a:r>
              <a:rPr lang="en-US" sz="2400" b="1" dirty="0"/>
              <a:t>Thank you.</a:t>
            </a:r>
            <a:endParaRPr lang="en-US" sz="4000" dirty="0"/>
          </a:p>
        </p:txBody>
      </p:sp>
    </p:spTree>
    <p:extLst>
      <p:ext uri="{BB962C8B-B14F-4D97-AF65-F5344CB8AC3E}">
        <p14:creationId xmlns:p14="http://schemas.microsoft.com/office/powerpoint/2010/main" val="6093282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Xo9OrRZC9k.veXJd48VNEg"/>
</p:tagLst>
</file>

<file path=ppt/theme/theme1.xml><?xml version="1.0" encoding="utf-8"?>
<a:theme xmlns:a="http://schemas.openxmlformats.org/drawingml/2006/main" name="MPIG - Presentation Template 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Status xmlns="d923f5dc-91e2-4b9c-bb38-172f0127077e" xsi:nil="true"/>
    <IndustryMemberTopicArea xmlns="86499063-6a44-4f12-b87d-aa7613917650" xsi:nil="true"/>
    <Issue xmlns="86499063-6a44-4f12-b87d-aa761391765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DEED1CA213EDB40A5B51F4745D6213F" ma:contentTypeVersion="25" ma:contentTypeDescription="Create a new document." ma:contentTypeScope="" ma:versionID="567b2585a3e21cac93a50930120679b7">
  <xsd:schema xmlns:xsd="http://www.w3.org/2001/XMLSchema" xmlns:p="http://schemas.microsoft.com/office/2006/metadata/properties" xmlns:ns2="86499063-6a44-4f12-b87d-aa7613917650" xmlns:ns3="d923f5dc-91e2-4b9c-bb38-172f0127077e" targetNamespace="http://schemas.microsoft.com/office/2006/metadata/properties" ma:root="true" ma:fieldsID="29c5c9fb5f8e3dc2bbd5911260898b59" ns2:_="" ns3:_="">
    <xsd:import namespace="86499063-6a44-4f12-b87d-aa7613917650"/>
    <xsd:import namespace="d923f5dc-91e2-4b9c-bb38-172f0127077e"/>
    <xsd:element name="properties">
      <xsd:complexType>
        <xsd:sequence>
          <xsd:element name="documentManagement">
            <xsd:complexType>
              <xsd:all>
                <xsd:element ref="ns2:Issue" minOccurs="0"/>
                <xsd:element ref="ns2:IndustryMemberTopicArea" minOccurs="0"/>
                <xsd:element ref="ns3:Status" minOccurs="0"/>
              </xsd:all>
            </xsd:complexType>
          </xsd:element>
        </xsd:sequence>
      </xsd:complexType>
    </xsd:element>
  </xsd:schema>
  <xsd:schema xmlns:xsd="http://www.w3.org/2001/XMLSchema" xmlns:dms="http://schemas.microsoft.com/office/2006/documentManagement/types" targetNamespace="86499063-6a44-4f12-b87d-aa7613917650" elementFormDefault="qualified">
    <xsd:import namespace="http://schemas.microsoft.com/office/2006/documentManagement/types"/>
    <xsd:element name="Issue" ma:index="2" nillable="true" ma:displayName="Issue" ma:list="{8846C7CB-E667-4CCB-840B-68F118F2A0CC}" ma:internalName="Issue" ma:showField="Title" ma:web="86499063-6a44-4f12-b87d-aa7613917650">
      <xsd:simpleType>
        <xsd:restriction base="dms:Lookup"/>
      </xsd:simpleType>
    </xsd:element>
    <xsd:element name="IndustryMemberTopicArea" ma:index="3" nillable="true" ma:displayName="IndustryMemberTopicArea" ma:format="Dropdown" ma:internalName="IndustryMemberTopicArea">
      <xsd:simpleType>
        <xsd:restriction base="dms:Choice">
          <xsd:enumeration value="Economics"/>
          <xsd:enumeration value="Energy"/>
          <xsd:enumeration value="Air Traffic Control"/>
          <xsd:enumeration value="Engineering &amp; Maintenance"/>
          <xsd:enumeration value="Events"/>
          <xsd:enumeration value="Legislative Issues"/>
          <xsd:enumeration value="Special Topics"/>
          <xsd:enumeration value="Show On AC Site"/>
        </xsd:restriction>
      </xsd:simpleType>
    </xsd:element>
  </xsd:schema>
  <xsd:schema xmlns:xsd="http://www.w3.org/2001/XMLSchema" xmlns:dms="http://schemas.microsoft.com/office/2006/documentManagement/types" targetNamespace="d923f5dc-91e2-4b9c-bb38-172f0127077e" elementFormDefault="qualified">
    <xsd:import namespace="http://schemas.microsoft.com/office/2006/documentManagement/types"/>
    <xsd:element name="Status" ma:index="11" nillable="true" ma:displayName="Status" ma:description="States whether the issue paper is Open or Closed" ma:format="RadioButtons" ma:internalName="Status">
      <xsd:simpleType>
        <xsd:union memberTypes="dms:Text">
          <xsd:simpleType>
            <xsd:restriction base="dms:Choice">
              <xsd:enumeration value="Open"/>
              <xsd:enumeration value="Closed"/>
              <xsd:enumeration value="N/A"/>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mso-contentType ?>
<spe:Receivers xmlns:spe="http://schemas.microsoft.com/sharepoint/events">
  <Receiver>
    <Name>IndustryMemberEventHandler_ItemAdded</Name>
    <Type>10001</Type>
    <SequenceNumber>10000</SequenceNumber>
    <Assembly>ATA.EventHandlers, Version=1.0.0.0, Culture=neutral, PublicKeyToken=582b55e7502284d6</Assembly>
    <Class>ATA.EventHandlers.IndustryMemberEventHandler</Class>
    <Data/>
    <Filter/>
  </Receiver>
  <Receiver>
    <Name>IndustryMemberEventHandler_ItemUpdated</Name>
    <Type>10002</Type>
    <SequenceNumber>10000</SequenceNumber>
    <Assembly>ATA.EventHandlers, Version=1.0.0.0, Culture=neutral, PublicKeyToken=582b55e7502284d6</Assembly>
    <Class>ATA.EventHandlers.IndustryMemberEventHandler</Class>
    <Data/>
    <Filter/>
  </Receiver>
</spe:Receivers>
</file>

<file path=customXml/itemProps1.xml><?xml version="1.0" encoding="utf-8"?>
<ds:datastoreItem xmlns:ds="http://schemas.openxmlformats.org/officeDocument/2006/customXml" ds:itemID="{C7564103-1529-42BF-A3D9-BE0718DB8F79}">
  <ds:schemaRefs>
    <ds:schemaRef ds:uri="http://schemas.microsoft.com/sharepoint/v3/contenttype/forms"/>
  </ds:schemaRefs>
</ds:datastoreItem>
</file>

<file path=customXml/itemProps2.xml><?xml version="1.0" encoding="utf-8"?>
<ds:datastoreItem xmlns:ds="http://schemas.openxmlformats.org/officeDocument/2006/customXml" ds:itemID="{0CB97F00-55FB-4298-84B4-E2F52B4B20EC}">
  <ds:schemaRefs>
    <ds:schemaRef ds:uri="d923f5dc-91e2-4b9c-bb38-172f0127077e"/>
    <ds:schemaRef ds:uri="http://purl.org/dc/terms/"/>
    <ds:schemaRef ds:uri="86499063-6a44-4f12-b87d-aa7613917650"/>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111E05A3-2AEC-4BC7-A6E2-11E7C34D09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499063-6a44-4f12-b87d-aa7613917650"/>
    <ds:schemaRef ds:uri="d923f5dc-91e2-4b9c-bb38-172f0127077e"/>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0B3B2500-04EA-45E4-9B8B-BB7536220C1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0</TotalTime>
  <Words>492</Words>
  <Application>Microsoft Office PowerPoint</Application>
  <PresentationFormat>On-screen Show (4:3)</PresentationFormat>
  <Paragraphs>78</Paragraphs>
  <Slides>7</Slides>
  <Notes>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Wingdings</vt:lpstr>
      <vt:lpstr>MPIG - Presentation Template v2</vt:lpstr>
      <vt:lpstr>1_Office Theme</vt:lpstr>
      <vt:lpstr>MPIG Structure Working Group  CIP IND 2018-03 (V1, 2) “Other Structure” procedure update Overview 29th April 2024  Issue 1    Jan HUELSMANN, Airbus     </vt:lpstr>
      <vt:lpstr>PowerPoint Presentation</vt:lpstr>
      <vt:lpstr>PowerPoint Presentation</vt:lpstr>
      <vt:lpstr>PowerPoint Presentation</vt:lpstr>
      <vt:lpstr>PowerPoint Presentation</vt:lpstr>
      <vt:lpstr>PowerPoint Presentation</vt:lpstr>
      <vt:lpstr>Questions?  Thank you.</vt:lpstr>
    </vt:vector>
  </TitlesOfParts>
  <Company>The Boeing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CIP IND 2018-03 IMRBPB supporting presentation</dc:title>
  <dc:creator>Jan Huelsmann</dc:creator>
  <cp:lastModifiedBy>HÜLSMANN Jan</cp:lastModifiedBy>
  <cp:revision>305</cp:revision>
  <dcterms:created xsi:type="dcterms:W3CDTF">2013-07-29T21:05:12Z</dcterms:created>
  <dcterms:modified xsi:type="dcterms:W3CDTF">2024-04-29T15:43:27Z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0x010100FDEED1CA213EDB40A5B51F4745D6213F</vt:lpwstr>
  </property>
</Properties>
</file>