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281" r:id="rId5"/>
  </p:sldMasterIdLst>
  <p:notesMasterIdLst>
    <p:notesMasterId r:id="rId10"/>
  </p:notesMasterIdLst>
  <p:handoutMasterIdLst>
    <p:handoutMasterId r:id="rId11"/>
  </p:handoutMasterIdLst>
  <p:sldIdLst>
    <p:sldId id="966" r:id="rId6"/>
    <p:sldId id="1216" r:id="rId7"/>
    <p:sldId id="1209" r:id="rId8"/>
    <p:sldId id="1189" r:id="rId9"/>
  </p:sldIdLst>
  <p:sldSz cx="9602788" cy="6858000"/>
  <p:notesSz cx="7010400" cy="9236075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65">
          <p15:clr>
            <a:srgbClr val="A4A3A4"/>
          </p15:clr>
        </p15:guide>
        <p15:guide id="2" pos="13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day" initials="v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66FF"/>
    <a:srgbClr val="B1222B"/>
    <a:srgbClr val="58595B"/>
    <a:srgbClr val="919397"/>
    <a:srgbClr val="69B24B"/>
    <a:srgbClr val="B0232C"/>
    <a:srgbClr val="1785B8"/>
    <a:srgbClr val="F0A933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59" autoAdjust="0"/>
    <p:restoredTop sz="98803" autoAdjust="0"/>
  </p:normalViewPr>
  <p:slideViewPr>
    <p:cSldViewPr snapToGrid="0">
      <p:cViewPr varScale="1">
        <p:scale>
          <a:sx n="119" d="100"/>
          <a:sy n="119" d="100"/>
        </p:scale>
        <p:origin x="1428" y="114"/>
      </p:cViewPr>
      <p:guideLst>
        <p:guide orient="horz" pos="2465"/>
        <p:guide pos="1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 snapToGrid="0">
      <p:cViewPr varScale="1">
        <p:scale>
          <a:sx n="132" d="100"/>
          <a:sy n="132" d="100"/>
        </p:scale>
        <p:origin x="-1648" y="-10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F127020-07BF-4FB2-8824-58243ABAB120}" type="datetimeFigureOut">
              <a:rPr lang="en-US"/>
              <a:pPr>
                <a:defRPr/>
              </a:pPr>
              <a:t>4/16/2024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76F29A-40C6-48C8-870D-58B27032AC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67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0B0418-89DA-49E1-8424-9B87C9466461}" type="datetimeFigureOut">
              <a:rPr lang="en-US"/>
              <a:pPr>
                <a:defRPr/>
              </a:pPr>
              <a:t>4/16/2024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0" y="693738"/>
            <a:ext cx="4851400" cy="3465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18" tIns="45309" rIns="90618" bIns="45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386263"/>
            <a:ext cx="560705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B77AD1-A7B9-4518-B6DE-2BE2EF5623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437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AD65A51B-D28B-4C93-B0D3-7FA9A06FA191}" type="slidenum">
              <a:rPr lang="en-US" sz="1200">
                <a:latin typeface="Calibri" pitchFamily="34" charset="0"/>
              </a:rPr>
              <a:pPr algn="r" eaLnBrk="1" hangingPunct="1"/>
              <a:t>0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24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1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055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2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888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3972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FE021DC0-AA19-424C-A119-B363DC2058DA}" type="slidenum">
              <a:rPr lang="en-US" sz="1200">
                <a:latin typeface="Calibri" pitchFamily="34" charset="0"/>
              </a:rPr>
              <a:pPr algn="r" eaLnBrk="1" hangingPunct="1"/>
              <a:t>3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05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86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63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5812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328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5331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8312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789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0698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5942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55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274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3838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639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069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7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4596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68566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0301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262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24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04512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52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1716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798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6862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112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41876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8072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03417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91591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00567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62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028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4324778"/>
      </p:ext>
    </p:extLst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39072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5636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14385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609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24207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81049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4345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34485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007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099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14" y="163513"/>
            <a:ext cx="8688237" cy="831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314" y="1508133"/>
            <a:ext cx="8688237" cy="4614863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5143775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2734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0261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6090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23281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23171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9301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29929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20420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455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140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744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382162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0660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334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92798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7160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83159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0676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091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9096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52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7083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83513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21280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0329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70725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98829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04843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05510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5567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9275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52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93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22350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5162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913969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844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88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071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slideLayout" Target="../slideLayouts/slideLayout84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61925"/>
            <a:ext cx="65278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8125"/>
            <a:ext cx="8689975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TextBox 9"/>
          <p:cNvSpPr txBox="1">
            <a:spLocks noChangeArrowheads="1"/>
          </p:cNvSpPr>
          <p:nvPr/>
        </p:nvSpPr>
        <p:spPr bwMode="auto">
          <a:xfrm>
            <a:off x="8751888" y="158750"/>
            <a:ext cx="43180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D67E336E-6271-4717-98E6-F32E020591FF}" type="slidenum">
              <a:rPr lang="en-US" sz="14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sz="1400" dirty="0">
              <a:solidFill>
                <a:srgbClr val="000000"/>
              </a:solidFill>
            </a:endParaRPr>
          </a:p>
          <a:p>
            <a:pPr algn="r" eaLnBrk="1" hangingPunct="1">
              <a:defRPr/>
            </a:pPr>
            <a:endParaRPr lang="en-US" sz="1400" dirty="0"/>
          </a:p>
        </p:txBody>
      </p:sp>
      <p:sp>
        <p:nvSpPr>
          <p:cNvPr id="2" name="MSIPCMContentMarking" descr="{&quot;HashCode&quot;:1354505995,&quot;Placement&quot;:&quot;Footer&quot;,&quot;Top&quot;:519.343,&quot;Left&quot;:330.410553,&quot;SlideWidth&quot;:756,&quot;SlideHeight&quot;:540}"/>
          <p:cNvSpPr txBox="1"/>
          <p:nvPr userDrawn="1"/>
        </p:nvSpPr>
        <p:spPr>
          <a:xfrm>
            <a:off x="4196214" y="6595656"/>
            <a:ext cx="1210359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it-IT" sz="1000" smtClean="0">
                <a:solidFill>
                  <a:srgbClr val="000000"/>
                </a:solidFill>
                <a:latin typeface="Calibri" panose="020F0502020204030204" pitchFamily="34" charset="0"/>
              </a:rPr>
              <a:t>Company Internal</a:t>
            </a:r>
            <a:endParaRPr lang="it-IT" sz="1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  <p:sldLayoutId id="2147484421" r:id="rId12"/>
    <p:sldLayoutId id="2147484422" r:id="rId13"/>
    <p:sldLayoutId id="2147484423" r:id="rId14"/>
    <p:sldLayoutId id="2147484424" r:id="rId15"/>
    <p:sldLayoutId id="2147484425" r:id="rId16"/>
    <p:sldLayoutId id="2147484426" r:id="rId17"/>
    <p:sldLayoutId id="2147484427" r:id="rId18"/>
    <p:sldLayoutId id="2147484428" r:id="rId19"/>
    <p:sldLayoutId id="2147484429" r:id="rId20"/>
    <p:sldLayoutId id="2147484430" r:id="rId21"/>
    <p:sldLayoutId id="2147484431" r:id="rId22"/>
    <p:sldLayoutId id="2147484432" r:id="rId23"/>
    <p:sldLayoutId id="2147484433" r:id="rId24"/>
    <p:sldLayoutId id="2147484434" r:id="rId25"/>
    <p:sldLayoutId id="2147484435" r:id="rId26"/>
    <p:sldLayoutId id="2147484436" r:id="rId27"/>
    <p:sldLayoutId id="2147484437" r:id="rId28"/>
    <p:sldLayoutId id="2147484438" r:id="rId29"/>
    <p:sldLayoutId id="2147484439" r:id="rId30"/>
    <p:sldLayoutId id="2147484440" r:id="rId31"/>
    <p:sldLayoutId id="2147484441" r:id="rId32"/>
    <p:sldLayoutId id="2147484442" r:id="rId33"/>
    <p:sldLayoutId id="2147484443" r:id="rId34"/>
    <p:sldLayoutId id="2147484444" r:id="rId35"/>
    <p:sldLayoutId id="2147484445" r:id="rId36"/>
    <p:sldLayoutId id="2147484446" r:id="rId37"/>
    <p:sldLayoutId id="2147484447" r:id="rId38"/>
    <p:sldLayoutId id="2147484448" r:id="rId39"/>
    <p:sldLayoutId id="2147484449" r:id="rId40"/>
    <p:sldLayoutId id="2147484450" r:id="rId41"/>
    <p:sldLayoutId id="2147484451" r:id="rId42"/>
    <p:sldLayoutId id="2147484452" r:id="rId43"/>
    <p:sldLayoutId id="2147484453" r:id="rId44"/>
    <p:sldLayoutId id="2147484386" r:id="rId45"/>
    <p:sldLayoutId id="2147484454" r:id="rId46"/>
    <p:sldLayoutId id="2147484455" r:id="rId47"/>
    <p:sldLayoutId id="2147484387" r:id="rId48"/>
    <p:sldLayoutId id="2147484388" r:id="rId49"/>
    <p:sldLayoutId id="2147484456" r:id="rId50"/>
    <p:sldLayoutId id="2147484389" r:id="rId51"/>
    <p:sldLayoutId id="2147484457" r:id="rId52"/>
    <p:sldLayoutId id="2147484390" r:id="rId53"/>
    <p:sldLayoutId id="2147484391" r:id="rId54"/>
    <p:sldLayoutId id="2147484458" r:id="rId55"/>
    <p:sldLayoutId id="2147484392" r:id="rId56"/>
    <p:sldLayoutId id="2147484393" r:id="rId57"/>
    <p:sldLayoutId id="2147484459" r:id="rId58"/>
    <p:sldLayoutId id="2147484394" r:id="rId59"/>
    <p:sldLayoutId id="2147484460" r:id="rId60"/>
    <p:sldLayoutId id="2147484461" r:id="rId61"/>
    <p:sldLayoutId id="2147484395" r:id="rId62"/>
    <p:sldLayoutId id="2147484396" r:id="rId63"/>
    <p:sldLayoutId id="2147484397" r:id="rId64"/>
    <p:sldLayoutId id="2147484462" r:id="rId65"/>
    <p:sldLayoutId id="2147484463" r:id="rId66"/>
    <p:sldLayoutId id="2147484398" r:id="rId67"/>
    <p:sldLayoutId id="2147484399" r:id="rId68"/>
    <p:sldLayoutId id="2147484400" r:id="rId69"/>
    <p:sldLayoutId id="2147484464" r:id="rId70"/>
    <p:sldLayoutId id="2147484465" r:id="rId71"/>
    <p:sldLayoutId id="2147484401" r:id="rId72"/>
    <p:sldLayoutId id="2147484402" r:id="rId73"/>
    <p:sldLayoutId id="2147484466" r:id="rId74"/>
    <p:sldLayoutId id="2147484403" r:id="rId75"/>
    <p:sldLayoutId id="2147484467" r:id="rId76"/>
    <p:sldLayoutId id="2147484404" r:id="rId77"/>
    <p:sldLayoutId id="2147484405" r:id="rId78"/>
    <p:sldLayoutId id="2147484468" r:id="rId79"/>
    <p:sldLayoutId id="2147484406" r:id="rId80"/>
    <p:sldLayoutId id="2147484407" r:id="rId81"/>
    <p:sldLayoutId id="2147484469" r:id="rId82"/>
    <p:sldLayoutId id="2147484408" r:id="rId83"/>
    <p:sldLayoutId id="2147484409" r:id="rId8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400" b="1" kern="1200">
          <a:solidFill>
            <a:srgbClr val="59595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b="1" kern="1200">
          <a:solidFill>
            <a:srgbClr val="59595C"/>
          </a:solidFill>
          <a:latin typeface="+mn-lt"/>
          <a:ea typeface="+mn-ea"/>
          <a:cs typeface="+mn-cs"/>
        </a:defRPr>
      </a:lvl1pPr>
      <a:lvl2pPr marL="457200" indent="-2286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3pPr>
      <a:lvl4pPr marL="1376363" indent="-231775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4pPr>
      <a:lvl5pPr marL="2058988" indent="-230188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jpeg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jpeg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0" name="Object 2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3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6617223" y="5297145"/>
            <a:ext cx="2254398" cy="8802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  <a:p>
            <a:pPr algn="r">
              <a:defRPr/>
            </a:pPr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May </a:t>
            </a:r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12-17</a:t>
            </a:r>
            <a:r>
              <a:rPr lang="en-US" sz="1400" baseline="30000" dirty="0" smtClean="0">
                <a:solidFill>
                  <a:srgbClr val="4D4D4D"/>
                </a:solidFill>
                <a:cs typeface="Arial" pitchFamily="34" charset="0"/>
              </a:rPr>
              <a:t>th</a:t>
            </a:r>
            <a:r>
              <a:rPr lang="en-US" sz="1400" dirty="0">
                <a:solidFill>
                  <a:srgbClr val="4D4D4D"/>
                </a:solidFill>
                <a:cs typeface="Arial" pitchFamily="34" charset="0"/>
              </a:rPr>
              <a:t>, </a:t>
            </a:r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2024 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  <a:p>
            <a:pPr algn="r">
              <a:defRPr/>
            </a:pPr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IMRB PB, </a:t>
            </a:r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Haikou</a:t>
            </a:r>
          </a:p>
          <a:p>
            <a:pPr algn="r">
              <a:defRPr/>
            </a:pPr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Hosted by CAAC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pic>
        <p:nvPicPr>
          <p:cNvPr id="63492" name="Picture 6" descr="Color Logo Horz with tag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78000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8625" y="4093599"/>
            <a:ext cx="9050226" cy="72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marL="177800">
              <a:defRPr/>
            </a:pPr>
            <a:r>
              <a:rPr lang="en-US" sz="2200" b="1" dirty="0">
                <a:solidFill>
                  <a:srgbClr val="58595B"/>
                </a:solidFill>
                <a:latin typeface="Arial"/>
                <a:ea typeface="+mj-ea"/>
                <a:cs typeface="Arial"/>
              </a:rPr>
              <a:t>Rotorcraft Maintenance Programs Industry Group (RMPIG) update</a:t>
            </a:r>
          </a:p>
          <a:p>
            <a:pPr marL="177800">
              <a:defRPr/>
            </a:pPr>
            <a:r>
              <a:rPr lang="en-US" sz="1450" dirty="0">
                <a:solidFill>
                  <a:schemeClr val="bg2"/>
                </a:solidFill>
                <a:latin typeface="Arial"/>
                <a:ea typeface="+mj-ea"/>
                <a:cs typeface="Arial"/>
              </a:rPr>
              <a:t>International MRB Policy Board Meeting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30152"/>
            <a:ext cx="8823325" cy="1060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700" b="1" dirty="0"/>
              <a:t>Overview</a:t>
            </a:r>
          </a:p>
          <a:p>
            <a:pPr eaLnBrk="1" hangingPunct="1"/>
            <a:endParaRPr lang="en-US" sz="1700" b="1" dirty="0">
              <a:solidFill>
                <a:srgbClr val="B0232C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288925" y="1295400"/>
            <a:ext cx="8774113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endParaRPr lang="en-US" sz="1500" dirty="0"/>
          </a:p>
          <a:p>
            <a:pPr marL="400050" lvl="1" indent="0" eaLnBrk="1" hangingPunct="1"/>
            <a:endParaRPr lang="en-US" sz="15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88925" y="1327150"/>
            <a:ext cx="8774113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1200150" lvl="2" indent="-285750" eaLnBrk="1" hangingPunct="1">
              <a:buFont typeface="Wingdings" pitchFamily="2" charset="2"/>
              <a:buChar char="§"/>
            </a:pPr>
            <a:endParaRPr lang="en-US" sz="1500" dirty="0"/>
          </a:p>
          <a:p>
            <a:pPr marL="1200150" lvl="2" indent="-285750" eaLnBrk="1" hangingPunct="1">
              <a:buFont typeface="Wingdings" pitchFamily="2" charset="2"/>
              <a:buChar char="§"/>
            </a:pPr>
            <a:endParaRPr lang="en-US" sz="1500" dirty="0"/>
          </a:p>
          <a:p>
            <a:pPr marL="1200150" lvl="2" indent="-285750" eaLnBrk="1" hangingPunct="1">
              <a:buFont typeface="Wingdings" pitchFamily="2" charset="2"/>
              <a:buChar char="§"/>
            </a:pPr>
            <a:endParaRPr lang="en-US" sz="1500" dirty="0"/>
          </a:p>
          <a:p>
            <a:pPr marL="1200150" lvl="2" indent="-285750" eaLnBrk="1" hangingPunct="1">
              <a:buFont typeface="Wingdings" pitchFamily="2" charset="2"/>
              <a:buChar char="§"/>
            </a:pPr>
            <a:endParaRPr lang="en-US" sz="1500" dirty="0"/>
          </a:p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endParaRPr lang="en-US" dirty="0"/>
          </a:p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CBF02B6B-A5CF-43C7-93C2-A9163EAC8001}"/>
              </a:ext>
            </a:extLst>
          </p:cNvPr>
          <p:cNvSpPr txBox="1">
            <a:spLocks/>
          </p:cNvSpPr>
          <p:nvPr/>
        </p:nvSpPr>
        <p:spPr bwMode="auto">
          <a:xfrm>
            <a:off x="517525" y="1547819"/>
            <a:ext cx="8689975" cy="4072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933"/>
              </a:buClr>
              <a:buFont typeface="Lucida Grande"/>
              <a:buChar char="»"/>
              <a:defRPr sz="1400" b="1" kern="1200">
                <a:solidFill>
                  <a:srgbClr val="59595C"/>
                </a:solidFill>
                <a:latin typeface="+mn-lt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933"/>
              </a:buClr>
              <a:buFont typeface="Lucida Grande"/>
              <a:buChar char="»"/>
              <a:defRPr sz="1400" kern="1200">
                <a:solidFill>
                  <a:srgbClr val="59595C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933"/>
              </a:buClr>
              <a:buFont typeface="Lucida Grande"/>
              <a:buChar char="»"/>
              <a:defRPr sz="1400" kern="1200">
                <a:solidFill>
                  <a:srgbClr val="59595C"/>
                </a:solidFill>
                <a:latin typeface="+mn-lt"/>
                <a:ea typeface="+mn-ea"/>
                <a:cs typeface="+mn-cs"/>
              </a:defRPr>
            </a:lvl3pPr>
            <a:lvl4pPr marL="1376363" indent="-2317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933"/>
              </a:buClr>
              <a:buFont typeface="Lucida Grande"/>
              <a:buChar char="»"/>
              <a:defRPr sz="1400" kern="1200">
                <a:solidFill>
                  <a:srgbClr val="59595C"/>
                </a:solidFill>
                <a:latin typeface="+mn-lt"/>
                <a:ea typeface="+mn-ea"/>
                <a:cs typeface="+mn-cs"/>
              </a:defRPr>
            </a:lvl4pPr>
            <a:lvl5pPr marL="2058988" indent="-2301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933"/>
              </a:buClr>
              <a:buFont typeface="Lucida Grande"/>
              <a:buChar char="»"/>
              <a:defRPr sz="1400" kern="1200">
                <a:solidFill>
                  <a:srgbClr val="59595C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CA" sz="1500" dirty="0">
                <a:solidFill>
                  <a:srgbClr val="1070AC"/>
                </a:solidFill>
                <a:latin typeface="Arial" pitchFamily="34" charset="0"/>
                <a:cs typeface="Arial" pitchFamily="34" charset="0"/>
              </a:rPr>
              <a:t>Current leadership:</a:t>
            </a:r>
          </a:p>
          <a:p>
            <a:pPr lvl="1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CA" sz="1600" dirty="0" smtClean="0"/>
              <a:t>Chair: </a:t>
            </a:r>
            <a:r>
              <a:rPr lang="en-CA" sz="1600" dirty="0"/>
              <a:t>Elodie Carmona (Airbus </a:t>
            </a:r>
            <a:r>
              <a:rPr lang="en-CA" sz="1600" dirty="0" smtClean="0"/>
              <a:t>Helicopters)</a:t>
            </a:r>
            <a:endParaRPr lang="en-CA" sz="16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CA" sz="1600" dirty="0" smtClean="0"/>
              <a:t>Vice-Chair</a:t>
            </a:r>
            <a:r>
              <a:rPr lang="en-CA" sz="1600" dirty="0"/>
              <a:t>: </a:t>
            </a:r>
            <a:r>
              <a:rPr lang="en-CA" sz="1600" dirty="0" smtClean="0"/>
              <a:t>Giacomo Gibilisco (Leonardo)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CA" sz="1600" dirty="0" smtClean="0"/>
              <a:t>Vice-Chair </a:t>
            </a:r>
            <a:r>
              <a:rPr lang="en-CA" sz="1600" dirty="0" err="1" smtClean="0"/>
              <a:t>deputee</a:t>
            </a:r>
            <a:r>
              <a:rPr lang="en-CA" sz="1600" dirty="0" smtClean="0"/>
              <a:t>: Jeremy Burgess (Bell)</a:t>
            </a:r>
            <a:endParaRPr lang="en-CA" sz="1600" dirty="0"/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CA" sz="1600" b="0" dirty="0" smtClean="0">
                <a:solidFill>
                  <a:srgbClr val="7030A0"/>
                </a:solidFill>
              </a:rPr>
              <a:t>Secretary</a:t>
            </a:r>
            <a:r>
              <a:rPr lang="en-CA" sz="1600" b="0" dirty="0">
                <a:solidFill>
                  <a:srgbClr val="7030A0"/>
                </a:solidFill>
              </a:rPr>
              <a:t>: </a:t>
            </a:r>
            <a:r>
              <a:rPr lang="fr-FR" sz="1600" b="0" dirty="0" smtClean="0">
                <a:solidFill>
                  <a:srgbClr val="7030A0"/>
                </a:solidFill>
              </a:rPr>
              <a:t>Gordon Bruce (Fokker) New</a:t>
            </a:r>
            <a:endParaRPr lang="fr-FR" sz="1600" b="0" dirty="0">
              <a:solidFill>
                <a:srgbClr val="7030A0"/>
              </a:solidFill>
            </a:endParaRPr>
          </a:p>
          <a:p>
            <a:pPr lvl="1" algn="just">
              <a:spcBef>
                <a:spcPts val="0"/>
              </a:spcBef>
            </a:pPr>
            <a:endParaRPr lang="en-US" sz="1600" dirty="0"/>
          </a:p>
          <a:p>
            <a:pPr lvl="1" algn="just">
              <a:spcBef>
                <a:spcPts val="0"/>
              </a:spcBef>
            </a:pPr>
            <a:endParaRPr lang="en-US" sz="1600" dirty="0"/>
          </a:p>
          <a:p>
            <a:pPr algn="just">
              <a:spcBef>
                <a:spcPts val="0"/>
              </a:spcBef>
            </a:pPr>
            <a:r>
              <a:rPr lang="en-CA" sz="1500" dirty="0">
                <a:solidFill>
                  <a:srgbClr val="1070AC"/>
                </a:solidFill>
                <a:latin typeface="Arial" pitchFamily="34" charset="0"/>
                <a:cs typeface="Arial" pitchFamily="34" charset="0"/>
              </a:rPr>
              <a:t>RMPIG Action Items:</a:t>
            </a:r>
          </a:p>
          <a:p>
            <a:pPr lvl="1" algn="just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No currently OPEN Action Items</a:t>
            </a:r>
          </a:p>
          <a:p>
            <a:pPr marL="228600" lvl="1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43480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13301"/>
            <a:ext cx="8823325" cy="75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700" b="1" dirty="0"/>
              <a:t>Latest Meeting and Activities Summary</a:t>
            </a:r>
            <a:endParaRPr lang="en-US" sz="1700" b="1" dirty="0">
              <a:solidFill>
                <a:srgbClr val="4D4D4D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19" name="Rectangle 3"/>
          <p:cNvSpPr txBox="1">
            <a:spLocks noChangeArrowheads="1"/>
          </p:cNvSpPr>
          <p:nvPr/>
        </p:nvSpPr>
        <p:spPr bwMode="auto">
          <a:xfrm>
            <a:off x="288925" y="1295400"/>
            <a:ext cx="8774113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1" eaLnBrk="1" hangingPunct="1">
              <a:spcBef>
                <a:spcPts val="600"/>
              </a:spcBef>
              <a:buFont typeface="Arial" pitchFamily="34" charset="0"/>
              <a:buChar char="•"/>
            </a:pPr>
            <a:endParaRPr lang="en-US" sz="1500" dirty="0"/>
          </a:p>
          <a:p>
            <a:pPr marL="400050" lvl="1" indent="0" eaLnBrk="1" hangingPunct="1"/>
            <a:endParaRPr lang="en-US" sz="15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40440" y="1145536"/>
            <a:ext cx="8905517" cy="477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2865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342900" lvl="2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sz="1500" b="1" dirty="0" smtClean="0">
                <a:solidFill>
                  <a:srgbClr val="1070AC"/>
                </a:solidFill>
              </a:rPr>
              <a:t>RMPIG activities</a:t>
            </a:r>
          </a:p>
          <a:p>
            <a:pPr marL="630238" lvl="1" indent="-230188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dirty="0" smtClean="0">
                <a:solidFill>
                  <a:srgbClr val="59595C"/>
                </a:solidFill>
                <a:latin typeface="Arial"/>
                <a:cs typeface="+mn-cs"/>
              </a:rPr>
              <a:t>RMPIG held in the last year</a:t>
            </a:r>
          </a:p>
          <a:p>
            <a:pPr marL="342900" lvl="2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endParaRPr lang="en-US" sz="1500" b="1" dirty="0" smtClean="0">
              <a:solidFill>
                <a:srgbClr val="1070AC"/>
              </a:solidFill>
            </a:endParaRPr>
          </a:p>
          <a:p>
            <a:pPr marL="342900" lvl="2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endParaRPr lang="en-US" sz="1500" b="1" dirty="0" smtClean="0">
              <a:solidFill>
                <a:srgbClr val="1070AC"/>
              </a:solidFill>
            </a:endParaRPr>
          </a:p>
          <a:p>
            <a:pPr marL="342900" lvl="2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endParaRPr lang="en-US" sz="1500" b="1" dirty="0" smtClean="0">
              <a:solidFill>
                <a:srgbClr val="1070AC"/>
              </a:solidFill>
            </a:endParaRPr>
          </a:p>
          <a:p>
            <a:pPr marL="342900" lvl="2" indent="-342900" algn="just" eaLnBrk="1" hangingPunct="1">
              <a:lnSpc>
                <a:spcPct val="150000"/>
              </a:lnSpc>
              <a:spcBef>
                <a:spcPts val="0"/>
              </a:spcBef>
              <a:buClr>
                <a:srgbClr val="F0A933"/>
              </a:buClr>
              <a:buFont typeface="Lucida Grande"/>
              <a:buChar char="»"/>
            </a:pPr>
            <a:endParaRPr lang="en-US" sz="1500" b="1" dirty="0" smtClean="0">
              <a:solidFill>
                <a:srgbClr val="1070AC"/>
              </a:solidFill>
            </a:endParaRPr>
          </a:p>
          <a:p>
            <a:pPr marL="1144588" lvl="2" indent="-230188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F0A933"/>
              </a:buClr>
              <a:buFont typeface="Lucida Grande"/>
              <a:buChar char="»"/>
            </a:pPr>
            <a:endParaRPr lang="en-US" dirty="0">
              <a:solidFill>
                <a:srgbClr val="59595C"/>
              </a:solidFill>
              <a:latin typeface="Arial"/>
              <a:cs typeface="+mn-cs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476387"/>
              </p:ext>
            </p:extLst>
          </p:nvPr>
        </p:nvGraphicFramePr>
        <p:xfrm>
          <a:off x="513975" y="2094198"/>
          <a:ext cx="8324010" cy="12862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62005">
                  <a:extLst>
                    <a:ext uri="{9D8B030D-6E8A-4147-A177-3AD203B41FA5}">
                      <a16:colId xmlns:a16="http://schemas.microsoft.com/office/drawing/2014/main" val="1462014611"/>
                    </a:ext>
                  </a:extLst>
                </a:gridCol>
                <a:gridCol w="4162005">
                  <a:extLst>
                    <a:ext uri="{9D8B030D-6E8A-4147-A177-3AD203B41FA5}">
                      <a16:colId xmlns:a16="http://schemas.microsoft.com/office/drawing/2014/main" val="23445119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144588" lvl="2" indent="-230188" algn="just" ea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Clr>
                          <a:srgbClr val="F0A933"/>
                        </a:buClr>
                        <a:buFont typeface="Lucida Grande"/>
                        <a:buChar char="»"/>
                      </a:pPr>
                      <a:r>
                        <a:rPr lang="en-US" sz="1600" dirty="0" smtClean="0">
                          <a:solidFill>
                            <a:srgbClr val="59595C"/>
                          </a:solidFill>
                          <a:latin typeface="+mn-lt"/>
                          <a:cs typeface="+mn-cs"/>
                        </a:rPr>
                        <a:t>June 27, 2023</a:t>
                      </a:r>
                      <a:endParaRPr lang="en-US" sz="1600" dirty="0" smtClean="0">
                        <a:solidFill>
                          <a:srgbClr val="59595C"/>
                        </a:solidFill>
                        <a:latin typeface="+mn-lt"/>
                        <a:cs typeface="+mn-cs"/>
                      </a:endParaRPr>
                    </a:p>
                    <a:p>
                      <a:pPr marL="1144588" lvl="2" indent="-230188" algn="just" ea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Clr>
                          <a:srgbClr val="F0A933"/>
                        </a:buClr>
                        <a:buFont typeface="Lucida Grande"/>
                        <a:buChar char="»"/>
                      </a:pPr>
                      <a:r>
                        <a:rPr lang="en-US" sz="1600" dirty="0" smtClean="0">
                          <a:solidFill>
                            <a:srgbClr val="59595C"/>
                          </a:solidFill>
                          <a:latin typeface="+mn-lt"/>
                          <a:cs typeface="+mn-cs"/>
                        </a:rPr>
                        <a:t>July 27, 2023</a:t>
                      </a:r>
                    </a:p>
                    <a:p>
                      <a:pPr marL="1144588" lvl="2" indent="-230188" algn="just" ea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Clr>
                          <a:srgbClr val="F0A933"/>
                        </a:buClr>
                        <a:buFont typeface="Lucida Grande"/>
                        <a:buChar char="»"/>
                      </a:pPr>
                      <a:r>
                        <a:rPr lang="en-US" sz="1600" dirty="0" smtClean="0">
                          <a:solidFill>
                            <a:srgbClr val="59595C"/>
                          </a:solidFill>
                          <a:latin typeface="+mn-lt"/>
                        </a:rPr>
                        <a:t>Oct 10, 2023</a:t>
                      </a:r>
                      <a:endParaRPr lang="en-US" sz="1600" dirty="0" smtClean="0">
                        <a:solidFill>
                          <a:srgbClr val="59595C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44588" lvl="2" indent="-230188" algn="just" ea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Clr>
                          <a:srgbClr val="F0A933"/>
                        </a:buClr>
                        <a:buFont typeface="Lucida Grande"/>
                        <a:buChar char="»"/>
                      </a:pPr>
                      <a:r>
                        <a:rPr lang="en-US" sz="1600" dirty="0" smtClean="0">
                          <a:solidFill>
                            <a:srgbClr val="59595C"/>
                          </a:solidFill>
                          <a:latin typeface="+mn-lt"/>
                          <a:cs typeface="+mn-cs"/>
                        </a:rPr>
                        <a:t>November 11, 2023</a:t>
                      </a:r>
                    </a:p>
                    <a:p>
                      <a:pPr marL="1144588" lvl="2" indent="-230188" algn="just" ea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buClr>
                          <a:srgbClr val="F0A933"/>
                        </a:buClr>
                        <a:buFont typeface="Lucida Grande"/>
                        <a:buChar char="»"/>
                      </a:pPr>
                      <a:r>
                        <a:rPr lang="en-US" sz="1600" dirty="0" smtClean="0">
                          <a:solidFill>
                            <a:srgbClr val="59595C"/>
                          </a:solidFill>
                          <a:latin typeface="+mn-lt"/>
                          <a:cs typeface="+mn-cs"/>
                        </a:rPr>
                        <a:t>February 2, 2024</a:t>
                      </a:r>
                    </a:p>
                    <a:p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3031633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40440" y="3837683"/>
            <a:ext cx="9114195" cy="1325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238" lvl="1" indent="-230188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sz="1700" dirty="0" smtClean="0">
                <a:solidFill>
                  <a:srgbClr val="59595C"/>
                </a:solidFill>
                <a:latin typeface="Arial"/>
              </a:rPr>
              <a:t>Propose CIP for RMPIG </a:t>
            </a:r>
            <a:r>
              <a:rPr lang="en-US" sz="1700" dirty="0">
                <a:solidFill>
                  <a:srgbClr val="59595C"/>
                </a:solidFill>
                <a:latin typeface="Arial"/>
              </a:rPr>
              <a:t>2024-02 </a:t>
            </a:r>
            <a:r>
              <a:rPr lang="en-US" sz="1700" dirty="0">
                <a:solidFill>
                  <a:srgbClr val="59595C"/>
                </a:solidFill>
                <a:latin typeface="Arial"/>
              </a:rPr>
              <a:t>AC Zones, include S1000D as option to iSpec2200</a:t>
            </a:r>
            <a:endParaRPr lang="en-US" sz="1700" dirty="0">
              <a:solidFill>
                <a:srgbClr val="59595C"/>
              </a:solidFill>
              <a:latin typeface="Arial"/>
            </a:endParaRPr>
          </a:p>
          <a:p>
            <a:pPr marL="630238" lvl="1" indent="-230188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sz="1700" dirty="0">
                <a:solidFill>
                  <a:srgbClr val="59595C"/>
                </a:solidFill>
                <a:latin typeface="Arial"/>
              </a:rPr>
              <a:t>Provide an RMPIG position on CIP content developed in MPIG with Vol.02 affected</a:t>
            </a:r>
          </a:p>
          <a:p>
            <a:pPr marL="630238" lvl="1" indent="-230188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F0A933"/>
              </a:buClr>
              <a:buFont typeface="Lucida Grande"/>
              <a:buChar char="»"/>
            </a:pPr>
            <a:r>
              <a:rPr lang="en-US" sz="1700" dirty="0" smtClean="0">
                <a:solidFill>
                  <a:srgbClr val="59595C"/>
                </a:solidFill>
                <a:latin typeface="Arial"/>
              </a:rPr>
              <a:t>Discussion on IP44 application in rotorcrafts</a:t>
            </a:r>
            <a:endParaRPr lang="en-US" sz="1700" dirty="0">
              <a:solidFill>
                <a:srgbClr val="59595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4419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4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707" name="Picture 6" descr="Color Logo Horz with tag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78000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43113" y="3811588"/>
            <a:ext cx="7240587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marL="177800">
              <a:defRPr/>
            </a:pPr>
            <a:endParaRPr lang="en-US" sz="2200" dirty="0">
              <a:solidFill>
                <a:srgbClr val="58595B"/>
              </a:solidFill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1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44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heme/theme1.xml><?xml version="1.0" encoding="utf-8"?>
<a:theme xmlns:a="http://schemas.openxmlformats.org/drawingml/2006/main" name="A4A PowerPoint Template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solidFill>
            <a:schemeClr val="bg2"/>
          </a:solidFill>
        </a:ln>
        <a:effectLst/>
      </a:spPr>
      <a:bodyPr tIns="90000" bIns="90000" rtlCol="0" anchor="ctr" anchorCtr="0"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ED1CA213EDB40A5B51F4745D6213F" ma:contentTypeVersion="25" ma:contentTypeDescription="Create a new document." ma:contentTypeScope="" ma:versionID="b4724b26c9b644f16780a40d2ac4fdb5">
  <xsd:schema xmlns:xsd="http://www.w3.org/2001/XMLSchema" xmlns:p="http://schemas.microsoft.com/office/2006/metadata/properties" xmlns:ns2="86499063-6a44-4f12-b87d-aa7613917650" xmlns:ns3="d923f5dc-91e2-4b9c-bb38-172f0127077e" targetNamespace="http://schemas.microsoft.com/office/2006/metadata/properties" ma:root="true" ma:fieldsID="ca91c9824ffbb66baef2287beae41b99" ns2:_="" ns3:_="">
    <xsd:import namespace="86499063-6a44-4f12-b87d-aa7613917650"/>
    <xsd:import namespace="d923f5dc-91e2-4b9c-bb38-172f0127077e"/>
    <xsd:element name="properties">
      <xsd:complexType>
        <xsd:sequence>
          <xsd:element name="documentManagement">
            <xsd:complexType>
              <xsd:all>
                <xsd:element ref="ns2:Issue" minOccurs="0"/>
                <xsd:element ref="ns2:IndustryMemberTopicArea" minOccurs="0"/>
                <xsd:element ref="ns3:Statu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6499063-6a44-4f12-b87d-aa7613917650" elementFormDefault="qualified">
    <xsd:import namespace="http://schemas.microsoft.com/office/2006/documentManagement/types"/>
    <xsd:element name="Issue" ma:index="2" nillable="true" ma:displayName="Issue" ma:list="{8846C7CB-E667-4CCB-840B-68F118F2A0CC}" ma:internalName="Issue" ma:showField="Title" ma:web="86499063-6a44-4f12-b87d-aa7613917650">
      <xsd:simpleType>
        <xsd:restriction base="dms:Lookup"/>
      </xsd:simpleType>
    </xsd:element>
    <xsd:element name="IndustryMemberTopicArea" ma:index="3" nillable="true" ma:displayName="IndustryMemberTopicArea" ma:format="Dropdown" ma:internalName="IndustryMemberTopicArea">
      <xsd:simpleType>
        <xsd:restriction base="dms:Choice">
          <xsd:enumeration value="Economics"/>
          <xsd:enumeration value="Energy"/>
          <xsd:enumeration value="Air Traffic Control"/>
          <xsd:enumeration value="Engineering &amp; Maintenance"/>
          <xsd:enumeration value="Events"/>
          <xsd:enumeration value="Legislative Issues"/>
          <xsd:enumeration value="Special Topics"/>
        </xsd:restriction>
      </xsd:simpleType>
    </xsd:element>
  </xsd:schema>
  <xsd:schema xmlns:xsd="http://www.w3.org/2001/XMLSchema" xmlns:dms="http://schemas.microsoft.com/office/2006/documentManagement/types" targetNamespace="d923f5dc-91e2-4b9c-bb38-172f0127077e" elementFormDefault="qualified">
    <xsd:import namespace="http://schemas.microsoft.com/office/2006/documentManagement/types"/>
    <xsd:element name="Status" ma:index="11" nillable="true" ma:displayName="Status" ma:description="States whether the issue paper is Open or Closed" ma:format="RadioButtons" ma:internalName="Status">
      <xsd:simpleType>
        <xsd:union memberTypes="dms:Text">
          <xsd:simpleType>
            <xsd:restriction base="dms:Choice">
              <xsd:enumeration value="Open"/>
              <xsd:enumeration value="Closed"/>
              <xsd:enumeration value="N/A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spe:Receivers xmlns:spe="http://schemas.microsoft.com/sharepoint/events">
  <Receiver>
    <Name>IndustryMemberEventHandler_ItemAdded</Name>
    <Type>10001</Type>
    <SequenceNumber>10000</SequenceNumber>
    <Assembly>ATA.EventHandlers, Version=1.0.0.0, Culture=neutral, PublicKeyToken=582b55e7502284d6</Assembly>
    <Class>ATA.EventHandlers.IndustryMemberEventHandler</Class>
    <Data/>
    <Filter/>
  </Receiver>
  <Receiver>
    <Name>IndustryMemberEventHandler_ItemUpdated</Name>
    <Type>10002</Type>
    <SequenceNumber>10000</SequenceNumber>
    <Assembly>ATA.EventHandlers, Version=1.0.0.0, Culture=neutral, PublicKeyToken=582b55e7502284d6</Assembly>
    <Class>ATA.EventHandlers.IndustryMemberEventHandler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d923f5dc-91e2-4b9c-bb38-172f0127077e" xsi:nil="true"/>
    <IndustryMemberTopicArea xmlns="86499063-6a44-4f12-b87d-aa7613917650" xsi:nil="true"/>
    <Issue xmlns="86499063-6a44-4f12-b87d-aa7613917650" xsi:nil="true"/>
  </documentManagement>
</p:properties>
</file>

<file path=customXml/itemProps1.xml><?xml version="1.0" encoding="utf-8"?>
<ds:datastoreItem xmlns:ds="http://schemas.openxmlformats.org/officeDocument/2006/customXml" ds:itemID="{CF33935A-8060-452B-8B3F-5A2BDE4BCB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F6B03E-3280-4664-8705-A970CD97D2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499063-6a44-4f12-b87d-aa7613917650"/>
    <ds:schemaRef ds:uri="d923f5dc-91e2-4b9c-bb38-172f0127077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58C58C5-7DCF-4013-9B95-4F61A3B63F6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AC2A6C4-2EB1-4717-B93C-5C3F0C26B1AC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d923f5dc-91e2-4b9c-bb38-172f0127077e"/>
    <ds:schemaRef ds:uri="http://schemas.openxmlformats.org/package/2006/metadata/core-properties"/>
    <ds:schemaRef ds:uri="http://purl.org/dc/elements/1.1/"/>
    <ds:schemaRef ds:uri="86499063-6a44-4f12-b87d-aa761391765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A4A PowerPoint Template</Template>
  <TotalTime>10</TotalTime>
  <Words>139</Words>
  <Application>Microsoft Office PowerPoint</Application>
  <PresentationFormat>Custom</PresentationFormat>
  <Paragraphs>38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Lucida Grande</vt:lpstr>
      <vt:lpstr>Wingdings</vt:lpstr>
      <vt:lpstr>A4A PowerPoint Template</vt:lpstr>
      <vt:lpstr>think-cell Slide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Nouri, Hamid</dc:creator>
  <cp:lastModifiedBy>Giacomo Gibilisco</cp:lastModifiedBy>
  <cp:revision>126</cp:revision>
  <cp:lastPrinted>2019-02-25T20:11:02Z</cp:lastPrinted>
  <dcterms:created xsi:type="dcterms:W3CDTF">2013-11-25T14:04:21Z</dcterms:created>
  <dcterms:modified xsi:type="dcterms:W3CDTF">2024-04-16T14:58:02Z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20100310</vt:lpwstr>
  </property>
  <property fmtid="{D5CDD505-2E9C-101B-9397-08002B2CF9AE}" pid="3" name="Format Name">
    <vt:lpwstr>BCG Format</vt:lpwstr>
  </property>
  <property fmtid="{D5CDD505-2E9C-101B-9397-08002B2CF9AE}" pid="4" name="Template Name">
    <vt:lpwstr>Letter</vt:lpwstr>
  </property>
  <property fmtid="{D5CDD505-2E9C-101B-9397-08002B2CF9AE}" pid="5" name="ContentTypeId">
    <vt:lpwstr>0x010100FDEED1CA213EDB40A5B51F4745D6213F</vt:lpwstr>
  </property>
  <property fmtid="{D5CDD505-2E9C-101B-9397-08002B2CF9AE}" pid="6" name="Order">
    <vt:r8>400</vt:r8>
  </property>
  <property fmtid="{D5CDD505-2E9C-101B-9397-08002B2CF9AE}" pid="7" name="Category">
    <vt:lpwstr>Template</vt:lpwstr>
  </property>
  <property fmtid="{D5CDD505-2E9C-101B-9397-08002B2CF9AE}" pid="8" name="Is Industry Member Appropriate">
    <vt:bool>false</vt:bool>
  </property>
  <property fmtid="{D5CDD505-2E9C-101B-9397-08002B2CF9AE}" pid="9" name="MSIP_Label_b819f0ee-61d3-4495-a9fb-e48b2bab389f_Enabled">
    <vt:lpwstr>true</vt:lpwstr>
  </property>
  <property fmtid="{D5CDD505-2E9C-101B-9397-08002B2CF9AE}" pid="10" name="MSIP_Label_b819f0ee-61d3-4495-a9fb-e48b2bab389f_SetDate">
    <vt:lpwstr>2024-04-16T14:58:01Z</vt:lpwstr>
  </property>
  <property fmtid="{D5CDD505-2E9C-101B-9397-08002B2CF9AE}" pid="11" name="MSIP_Label_b819f0ee-61d3-4495-a9fb-e48b2bab389f_Method">
    <vt:lpwstr>Privileged</vt:lpwstr>
  </property>
  <property fmtid="{D5CDD505-2E9C-101B-9397-08002B2CF9AE}" pid="12" name="MSIP_Label_b819f0ee-61d3-4495-a9fb-e48b2bab389f_Name">
    <vt:lpwstr>b819f0ee-61d3-4495-a9fb-e48b2bab389f</vt:lpwstr>
  </property>
  <property fmtid="{D5CDD505-2E9C-101B-9397-08002B2CF9AE}" pid="13" name="MSIP_Label_b819f0ee-61d3-4495-a9fb-e48b2bab389f_SiteId">
    <vt:lpwstr>31ae1cef-2393-4eb1-8962-4e4bbfccd663</vt:lpwstr>
  </property>
  <property fmtid="{D5CDD505-2E9C-101B-9397-08002B2CF9AE}" pid="14" name="MSIP_Label_b819f0ee-61d3-4495-a9fb-e48b2bab389f_ActionId">
    <vt:lpwstr>3195a7cb-ed3e-4a3c-bd10-001df4499aef</vt:lpwstr>
  </property>
  <property fmtid="{D5CDD505-2E9C-101B-9397-08002B2CF9AE}" pid="15" name="MSIP_Label_b819f0ee-61d3-4495-a9fb-e48b2bab389f_ContentBits">
    <vt:lpwstr>2</vt:lpwstr>
  </property>
</Properties>
</file>