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281" r:id="rId5"/>
  </p:sldMasterIdLst>
  <p:notesMasterIdLst>
    <p:notesMasterId r:id="rId10"/>
  </p:notesMasterIdLst>
  <p:handoutMasterIdLst>
    <p:handoutMasterId r:id="rId11"/>
  </p:handoutMasterIdLst>
  <p:sldIdLst>
    <p:sldId id="966" r:id="rId6"/>
    <p:sldId id="1235" r:id="rId7"/>
    <p:sldId id="1272" r:id="rId8"/>
    <p:sldId id="1273" r:id="rId9"/>
  </p:sldIdLst>
  <p:sldSz cx="12192000" cy="6858000"/>
  <p:notesSz cx="7010400" cy="9236075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65" userDrawn="1">
          <p15:clr>
            <a:srgbClr val="A4A3A4"/>
          </p15:clr>
        </p15:guide>
        <p15:guide id="2" pos="17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day" initials="v" lastIdx="2" clrIdx="0"/>
  <p:cmAuthor id="1" name="Giacomo Gibilisco" initials="GG" lastIdx="1" clrIdx="1">
    <p:extLst>
      <p:ext uri="{19B8F6BF-5375-455C-9EA6-DF929625EA0E}">
        <p15:presenceInfo xmlns:p15="http://schemas.microsoft.com/office/powerpoint/2012/main" userId="Giacomo Gibilisc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222B"/>
    <a:srgbClr val="CCECFF"/>
    <a:srgbClr val="0066FF"/>
    <a:srgbClr val="58595B"/>
    <a:srgbClr val="919397"/>
    <a:srgbClr val="69B24B"/>
    <a:srgbClr val="B0232C"/>
    <a:srgbClr val="1785B8"/>
    <a:srgbClr val="F0A933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71" autoAdjust="0"/>
    <p:restoredTop sz="98803" autoAdjust="0"/>
  </p:normalViewPr>
  <p:slideViewPr>
    <p:cSldViewPr snapToGrid="0">
      <p:cViewPr varScale="1">
        <p:scale>
          <a:sx n="118" d="100"/>
          <a:sy n="118" d="100"/>
        </p:scale>
        <p:origin x="330" y="102"/>
      </p:cViewPr>
      <p:guideLst>
        <p:guide orient="horz" pos="2465"/>
        <p:guide pos="17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 snapToGrid="0">
      <p:cViewPr varScale="1">
        <p:scale>
          <a:sx n="132" d="100"/>
          <a:sy n="132" d="100"/>
        </p:scale>
        <p:origin x="-1648" y="-10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F127020-07BF-4FB2-8824-58243ABAB120}" type="datetimeFigureOut">
              <a:rPr lang="en-US"/>
              <a:pPr>
                <a:defRPr/>
              </a:pPr>
              <a:t>5/3/2024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76F29A-40C6-48C8-870D-58B27032AC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67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C0B0418-89DA-49E1-8424-9B87C9466461}" type="datetimeFigureOut">
              <a:rPr lang="en-US"/>
              <a:pPr>
                <a:defRPr/>
              </a:pPr>
              <a:t>5/3/2024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693738"/>
            <a:ext cx="6159500" cy="3465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18" tIns="45309" rIns="90618" bIns="4530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386263"/>
            <a:ext cx="560705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B77AD1-A7B9-4518-B6DE-2BE2EF5623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437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AD65A51B-D28B-4C93-B0D3-7FA9A06FA191}" type="slidenum">
              <a:rPr lang="en-US" sz="1200">
                <a:latin typeface="Calibri" pitchFamily="34" charset="0"/>
              </a:rPr>
              <a:pPr algn="r" eaLnBrk="1" hangingPunct="1"/>
              <a:t>0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24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1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820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2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053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3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629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586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581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806216" y="644525"/>
            <a:ext cx="20558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32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5331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8312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6789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0698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5942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55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27459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63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3838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06917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70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45969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6856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03013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2622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24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04512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52020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798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1716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68626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112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41876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8072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03417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806216" y="644525"/>
            <a:ext cx="20558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91591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00567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62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02825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390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621" y="163513"/>
            <a:ext cx="11030857" cy="831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0621" y="1508133"/>
            <a:ext cx="11030857" cy="4614863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5143775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56365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14385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609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24207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81049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74345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34485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0073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09983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273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744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02614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806216" y="644525"/>
            <a:ext cx="20558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6090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23281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23171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9301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29929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204206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455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140713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382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470833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06601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334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92798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71602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83159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50676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0910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90968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52368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8351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93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212800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0329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707258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98829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048432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806216" y="644525"/>
            <a:ext cx="20558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85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055109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5567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92759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75225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223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071221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51628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913969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8447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88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6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4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777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632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80475" y="161925"/>
            <a:ext cx="8287899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80476" y="1508126"/>
            <a:ext cx="11033064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TextBox 9"/>
          <p:cNvSpPr txBox="1">
            <a:spLocks noChangeArrowheads="1"/>
          </p:cNvSpPr>
          <p:nvPr/>
        </p:nvSpPr>
        <p:spPr bwMode="auto">
          <a:xfrm>
            <a:off x="11111671" y="158750"/>
            <a:ext cx="548227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D67E336E-6271-4717-98E6-F32E020591FF}" type="slidenum">
              <a:rPr lang="en-US" sz="1777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en-US" sz="1777" dirty="0">
              <a:solidFill>
                <a:srgbClr val="000000"/>
              </a:solidFill>
            </a:endParaRPr>
          </a:p>
          <a:p>
            <a:pPr algn="r" eaLnBrk="1" hangingPunct="1">
              <a:defRPr/>
            </a:pPr>
            <a:endParaRPr lang="en-US" sz="1777" dirty="0"/>
          </a:p>
        </p:txBody>
      </p:sp>
      <p:sp>
        <p:nvSpPr>
          <p:cNvPr id="3" name="MSIPCMContentMarking" descr="{&quot;HashCode&quot;:1354505995,&quot;Placement&quot;:&quot;Footer&quot;,&quot;Top&quot;:519.343,&quot;Left&quot;:432.3481,&quot;SlideWidth&quot;:960,&quot;SlideHeight&quot;:540}"/>
          <p:cNvSpPr txBox="1"/>
          <p:nvPr userDrawn="1"/>
        </p:nvSpPr>
        <p:spPr>
          <a:xfrm>
            <a:off x="5490821" y="6595656"/>
            <a:ext cx="1210359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it-IT" sz="1000">
                <a:solidFill>
                  <a:srgbClr val="000000"/>
                </a:solidFill>
                <a:latin typeface="Calibri" panose="020F0502020204030204" pitchFamily="34" charset="0"/>
              </a:rPr>
              <a:t>Company Internal</a:t>
            </a:r>
            <a:endParaRPr lang="it-IT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4" r:id="rId4"/>
    <p:sldLayoutId id="2147484415" r:id="rId5"/>
    <p:sldLayoutId id="2147484416" r:id="rId6"/>
    <p:sldLayoutId id="2147484417" r:id="rId7"/>
    <p:sldLayoutId id="2147484418" r:id="rId8"/>
    <p:sldLayoutId id="2147484419" r:id="rId9"/>
    <p:sldLayoutId id="2147484420" r:id="rId10"/>
    <p:sldLayoutId id="2147484421" r:id="rId11"/>
    <p:sldLayoutId id="2147484422" r:id="rId12"/>
    <p:sldLayoutId id="2147484423" r:id="rId13"/>
    <p:sldLayoutId id="2147484424" r:id="rId14"/>
    <p:sldLayoutId id="2147484425" r:id="rId15"/>
    <p:sldLayoutId id="2147484426" r:id="rId16"/>
    <p:sldLayoutId id="2147484427" r:id="rId17"/>
    <p:sldLayoutId id="2147484428" r:id="rId18"/>
    <p:sldLayoutId id="2147484429" r:id="rId19"/>
    <p:sldLayoutId id="2147484430" r:id="rId20"/>
    <p:sldLayoutId id="2147484431" r:id="rId21"/>
    <p:sldLayoutId id="2147484432" r:id="rId22"/>
    <p:sldLayoutId id="2147484433" r:id="rId23"/>
    <p:sldLayoutId id="2147484434" r:id="rId24"/>
    <p:sldLayoutId id="2147484435" r:id="rId25"/>
    <p:sldLayoutId id="2147484436" r:id="rId26"/>
    <p:sldLayoutId id="2147484437" r:id="rId27"/>
    <p:sldLayoutId id="2147484438" r:id="rId28"/>
    <p:sldLayoutId id="2147484439" r:id="rId29"/>
    <p:sldLayoutId id="2147484440" r:id="rId30"/>
    <p:sldLayoutId id="2147484441" r:id="rId31"/>
    <p:sldLayoutId id="2147484442" r:id="rId32"/>
    <p:sldLayoutId id="2147484443" r:id="rId33"/>
    <p:sldLayoutId id="2147484444" r:id="rId34"/>
    <p:sldLayoutId id="2147484445" r:id="rId35"/>
    <p:sldLayoutId id="2147484446" r:id="rId36"/>
    <p:sldLayoutId id="2147484447" r:id="rId37"/>
    <p:sldLayoutId id="2147484448" r:id="rId38"/>
    <p:sldLayoutId id="2147484449" r:id="rId39"/>
    <p:sldLayoutId id="2147484450" r:id="rId40"/>
    <p:sldLayoutId id="2147484451" r:id="rId41"/>
    <p:sldLayoutId id="2147484452" r:id="rId42"/>
    <p:sldLayoutId id="2147484453" r:id="rId43"/>
    <p:sldLayoutId id="2147484386" r:id="rId44"/>
    <p:sldLayoutId id="2147484454" r:id="rId45"/>
    <p:sldLayoutId id="2147484455" r:id="rId46"/>
    <p:sldLayoutId id="2147484387" r:id="rId47"/>
    <p:sldLayoutId id="2147484388" r:id="rId48"/>
    <p:sldLayoutId id="2147484456" r:id="rId49"/>
    <p:sldLayoutId id="2147484389" r:id="rId50"/>
    <p:sldLayoutId id="2147484457" r:id="rId51"/>
    <p:sldLayoutId id="2147484390" r:id="rId52"/>
    <p:sldLayoutId id="2147484391" r:id="rId53"/>
    <p:sldLayoutId id="2147484458" r:id="rId54"/>
    <p:sldLayoutId id="2147484392" r:id="rId55"/>
    <p:sldLayoutId id="2147484393" r:id="rId56"/>
    <p:sldLayoutId id="2147484459" r:id="rId57"/>
    <p:sldLayoutId id="2147484394" r:id="rId58"/>
    <p:sldLayoutId id="2147484460" r:id="rId59"/>
    <p:sldLayoutId id="2147484461" r:id="rId60"/>
    <p:sldLayoutId id="2147484395" r:id="rId61"/>
    <p:sldLayoutId id="2147484396" r:id="rId62"/>
    <p:sldLayoutId id="2147484397" r:id="rId63"/>
    <p:sldLayoutId id="2147484462" r:id="rId64"/>
    <p:sldLayoutId id="2147484463" r:id="rId65"/>
    <p:sldLayoutId id="2147484398" r:id="rId66"/>
    <p:sldLayoutId id="2147484399" r:id="rId67"/>
    <p:sldLayoutId id="2147484400" r:id="rId68"/>
    <p:sldLayoutId id="2147484464" r:id="rId69"/>
    <p:sldLayoutId id="2147484465" r:id="rId70"/>
    <p:sldLayoutId id="2147484401" r:id="rId71"/>
    <p:sldLayoutId id="2147484402" r:id="rId72"/>
    <p:sldLayoutId id="2147484466" r:id="rId73"/>
    <p:sldLayoutId id="2147484403" r:id="rId74"/>
    <p:sldLayoutId id="2147484467" r:id="rId75"/>
    <p:sldLayoutId id="2147484404" r:id="rId76"/>
    <p:sldLayoutId id="2147484405" r:id="rId77"/>
    <p:sldLayoutId id="2147484468" r:id="rId78"/>
    <p:sldLayoutId id="2147484406" r:id="rId79"/>
    <p:sldLayoutId id="2147484407" r:id="rId80"/>
    <p:sldLayoutId id="2147484469" r:id="rId81"/>
    <p:sldLayoutId id="2147484408" r:id="rId82"/>
    <p:sldLayoutId id="2147484409" r:id="rId8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777" b="1" kern="1200">
          <a:solidFill>
            <a:srgbClr val="59595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777" b="1">
          <a:solidFill>
            <a:srgbClr val="59595C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777" b="1">
          <a:solidFill>
            <a:srgbClr val="59595C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777" b="1">
          <a:solidFill>
            <a:srgbClr val="59595C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777" b="1">
          <a:solidFill>
            <a:srgbClr val="59595C"/>
          </a:solidFill>
          <a:latin typeface="Arial" charset="0"/>
        </a:defRPr>
      </a:lvl5pPr>
      <a:lvl6pPr marL="580461" algn="l" rtl="0" eaLnBrk="1" fontAlgn="base" hangingPunct="1">
        <a:spcBef>
          <a:spcPct val="0"/>
        </a:spcBef>
        <a:spcAft>
          <a:spcPct val="0"/>
        </a:spcAft>
        <a:defRPr sz="3047" b="1">
          <a:solidFill>
            <a:schemeClr val="tx2"/>
          </a:solidFill>
          <a:latin typeface="Arial" charset="0"/>
        </a:defRPr>
      </a:lvl6pPr>
      <a:lvl7pPr marL="1160922" algn="l" rtl="0" eaLnBrk="1" fontAlgn="base" hangingPunct="1">
        <a:spcBef>
          <a:spcPct val="0"/>
        </a:spcBef>
        <a:spcAft>
          <a:spcPct val="0"/>
        </a:spcAft>
        <a:defRPr sz="3047" b="1">
          <a:solidFill>
            <a:schemeClr val="tx2"/>
          </a:solidFill>
          <a:latin typeface="Arial" charset="0"/>
        </a:defRPr>
      </a:lvl7pPr>
      <a:lvl8pPr marL="1741383" algn="l" rtl="0" eaLnBrk="1" fontAlgn="base" hangingPunct="1">
        <a:spcBef>
          <a:spcPct val="0"/>
        </a:spcBef>
        <a:spcAft>
          <a:spcPct val="0"/>
        </a:spcAft>
        <a:defRPr sz="3047" b="1">
          <a:solidFill>
            <a:schemeClr val="tx2"/>
          </a:solidFill>
          <a:latin typeface="Arial" charset="0"/>
        </a:defRPr>
      </a:lvl8pPr>
      <a:lvl9pPr marL="2321844" algn="l" rtl="0" eaLnBrk="1" fontAlgn="base" hangingPunct="1">
        <a:spcBef>
          <a:spcPct val="0"/>
        </a:spcBef>
        <a:spcAft>
          <a:spcPct val="0"/>
        </a:spcAft>
        <a:defRPr sz="3047" b="1">
          <a:solidFill>
            <a:schemeClr val="tx2"/>
          </a:solidFill>
          <a:latin typeface="Arial" charset="0"/>
        </a:defRPr>
      </a:lvl9pPr>
    </p:titleStyle>
    <p:bodyStyle>
      <a:lvl1pPr marL="435346" indent="-435346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777" b="1" kern="1200">
          <a:solidFill>
            <a:srgbClr val="59595C"/>
          </a:solidFill>
          <a:latin typeface="+mn-lt"/>
          <a:ea typeface="+mn-ea"/>
          <a:cs typeface="+mn-cs"/>
        </a:defRPr>
      </a:lvl1pPr>
      <a:lvl2pPr marL="580461" indent="-290231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777" kern="1200">
          <a:solidFill>
            <a:srgbClr val="59595C"/>
          </a:solidFill>
          <a:latin typeface="+mn-lt"/>
          <a:ea typeface="+mn-ea"/>
          <a:cs typeface="+mn-cs"/>
        </a:defRPr>
      </a:lvl2pPr>
      <a:lvl3pPr marL="1160922" indent="-290231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777" kern="1200">
          <a:solidFill>
            <a:srgbClr val="59595C"/>
          </a:solidFill>
          <a:latin typeface="+mn-lt"/>
          <a:ea typeface="+mn-ea"/>
          <a:cs typeface="+mn-cs"/>
        </a:defRPr>
      </a:lvl3pPr>
      <a:lvl4pPr marL="1747430" indent="-294262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777" kern="1200">
          <a:solidFill>
            <a:srgbClr val="59595C"/>
          </a:solidFill>
          <a:latin typeface="+mn-lt"/>
          <a:ea typeface="+mn-ea"/>
          <a:cs typeface="+mn-cs"/>
        </a:defRPr>
      </a:lvl4pPr>
      <a:lvl5pPr marL="2614091" indent="-292247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777" kern="1200">
          <a:solidFill>
            <a:srgbClr val="59595C"/>
          </a:solidFill>
          <a:latin typeface="+mn-lt"/>
          <a:ea typeface="+mn-ea"/>
          <a:cs typeface="+mn-cs"/>
        </a:defRPr>
      </a:lvl5pPr>
      <a:lvl6pPr marL="3192536" indent="-290231" algn="l" defTabSz="1160922" rtl="0" eaLnBrk="1" latinLnBrk="0" hangingPunct="1">
        <a:spcBef>
          <a:spcPct val="20000"/>
        </a:spcBef>
        <a:buFont typeface="Arial" pitchFamily="34" charset="0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6pPr>
      <a:lvl7pPr marL="3772997" indent="-290231" algn="l" defTabSz="1160922" rtl="0" eaLnBrk="1" latinLnBrk="0" hangingPunct="1">
        <a:spcBef>
          <a:spcPct val="20000"/>
        </a:spcBef>
        <a:buFont typeface="Arial" pitchFamily="34" charset="0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7pPr>
      <a:lvl8pPr marL="4353458" indent="-290231" algn="l" defTabSz="1160922" rtl="0" eaLnBrk="1" latinLnBrk="0" hangingPunct="1">
        <a:spcBef>
          <a:spcPct val="20000"/>
        </a:spcBef>
        <a:buFont typeface="Arial" pitchFamily="34" charset="0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8pPr>
      <a:lvl9pPr marL="4933920" indent="-290231" algn="l" defTabSz="1160922" rtl="0" eaLnBrk="1" latinLnBrk="0" hangingPunct="1">
        <a:spcBef>
          <a:spcPct val="20000"/>
        </a:spcBef>
        <a:buFont typeface="Arial" pitchFamily="34" charset="0"/>
        <a:buChar char="•"/>
        <a:defRPr sz="25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1pPr>
      <a:lvl2pPr marL="580461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2pPr>
      <a:lvl3pPr marL="1160922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3pPr>
      <a:lvl4pPr marL="1741383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4pPr>
      <a:lvl5pPr marL="2321844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5pPr>
      <a:lvl6pPr marL="2902306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6pPr>
      <a:lvl7pPr marL="3482767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7pPr>
      <a:lvl8pPr marL="4063228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8pPr>
      <a:lvl9pPr marL="4643689" algn="l" defTabSz="1160922" rtl="0" eaLnBrk="1" latinLnBrk="0" hangingPunct="1">
        <a:defRPr sz="22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90" name="Object 2" hidden="1"/>
          <p:cNvGraphicFramePr>
            <a:graphicFrameLocks noChangeAspect="1"/>
          </p:cNvGraphicFramePr>
          <p:nvPr/>
        </p:nvGraphicFramePr>
        <p:xfrm>
          <a:off x="0" y="-924566"/>
          <a:ext cx="201554" cy="201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924566"/>
                        <a:ext cx="201554" cy="2015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8401434" y="5800856"/>
            <a:ext cx="2862254" cy="1117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en-US" sz="1777" dirty="0">
              <a:solidFill>
                <a:srgbClr val="4D4D4D"/>
              </a:solidFill>
              <a:cs typeface="Arial" pitchFamily="34" charset="0"/>
            </a:endParaRPr>
          </a:p>
          <a:p>
            <a:pPr algn="r">
              <a:defRPr/>
            </a:pPr>
            <a:r>
              <a:rPr lang="en-US" sz="1777" dirty="0">
                <a:solidFill>
                  <a:srgbClr val="4D4D4D"/>
                </a:solidFill>
                <a:cs typeface="Arial" pitchFamily="34" charset="0"/>
              </a:rPr>
              <a:t>May 12-17</a:t>
            </a:r>
            <a:r>
              <a:rPr lang="en-US" sz="1777" baseline="30000" dirty="0">
                <a:solidFill>
                  <a:srgbClr val="4D4D4D"/>
                </a:solidFill>
                <a:cs typeface="Arial" pitchFamily="34" charset="0"/>
              </a:rPr>
              <a:t>th</a:t>
            </a:r>
            <a:r>
              <a:rPr lang="en-US" sz="1777" dirty="0">
                <a:solidFill>
                  <a:srgbClr val="4D4D4D"/>
                </a:solidFill>
                <a:cs typeface="Arial" pitchFamily="34" charset="0"/>
              </a:rPr>
              <a:t>, 2024 </a:t>
            </a:r>
          </a:p>
          <a:p>
            <a:pPr algn="r">
              <a:defRPr/>
            </a:pPr>
            <a:r>
              <a:rPr lang="en-US" sz="1777" dirty="0">
                <a:solidFill>
                  <a:srgbClr val="4D4D4D"/>
                </a:solidFill>
                <a:cs typeface="Arial" pitchFamily="34" charset="0"/>
              </a:rPr>
              <a:t>IAM</a:t>
            </a:r>
          </a:p>
          <a:p>
            <a:pPr algn="r">
              <a:defRPr/>
            </a:pPr>
            <a:endParaRPr lang="en-US" sz="1777" dirty="0">
              <a:solidFill>
                <a:srgbClr val="4D4D4D"/>
              </a:solidFill>
              <a:cs typeface="Arial" pitchFamily="34" charset="0"/>
            </a:endParaRPr>
          </a:p>
        </p:txBody>
      </p:sp>
      <p:pic>
        <p:nvPicPr>
          <p:cNvPr id="63492" name="Picture 6" descr="Color Logo Horz with tag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" y="1332839"/>
            <a:ext cx="6016387" cy="191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44195" y="4272797"/>
            <a:ext cx="11490451" cy="113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marL="225735">
              <a:defRPr/>
            </a:pPr>
            <a:r>
              <a:rPr lang="en-US" sz="1841" b="1" dirty="0">
                <a:solidFill>
                  <a:schemeClr val="bg2"/>
                </a:solidFill>
                <a:latin typeface="Arial"/>
                <a:ea typeface="+mj-ea"/>
                <a:cs typeface="Arial"/>
              </a:rPr>
              <a:t>IP44 Clarification for rotorcraft</a:t>
            </a:r>
          </a:p>
          <a:p>
            <a:pPr marL="225735">
              <a:defRPr/>
            </a:pPr>
            <a:r>
              <a:rPr lang="en-US" sz="1841" dirty="0">
                <a:solidFill>
                  <a:schemeClr val="bg2"/>
                </a:solidFill>
                <a:latin typeface="Arial"/>
                <a:ea typeface="+mj-ea"/>
                <a:cs typeface="Arial"/>
              </a:rPr>
              <a:t>Presented by: F. Reynaud (Airbus Helicopters)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499854" y="546179"/>
            <a:ext cx="11190277" cy="2015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99854" y="6143205"/>
            <a:ext cx="11206401" cy="2015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83" y="6195602"/>
            <a:ext cx="2024217" cy="64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0" y="1009030"/>
            <a:ext cx="11139889" cy="526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762"/>
              </a:spcBef>
              <a:buFont typeface="Arial" pitchFamily="34" charset="0"/>
              <a:buChar char="•"/>
            </a:pPr>
            <a:endParaRPr lang="en-US" sz="1904" dirty="0"/>
          </a:p>
          <a:p>
            <a:pPr marL="507903" lvl="1" indent="0" eaLnBrk="1" hangingPunct="1"/>
            <a:endParaRPr lang="en-US" sz="1904" dirty="0"/>
          </a:p>
        </p:txBody>
      </p:sp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2027" y="-159675"/>
            <a:ext cx="11202370" cy="95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158" b="1" dirty="0"/>
              <a:t>IP44 Clarification for rotorcraft</a:t>
            </a:r>
          </a:p>
          <a:p>
            <a:pPr eaLnBrk="1" hangingPunct="1"/>
            <a:endParaRPr lang="en-US" sz="2158" dirty="0">
              <a:solidFill>
                <a:schemeClr val="accent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7366" y="636020"/>
            <a:ext cx="1137525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1/ Issue: </a:t>
            </a:r>
          </a:p>
          <a:p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IP44 guideline is defined as not exhaustive in IMPS and shall be utilized as the basis for OEM procedure.</a:t>
            </a: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This definition leaves a room open for interpretation of what can be used in addition to this guideline.</a:t>
            </a:r>
          </a:p>
          <a:p>
            <a:endParaRPr lang="en-US" dirty="0"/>
          </a:p>
          <a:p>
            <a:pPr algn="just"/>
            <a:r>
              <a:rPr lang="en-US" b="1" u="sng" dirty="0"/>
              <a:t>2/ Problem: </a:t>
            </a:r>
          </a:p>
          <a:p>
            <a:pPr algn="just"/>
            <a:endParaRPr lang="en-US" b="1" u="sng" dirty="0"/>
          </a:p>
          <a:p>
            <a:pPr algn="just"/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IP44 Guidelines allows complementary Data / Analysis to be used in addition to standard analysis.</a:t>
            </a:r>
            <a:endParaRPr lang="fr-F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following examples illustrates what OEM needs to manage:</a:t>
            </a:r>
            <a:endParaRPr lang="fr-F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35346" indent="-435346" algn="just">
              <a:buFont typeface="Times New Roman" panose="02020603050405020304" pitchFamily="18" charset="0"/>
              <a:buChar char="-"/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Data collected from operators can be not enough accurate to allow OEM to assess significance of findings. In that case, OEM can provide additional Data/Analysis to assess significance of findings.</a:t>
            </a:r>
            <a:endParaRPr lang="fr-F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80461" algn="just"/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35346" indent="-435346">
              <a:buFont typeface="Times New Roman" panose="02020603050405020304" pitchFamily="18" charset="0"/>
              <a:buChar char="-"/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Sample representativeness could be more difficult to reach on Rotorcraft due to Fleet size and yearly flight rates. In that case, OEM can propose to perform deep investigations with a reduced size of the sample compensated by improving the quality of reports done for each task application (example: investigation performed by OEM to ensure that level of damages is at expected level to extend the </a:t>
            </a:r>
            <a:r>
              <a:rPr lang="en-GB">
                <a:latin typeface="Times New Roman" panose="02020603050405020304" pitchFamily="18" charset="0"/>
                <a:ea typeface="Times New Roman" panose="02020603050405020304" pitchFamily="18" charset="0"/>
              </a:rPr>
              <a:t>interval). </a:t>
            </a:r>
            <a:br>
              <a:rPr lang="fr-FR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 this case, OEM must guarantee a level of safety management equivalent to the statistical approach. Representativeness of sample must be managed and be conservative (Missions, Geographical environments, …)</a:t>
            </a:r>
            <a:endParaRPr lang="fr-F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80461"/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This complementary data/analysis should be implemented in addition to IP44 requirements and must not replace them.</a:t>
            </a:r>
            <a:endParaRPr lang="fr-FR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48305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499854" y="546179"/>
            <a:ext cx="11190277" cy="2015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99854" y="6143205"/>
            <a:ext cx="11206401" cy="2015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83" y="6195602"/>
            <a:ext cx="2024217" cy="64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0" y="1498702"/>
            <a:ext cx="11139889" cy="526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762"/>
              </a:spcBef>
              <a:buFont typeface="Arial" pitchFamily="34" charset="0"/>
              <a:buChar char="•"/>
            </a:pPr>
            <a:endParaRPr lang="en-US" sz="1904" dirty="0"/>
          </a:p>
          <a:p>
            <a:pPr marL="507903" lvl="1" indent="0" eaLnBrk="1" hangingPunct="1"/>
            <a:endParaRPr lang="en-US" sz="1904" dirty="0"/>
          </a:p>
        </p:txBody>
      </p:sp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2027" y="-159675"/>
            <a:ext cx="11202370" cy="95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158" b="1" dirty="0"/>
              <a:t>IP44 Clarification for rotorcraft</a:t>
            </a:r>
          </a:p>
          <a:p>
            <a:pPr eaLnBrk="1" hangingPunct="1"/>
            <a:endParaRPr lang="en-US" sz="2158" dirty="0">
              <a:solidFill>
                <a:schemeClr val="accent2"/>
              </a:solidFill>
            </a:endParaRPr>
          </a:p>
        </p:txBody>
      </p:sp>
      <p:sp>
        <p:nvSpPr>
          <p:cNvPr id="9" name="ZoneTexte 4">
            <a:extLst>
              <a:ext uri="{FF2B5EF4-FFF2-40B4-BE49-F238E27FC236}">
                <a16:creationId xmlns:a16="http://schemas.microsoft.com/office/drawing/2014/main" id="{5B3657A1-5AE8-4505-959F-537EC3851372}"/>
              </a:ext>
            </a:extLst>
          </p:cNvPr>
          <p:cNvSpPr txBox="1"/>
          <p:nvPr/>
        </p:nvSpPr>
        <p:spPr>
          <a:xfrm>
            <a:off x="237361" y="1254048"/>
            <a:ext cx="117152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3/ Recommendation</a:t>
            </a:r>
          </a:p>
          <a:p>
            <a:endParaRPr lang="en-US" dirty="0"/>
          </a:p>
          <a:p>
            <a:pPr algn="just"/>
            <a:r>
              <a:rPr lang="en-US" b="1" dirty="0"/>
              <a:t>IMPS definition: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While this guidance is not intended to be exhaustive, it shall be utilized as the basis for a Policy and Procedures Handbook (PPH) procedure when the OEM/TCH, MRB, and ISC wish to proceed with evolution / optimization regarding the MRBR process. </a:t>
            </a:r>
          </a:p>
          <a:p>
            <a:pPr algn="just"/>
            <a:endParaRPr lang="en-US" dirty="0"/>
          </a:p>
          <a:p>
            <a:pPr algn="just"/>
            <a:r>
              <a:rPr lang="en-US" b="1" dirty="0"/>
              <a:t>Industry understanding: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 exhaustive means that, complementary data can support the substantiation, as far as their use is described and approved in a PPH.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0191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499854" y="546179"/>
            <a:ext cx="11190277" cy="2015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99854" y="6143205"/>
            <a:ext cx="11206401" cy="2015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83" y="6195602"/>
            <a:ext cx="2024217" cy="64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0" y="1009030"/>
            <a:ext cx="11139889" cy="526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762"/>
              </a:spcBef>
              <a:buFont typeface="Arial" pitchFamily="34" charset="0"/>
              <a:buChar char="•"/>
            </a:pPr>
            <a:endParaRPr lang="en-US" sz="1904" dirty="0"/>
          </a:p>
          <a:p>
            <a:pPr marL="507903" lvl="1" indent="0" eaLnBrk="1" hangingPunct="1"/>
            <a:endParaRPr lang="en-US" sz="1904" dirty="0"/>
          </a:p>
        </p:txBody>
      </p:sp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2027" y="-159675"/>
            <a:ext cx="11202370" cy="95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sz="2158" dirty="0">
              <a:solidFill>
                <a:schemeClr val="accent2"/>
              </a:solidFill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5135" y="1039176"/>
            <a:ext cx="11404985" cy="514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5586" b="1" dirty="0"/>
              <a:t>THANK YOU</a:t>
            </a:r>
          </a:p>
          <a:p>
            <a:pPr algn="ctr" eaLnBrk="1" hangingPunct="1"/>
            <a:endParaRPr lang="en-US" sz="5586" b="1" dirty="0"/>
          </a:p>
          <a:p>
            <a:pPr algn="ctr" eaLnBrk="1" hangingPunct="1"/>
            <a:endParaRPr lang="en-US" sz="5078" b="1" dirty="0"/>
          </a:p>
          <a:p>
            <a:pPr algn="ctr" eaLnBrk="1" hangingPunct="1"/>
            <a:endParaRPr lang="en-US" sz="5078" b="1" dirty="0"/>
          </a:p>
          <a:p>
            <a:pPr algn="ctr" eaLnBrk="1" hangingPunct="1"/>
            <a:endParaRPr lang="en-US" sz="5078" b="1" dirty="0"/>
          </a:p>
        </p:txBody>
      </p:sp>
    </p:spTree>
    <p:extLst>
      <p:ext uri="{BB962C8B-B14F-4D97-AF65-F5344CB8AC3E}">
        <p14:creationId xmlns:p14="http://schemas.microsoft.com/office/powerpoint/2010/main" val="98895331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61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44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heme/theme1.xml><?xml version="1.0" encoding="utf-8"?>
<a:theme xmlns:a="http://schemas.openxmlformats.org/drawingml/2006/main" name="A4A PowerPoint Template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solidFill>
            <a:schemeClr val="bg2"/>
          </a:solidFill>
        </a:ln>
        <a:effectLst/>
      </a:spPr>
      <a:bodyPr tIns="90000" bIns="90000" rtlCol="0" anchor="ctr" anchorCtr="0"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spAutoFit/>
      </a:bodyPr>
      <a:lstStyle>
        <a:defPPr algn="ctr"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IndustryMemberEventHandler_ItemAdded</Name>
    <Type>10001</Type>
    <SequenceNumber>10000</SequenceNumber>
    <Assembly>ATA.EventHandlers, Version=1.0.0.0, Culture=neutral, PublicKeyToken=582b55e7502284d6</Assembly>
    <Class>ATA.EventHandlers.IndustryMemberEventHandler</Class>
    <Data/>
    <Filter/>
  </Receiver>
  <Receiver>
    <Name>IndustryMemberEventHandler_ItemUpdated</Name>
    <Type>10002</Type>
    <SequenceNumber>10000</SequenceNumber>
    <Assembly>ATA.EventHandlers, Version=1.0.0.0, Culture=neutral, PublicKeyToken=582b55e7502284d6</Assembly>
    <Class>ATA.EventHandlers.IndustryMemberEventHandler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ED1CA213EDB40A5B51F4745D6213F" ma:contentTypeVersion="25" ma:contentTypeDescription="Create a new document." ma:contentTypeScope="" ma:versionID="b4724b26c9b644f16780a40d2ac4fdb5">
  <xsd:schema xmlns:xsd="http://www.w3.org/2001/XMLSchema" xmlns:p="http://schemas.microsoft.com/office/2006/metadata/properties" xmlns:ns2="86499063-6a44-4f12-b87d-aa7613917650" xmlns:ns3="d923f5dc-91e2-4b9c-bb38-172f0127077e" targetNamespace="http://schemas.microsoft.com/office/2006/metadata/properties" ma:root="true" ma:fieldsID="ca91c9824ffbb66baef2287beae41b99" ns2:_="" ns3:_="">
    <xsd:import namespace="86499063-6a44-4f12-b87d-aa7613917650"/>
    <xsd:import namespace="d923f5dc-91e2-4b9c-bb38-172f0127077e"/>
    <xsd:element name="properties">
      <xsd:complexType>
        <xsd:sequence>
          <xsd:element name="documentManagement">
            <xsd:complexType>
              <xsd:all>
                <xsd:element ref="ns2:Issue" minOccurs="0"/>
                <xsd:element ref="ns2:IndustryMemberTopicArea" minOccurs="0"/>
                <xsd:element ref="ns3:Statu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6499063-6a44-4f12-b87d-aa7613917650" elementFormDefault="qualified">
    <xsd:import namespace="http://schemas.microsoft.com/office/2006/documentManagement/types"/>
    <xsd:element name="Issue" ma:index="2" nillable="true" ma:displayName="Issue" ma:list="{8846C7CB-E667-4CCB-840B-68F118F2A0CC}" ma:internalName="Issue" ma:showField="Title" ma:web="86499063-6a44-4f12-b87d-aa7613917650">
      <xsd:simpleType>
        <xsd:restriction base="dms:Lookup"/>
      </xsd:simpleType>
    </xsd:element>
    <xsd:element name="IndustryMemberTopicArea" ma:index="3" nillable="true" ma:displayName="IndustryMemberTopicArea" ma:format="Dropdown" ma:internalName="IndustryMemberTopicArea">
      <xsd:simpleType>
        <xsd:restriction base="dms:Choice">
          <xsd:enumeration value="Economics"/>
          <xsd:enumeration value="Energy"/>
          <xsd:enumeration value="Air Traffic Control"/>
          <xsd:enumeration value="Engineering &amp; Maintenance"/>
          <xsd:enumeration value="Events"/>
          <xsd:enumeration value="Legislative Issues"/>
          <xsd:enumeration value="Special Topics"/>
        </xsd:restriction>
      </xsd:simpleType>
    </xsd:element>
  </xsd:schema>
  <xsd:schema xmlns:xsd="http://www.w3.org/2001/XMLSchema" xmlns:dms="http://schemas.microsoft.com/office/2006/documentManagement/types" targetNamespace="d923f5dc-91e2-4b9c-bb38-172f0127077e" elementFormDefault="qualified">
    <xsd:import namespace="http://schemas.microsoft.com/office/2006/documentManagement/types"/>
    <xsd:element name="Status" ma:index="11" nillable="true" ma:displayName="Status" ma:description="States whether the issue paper is Open or Closed" ma:format="RadioButtons" ma:internalName="Status">
      <xsd:simpleType>
        <xsd:union memberTypes="dms:Text">
          <xsd:simpleType>
            <xsd:restriction base="dms:Choice">
              <xsd:enumeration value="Open"/>
              <xsd:enumeration value="Closed"/>
              <xsd:enumeration value="N/A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d923f5dc-91e2-4b9c-bb38-172f0127077e" xsi:nil="true"/>
    <IndustryMemberTopicArea xmlns="86499063-6a44-4f12-b87d-aa7613917650" xsi:nil="true"/>
    <Issue xmlns="86499063-6a44-4f12-b87d-aa7613917650" xsi:nil="true"/>
  </documentManagement>
</p:properties>
</file>

<file path=customXml/itemProps1.xml><?xml version="1.0" encoding="utf-8"?>
<ds:datastoreItem xmlns:ds="http://schemas.openxmlformats.org/officeDocument/2006/customXml" ds:itemID="{F58C58C5-7DCF-4013-9B95-4F61A3B63F6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A7F6B03E-3280-4664-8705-A970CD97D2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499063-6a44-4f12-b87d-aa7613917650"/>
    <ds:schemaRef ds:uri="d923f5dc-91e2-4b9c-bb38-172f0127077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F33935A-8060-452B-8B3F-5A2BDE4BCB2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AC2A6C4-2EB1-4717-B93C-5C3F0C26B1AC}">
  <ds:schemaRefs>
    <ds:schemaRef ds:uri="d923f5dc-91e2-4b9c-bb38-172f0127077e"/>
    <ds:schemaRef ds:uri="http://purl.org/dc/terms/"/>
    <ds:schemaRef ds:uri="86499063-6a44-4f12-b87d-aa7613917650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A4A PowerPoint Template</Template>
  <TotalTime>2081</TotalTime>
  <Words>353</Words>
  <Application>Microsoft Office PowerPoint</Application>
  <PresentationFormat>Widescreen</PresentationFormat>
  <Paragraphs>35</Paragraphs>
  <Slides>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Lucida Grande</vt:lpstr>
      <vt:lpstr>Times New Roman</vt:lpstr>
      <vt:lpstr>A4A PowerPoint Template</vt:lpstr>
      <vt:lpstr>think-cell Slide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Nouri, Hamid</dc:creator>
  <cp:lastModifiedBy>TOSINI Luca</cp:lastModifiedBy>
  <cp:revision>254</cp:revision>
  <cp:lastPrinted>2019-02-25T20:11:02Z</cp:lastPrinted>
  <dcterms:created xsi:type="dcterms:W3CDTF">2013-11-25T14:04:21Z</dcterms:created>
  <dcterms:modified xsi:type="dcterms:W3CDTF">2024-05-03T08:04:53Z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20100310</vt:lpwstr>
  </property>
  <property fmtid="{D5CDD505-2E9C-101B-9397-08002B2CF9AE}" pid="3" name="Format Name">
    <vt:lpwstr>BCG Format</vt:lpwstr>
  </property>
  <property fmtid="{D5CDD505-2E9C-101B-9397-08002B2CF9AE}" pid="4" name="Template Name">
    <vt:lpwstr>Letter</vt:lpwstr>
  </property>
  <property fmtid="{D5CDD505-2E9C-101B-9397-08002B2CF9AE}" pid="5" name="ContentTypeId">
    <vt:lpwstr>0x010100FDEED1CA213EDB40A5B51F4745D6213F</vt:lpwstr>
  </property>
  <property fmtid="{D5CDD505-2E9C-101B-9397-08002B2CF9AE}" pid="6" name="Order">
    <vt:r8>400</vt:r8>
  </property>
  <property fmtid="{D5CDD505-2E9C-101B-9397-08002B2CF9AE}" pid="7" name="Category">
    <vt:lpwstr>Template</vt:lpwstr>
  </property>
  <property fmtid="{D5CDD505-2E9C-101B-9397-08002B2CF9AE}" pid="8" name="Is Industry Member Appropriate">
    <vt:bool>false</vt:bool>
  </property>
  <property fmtid="{D5CDD505-2E9C-101B-9397-08002B2CF9AE}" pid="9" name="MSIP_Label_b819f0ee-61d3-4495-a9fb-e48b2bab389f_Enabled">
    <vt:lpwstr>true</vt:lpwstr>
  </property>
  <property fmtid="{D5CDD505-2E9C-101B-9397-08002B2CF9AE}" pid="10" name="MSIP_Label_b819f0ee-61d3-4495-a9fb-e48b2bab389f_SetDate">
    <vt:lpwstr>2024-04-03T12:56:51Z</vt:lpwstr>
  </property>
  <property fmtid="{D5CDD505-2E9C-101B-9397-08002B2CF9AE}" pid="11" name="MSIP_Label_b819f0ee-61d3-4495-a9fb-e48b2bab389f_Method">
    <vt:lpwstr>Privileged</vt:lpwstr>
  </property>
  <property fmtid="{D5CDD505-2E9C-101B-9397-08002B2CF9AE}" pid="12" name="MSIP_Label_b819f0ee-61d3-4495-a9fb-e48b2bab389f_Name">
    <vt:lpwstr>b819f0ee-61d3-4495-a9fb-e48b2bab389f</vt:lpwstr>
  </property>
  <property fmtid="{D5CDD505-2E9C-101B-9397-08002B2CF9AE}" pid="13" name="MSIP_Label_b819f0ee-61d3-4495-a9fb-e48b2bab389f_SiteId">
    <vt:lpwstr>31ae1cef-2393-4eb1-8962-4e4bbfccd663</vt:lpwstr>
  </property>
  <property fmtid="{D5CDD505-2E9C-101B-9397-08002B2CF9AE}" pid="14" name="MSIP_Label_b819f0ee-61d3-4495-a9fb-e48b2bab389f_ActionId">
    <vt:lpwstr>bae98966-52a2-469e-95a9-1eaf93f02b3f</vt:lpwstr>
  </property>
  <property fmtid="{D5CDD505-2E9C-101B-9397-08002B2CF9AE}" pid="15" name="MSIP_Label_b819f0ee-61d3-4495-a9fb-e48b2bab389f_ContentBits">
    <vt:lpwstr>2</vt:lpwstr>
  </property>
</Properties>
</file>