
<file path=[Content_Types].xml><?xml version="1.0" encoding="utf-8"?>
<Types xmlns="http://schemas.openxmlformats.org/package/2006/content-types">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391" r:id="rId2"/>
    <p:sldId id="400" r:id="rId3"/>
    <p:sldId id="401" r:id="rId4"/>
    <p:sldId id="291"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A3A3A3"/>
    <a:srgbClr val="828282"/>
    <a:srgbClr val="A6A6A6"/>
    <a:srgbClr val="004EA2"/>
    <a:srgbClr val="78A2C7"/>
    <a:srgbClr val="4576AB"/>
    <a:srgbClr val="4573A6"/>
    <a:srgbClr val="BDCFE1"/>
    <a:srgbClr val="00ADE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主题样式 2 - 强调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780" autoAdjust="0"/>
    <p:restoredTop sz="94660" autoAdjust="0"/>
  </p:normalViewPr>
  <p:slideViewPr>
    <p:cSldViewPr snapToGrid="0">
      <p:cViewPr varScale="1">
        <p:scale>
          <a:sx n="63" d="100"/>
          <a:sy n="63" d="100"/>
        </p:scale>
        <p:origin x="-640"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6BD17B-2AA6-4704-9ADA-FC893C1A5037}" type="datetimeFigureOut">
              <a:rPr lang="zh-CN" altLang="en-US" smtClean="0"/>
              <a:pPr/>
              <a:t>2024/4/26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688EC3-F825-4A8F-B0B0-260609ED4DA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p:cNvSpPr>
          <p:nvPr>
            <p:ph type="sldImg"/>
          </p:nvPr>
        </p:nvSpPr>
        <p:spPr/>
      </p:sp>
      <p:sp>
        <p:nvSpPr>
          <p:cNvPr id="28674" name="备注占位符 2"/>
          <p:cNvSpPr>
            <a:spLocks noGrp="1"/>
          </p:cNvSpPr>
          <p:nvPr>
            <p:ph type="body"/>
          </p:nvPr>
        </p:nvSpPr>
        <p:spPr/>
        <p:txBody>
          <a:bodyPr lIns="91440" tIns="45720" rIns="91440" bIns="45720" anchor="t"/>
          <a:lstStyle/>
          <a:p>
            <a:pPr lvl="0" indent="0" defTabSz="914400" fontAlgn="base">
              <a:lnSpc>
                <a:spcPct val="100000"/>
              </a:lnSpc>
              <a:spcBef>
                <a:spcPct val="0"/>
              </a:spcBef>
              <a:spcAft>
                <a:spcPct val="0"/>
              </a:spcAft>
              <a:buNone/>
            </a:pPr>
            <a:endParaRPr lang="zh-CN" altLang="en-US" dirty="0"/>
          </a:p>
        </p:txBody>
      </p:sp>
      <p:sp>
        <p:nvSpPr>
          <p:cNvPr id="28675" name="灯片编号占位符 3"/>
          <p:cNvSpPr>
            <a:spLocks noGrp="1"/>
          </p:cNvSpPr>
          <p:nvPr>
            <p:ph type="sldNum" sz="quarter"/>
          </p:nvPr>
        </p:nvSpPr>
        <p:spPr>
          <a:xfrm>
            <a:off x="3850443" y="9430091"/>
            <a:ext cx="2945659" cy="496411"/>
          </a:xfrm>
          <a:prstGeom prst="rect">
            <a:avLst/>
          </a:prstGeom>
          <a:noFill/>
          <a:ln w="9525">
            <a:noFill/>
          </a:ln>
        </p:spPr>
        <p:txBody>
          <a:bodyPr vert="horz" lIns="91440" tIns="45720" rIns="91440" bIns="45720" anchor="b"/>
          <a:lstStyle/>
          <a:p>
            <a:pPr lvl="0" algn="r"/>
            <a:fld id="{9A0DB2DC-4C9A-4742-B13C-FB6460FD3503}" type="slidenum">
              <a:rPr lang="zh-CN" altLang="en-US" sz="1200"/>
              <a:pPr lvl="0" algn="r"/>
              <a:t>1</a:t>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a:xfrm>
            <a:off x="0" y="-10086"/>
            <a:ext cx="12240000" cy="6872249"/>
          </a:xfrm>
          <a:prstGeom prst="rect">
            <a:avLst/>
          </a:prstGeom>
        </p:spPr>
      </p:pic>
      <p:grpSp>
        <p:nvGrpSpPr>
          <p:cNvPr id="5" name="组合 4"/>
          <p:cNvGrpSpPr/>
          <p:nvPr userDrawn="1"/>
        </p:nvGrpSpPr>
        <p:grpSpPr>
          <a:xfrm>
            <a:off x="10701655" y="0"/>
            <a:ext cx="767080" cy="767080"/>
            <a:chOff x="16853" y="0"/>
            <a:chExt cx="1208" cy="1208"/>
          </a:xfrm>
        </p:grpSpPr>
        <p:sp>
          <p:nvSpPr>
            <p:cNvPr id="6" name="矩形 5"/>
            <p:cNvSpPr/>
            <p:nvPr userDrawn="1"/>
          </p:nvSpPr>
          <p:spPr>
            <a:xfrm>
              <a:off x="16853" y="0"/>
              <a:ext cx="1208" cy="1208"/>
            </a:xfrm>
            <a:prstGeom prst="rect">
              <a:avLst/>
            </a:prstGeom>
            <a:solidFill>
              <a:schemeClr val="accent6">
                <a:lumMod val="75000"/>
              </a:schemeClr>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7" name="图片 6" descr="商飞总部logo-02"/>
            <p:cNvPicPr>
              <a:picLocks noChangeAspect="1"/>
            </p:cNvPicPr>
            <p:nvPr userDrawn="1"/>
          </p:nvPicPr>
          <p:blipFill>
            <a:blip r:embed="rId3"/>
            <a:stretch>
              <a:fillRect/>
            </a:stretch>
          </p:blipFill>
          <p:spPr>
            <a:xfrm>
              <a:off x="17001" y="192"/>
              <a:ext cx="948" cy="825"/>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RJ21">
    <p:bg>
      <p:bgPr>
        <a:blipFill rotWithShape="1">
          <a:blip r:embed="rId2" cstate="print"/>
          <a:stretch>
            <a:fillRect t="-12000"/>
          </a:stretch>
        </a:blipFill>
        <a:effectLst/>
      </p:bgPr>
    </p:bg>
    <p:spTree>
      <p:nvGrpSpPr>
        <p:cNvPr id="1" name=""/>
        <p:cNvGrpSpPr/>
        <p:nvPr/>
      </p:nvGrpSpPr>
      <p:grpSpPr>
        <a:xfrm>
          <a:off x="0" y="0"/>
          <a:ext cx="0" cy="0"/>
          <a:chOff x="0" y="0"/>
          <a:chExt cx="0" cy="0"/>
        </a:xfrm>
      </p:grpSpPr>
      <p:grpSp>
        <p:nvGrpSpPr>
          <p:cNvPr id="5" name="组合 4"/>
          <p:cNvGrpSpPr/>
          <p:nvPr userDrawn="1"/>
        </p:nvGrpSpPr>
        <p:grpSpPr>
          <a:xfrm>
            <a:off x="10701655" y="0"/>
            <a:ext cx="767080" cy="767080"/>
            <a:chOff x="11522" y="1262"/>
            <a:chExt cx="1864" cy="1864"/>
          </a:xfrm>
        </p:grpSpPr>
        <p:sp>
          <p:nvSpPr>
            <p:cNvPr id="6" name="矩形 5"/>
            <p:cNvSpPr/>
            <p:nvPr userDrawn="1"/>
          </p:nvSpPr>
          <p:spPr>
            <a:xfrm>
              <a:off x="11522" y="1262"/>
              <a:ext cx="1864" cy="1864"/>
            </a:xfrm>
            <a:prstGeom prst="rect">
              <a:avLst/>
            </a:prstGeom>
            <a:solidFill>
              <a:srgbClr val="004EA2"/>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7" name="图片 3" descr="logo rgb反白-01"/>
            <p:cNvPicPr>
              <a:picLocks noChangeAspect="1"/>
            </p:cNvPicPr>
            <p:nvPr userDrawn="1"/>
          </p:nvPicPr>
          <p:blipFill>
            <a:blip r:embed="rId3" cstate="print"/>
            <a:stretch>
              <a:fillRect/>
            </a:stretch>
          </p:blipFill>
          <p:spPr>
            <a:xfrm>
              <a:off x="11750" y="1490"/>
              <a:ext cx="1408" cy="1408"/>
            </a:xfrm>
            <a:prstGeom prst="rect">
              <a:avLst/>
            </a:prstGeom>
          </p:spPr>
        </p:pic>
      </p:grpSp>
      <p:sp>
        <p:nvSpPr>
          <p:cNvPr id="8" name="标题 7"/>
          <p:cNvSpPr>
            <a:spLocks noGrp="1"/>
          </p:cNvSpPr>
          <p:nvPr>
            <p:ph type="title" hasCustomPrompt="1"/>
          </p:nvPr>
        </p:nvSpPr>
        <p:spPr>
          <a:xfrm>
            <a:off x="609600" y="274638"/>
            <a:ext cx="10972800" cy="1143000"/>
          </a:xfrm>
          <a:prstGeom prst="rect">
            <a:avLst/>
          </a:prstGeom>
        </p:spPr>
        <p:txBody>
          <a:bodyPr/>
          <a:lstStyle>
            <a:lvl1pPr>
              <a:defRPr baseline="0"/>
            </a:lvl1pPr>
          </a:lstStyle>
          <a:p>
            <a:r>
              <a:rPr lang="en-US" altLang="zh-CN" dirty="0" smtClean="0"/>
              <a:t>Some Recent Thoughts on IAHM/MSG-4</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8" name="组合 7"/>
          <p:cNvGrpSpPr/>
          <p:nvPr userDrawn="1"/>
        </p:nvGrpSpPr>
        <p:grpSpPr>
          <a:xfrm>
            <a:off x="10701655" y="0"/>
            <a:ext cx="767080" cy="767080"/>
            <a:chOff x="11522" y="1262"/>
            <a:chExt cx="1864" cy="1864"/>
          </a:xfrm>
        </p:grpSpPr>
        <p:sp>
          <p:nvSpPr>
            <p:cNvPr id="10" name="矩形 9"/>
            <p:cNvSpPr/>
            <p:nvPr userDrawn="1"/>
          </p:nvSpPr>
          <p:spPr>
            <a:xfrm>
              <a:off x="11522" y="1262"/>
              <a:ext cx="1864" cy="1864"/>
            </a:xfrm>
            <a:prstGeom prst="rect">
              <a:avLst/>
            </a:prstGeom>
            <a:solidFill>
              <a:srgbClr val="004EA2"/>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11" name="图片 10" descr="logo rgb反白-01"/>
            <p:cNvPicPr>
              <a:picLocks noChangeAspect="1"/>
            </p:cNvPicPr>
            <p:nvPr userDrawn="1"/>
          </p:nvPicPr>
          <p:blipFill>
            <a:blip r:embed="rId2" cstate="print"/>
            <a:stretch>
              <a:fillRect/>
            </a:stretch>
          </p:blipFill>
          <p:spPr>
            <a:xfrm>
              <a:off x="11750" y="1490"/>
              <a:ext cx="1408" cy="1408"/>
            </a:xfrm>
            <a:prstGeom prst="rect">
              <a:avLst/>
            </a:prstGeom>
          </p:spPr>
        </p:pic>
      </p:grpSp>
      <p:pic>
        <p:nvPicPr>
          <p:cNvPr id="2" name="图片 1" descr="21543824"/>
          <p:cNvPicPr>
            <a:picLocks noChangeAspect="1"/>
          </p:cNvPicPr>
          <p:nvPr userDrawn="1"/>
        </p:nvPicPr>
        <p:blipFill>
          <a:blip r:embed="rId3" cstate="print"/>
          <a:stretch>
            <a:fillRect/>
          </a:stretch>
        </p:blipFill>
        <p:spPr>
          <a:xfrm>
            <a:off x="246380" y="322580"/>
            <a:ext cx="483235" cy="48323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5" cstate="print">
            <a:extLst>
              <a:ext uri="{28A0092B-C50C-407E-A947-70E740481C1C}">
                <a14:useLocalDpi xmlns="" xmlns:a14="http://schemas.microsoft.com/office/drawing/2010/main" val="0"/>
              </a:ext>
            </a:extLst>
          </a:blip>
          <a:srcRect/>
          <a:stretch>
            <a:fillRect/>
          </a:stretch>
        </p:blipFill>
        <p:spPr>
          <a:xfrm>
            <a:off x="-1" y="-8181"/>
            <a:ext cx="12240000" cy="6872250"/>
          </a:xfrm>
          <a:prstGeom prst="rect">
            <a:avLst/>
          </a:prstGeom>
        </p:spPr>
      </p:pic>
      <p:grpSp>
        <p:nvGrpSpPr>
          <p:cNvPr id="2" name="组合 1"/>
          <p:cNvGrpSpPr/>
          <p:nvPr userDrawn="1"/>
        </p:nvGrpSpPr>
        <p:grpSpPr>
          <a:xfrm>
            <a:off x="10701655" y="0"/>
            <a:ext cx="767080" cy="767080"/>
            <a:chOff x="11522" y="1262"/>
            <a:chExt cx="1864" cy="1864"/>
          </a:xfrm>
        </p:grpSpPr>
        <p:sp>
          <p:nvSpPr>
            <p:cNvPr id="4" name="矩形 3"/>
            <p:cNvSpPr/>
            <p:nvPr userDrawn="1">
              <p:custDataLst>
                <p:tags r:id="rId2"/>
              </p:custDataLst>
            </p:nvPr>
          </p:nvSpPr>
          <p:spPr>
            <a:xfrm>
              <a:off x="11522" y="1262"/>
              <a:ext cx="1864" cy="1864"/>
            </a:xfrm>
            <a:prstGeom prst="rect">
              <a:avLst/>
            </a:prstGeom>
            <a:solidFill>
              <a:srgbClr val="004EA2"/>
            </a:solidFill>
            <a:ln w="12700" cap="flat" cmpd="sng">
              <a:noFill/>
              <a:prstDash val="solid"/>
              <a:miter lim="800000"/>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8" name="图片 7" descr="logo rgb反白-01"/>
            <p:cNvPicPr>
              <a:picLocks noChangeAspect="1"/>
            </p:cNvPicPr>
            <p:nvPr userDrawn="1">
              <p:custDataLst>
                <p:tags r:id="rId3"/>
              </p:custDataLst>
            </p:nvPr>
          </p:nvPicPr>
          <p:blipFill>
            <a:blip r:embed="rId6" cstate="print"/>
            <a:stretch>
              <a:fillRect/>
            </a:stretch>
          </p:blipFill>
          <p:spPr>
            <a:xfrm>
              <a:off x="11750" y="1490"/>
              <a:ext cx="1408" cy="1408"/>
            </a:xfrm>
            <a:prstGeom prst="rect">
              <a:avLst/>
            </a:prstGeom>
          </p:spPr>
        </p:pic>
      </p:grpSp>
      <p:sp>
        <p:nvSpPr>
          <p:cNvPr id="10" name="文本框 9"/>
          <p:cNvSpPr txBox="1"/>
          <p:nvPr userDrawn="1">
            <p:custDataLst>
              <p:tags r:id="rId1"/>
            </p:custDataLst>
          </p:nvPr>
        </p:nvSpPr>
        <p:spPr>
          <a:xfrm>
            <a:off x="1379220" y="791210"/>
            <a:ext cx="10466070" cy="2353945"/>
          </a:xfrm>
          <a:prstGeom prst="rect">
            <a:avLst/>
          </a:prstGeom>
          <a:noFill/>
        </p:spPr>
        <p:txBody>
          <a:bodyPr wrap="square">
            <a:spAutoFit/>
          </a:bodyPr>
          <a:lstStyle/>
          <a:p>
            <a:pPr algn="l">
              <a:lnSpc>
                <a:spcPct val="85000"/>
              </a:lnSpc>
            </a:pPr>
            <a:r>
              <a:rPr lang="en-US" altLang="zh-CN" sz="17300" b="1" i="0" spc="300" dirty="0" smtClean="0">
                <a:gradFill>
                  <a:gsLst>
                    <a:gs pos="0">
                      <a:srgbClr val="5C8CB8">
                        <a:alpha val="40000"/>
                      </a:srgbClr>
                    </a:gs>
                    <a:gs pos="76000">
                      <a:srgbClr val="5C8CB8">
                        <a:alpha val="0"/>
                      </a:srgbClr>
                    </a:gs>
                  </a:gsLst>
                  <a:lin ang="5400000" scaled="1"/>
                </a:gradFill>
                <a:effectLst/>
                <a:latin typeface="Times New Roman" panose="02020603050405020304" charset="0"/>
                <a:ea typeface="思源宋体 CN Heavy" panose="02020900000000000000" pitchFamily="18" charset="-122"/>
                <a:cs typeface="Times New Roman" panose="02020603050405020304" charset="0"/>
              </a:rPr>
              <a:t>  </a:t>
            </a:r>
            <a:endParaRPr lang="zh-CN" altLang="en-US" sz="12000" b="1" spc="300" dirty="0">
              <a:gradFill>
                <a:gsLst>
                  <a:gs pos="0">
                    <a:srgbClr val="5C8CB8">
                      <a:alpha val="40000"/>
                    </a:srgbClr>
                  </a:gs>
                  <a:gs pos="76000">
                    <a:srgbClr val="5C8CB8">
                      <a:alpha val="0"/>
                    </a:srgbClr>
                  </a:gs>
                </a:gsLst>
                <a:lin ang="5400000" scaled="1"/>
              </a:gradFill>
              <a:latin typeface="Times New Roman" panose="02020603050405020304" charset="0"/>
              <a:ea typeface="思源宋体 CN Heavy" panose="02020900000000000000" pitchFamily="18" charset="-122"/>
              <a:cs typeface="Times New Roman" panose="0202060305040502030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幻灯片">
    <p:bg>
      <p:bgPr>
        <a:solidFill>
          <a:schemeClr val="bg1"/>
        </a:solidFill>
        <a:effectLst/>
      </p:bgPr>
    </p:bg>
    <p:spTree>
      <p:nvGrpSpPr>
        <p:cNvPr id="1" name=""/>
        <p:cNvGrpSpPr/>
        <p:nvPr/>
      </p:nvGrpSpPr>
      <p:grpSpPr>
        <a:xfrm>
          <a:off x="0" y="0"/>
          <a:ext cx="0" cy="0"/>
          <a:chOff x="0" y="0"/>
          <a:chExt cx="0" cy="0"/>
        </a:xfrm>
      </p:grpSpPr>
      <p:pic>
        <p:nvPicPr>
          <p:cNvPr id="2" name="图片 1" descr="/Users/karenhan/Desktop/ppt定稿1210C无窗版_01.jpgppt定稿1210C无窗版_01"/>
          <p:cNvPicPr>
            <a:picLocks noChangeAspect="1"/>
          </p:cNvPicPr>
          <p:nvPr userDrawn="1"/>
        </p:nvPicPr>
        <p:blipFill>
          <a:blip r:embed="rId2" cstate="print"/>
          <a:srcRect/>
          <a:stretch>
            <a:fillRect/>
          </a:stretch>
        </p:blipFill>
        <p:spPr>
          <a:xfrm>
            <a:off x="0" y="0"/>
            <a:ext cx="12192000" cy="6858000"/>
          </a:xfrm>
          <a:prstGeom prst="rect">
            <a:avLst/>
          </a:prstGeom>
        </p:spPr>
      </p:pic>
      <p:grpSp>
        <p:nvGrpSpPr>
          <p:cNvPr id="3" name="组合 2"/>
          <p:cNvGrpSpPr/>
          <p:nvPr userDrawn="1"/>
        </p:nvGrpSpPr>
        <p:grpSpPr>
          <a:xfrm>
            <a:off x="10701655" y="0"/>
            <a:ext cx="767080" cy="767080"/>
            <a:chOff x="11522" y="1262"/>
            <a:chExt cx="1864" cy="1864"/>
          </a:xfrm>
        </p:grpSpPr>
        <p:sp>
          <p:nvSpPr>
            <p:cNvPr id="5" name="矩形 4"/>
            <p:cNvSpPr/>
            <p:nvPr userDrawn="1"/>
          </p:nvSpPr>
          <p:spPr>
            <a:xfrm>
              <a:off x="11522" y="1262"/>
              <a:ext cx="1864" cy="1864"/>
            </a:xfrm>
            <a:prstGeom prst="rect">
              <a:avLst/>
            </a:prstGeom>
            <a:solidFill>
              <a:srgbClr val="004EA2"/>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pic>
          <p:nvPicPr>
            <p:cNvPr id="6" name="图片 5" descr="logo rgb反白-01"/>
            <p:cNvPicPr>
              <a:picLocks noChangeAspect="1"/>
            </p:cNvPicPr>
            <p:nvPr userDrawn="1"/>
          </p:nvPicPr>
          <p:blipFill>
            <a:blip r:embed="rId3" cstate="print"/>
            <a:stretch>
              <a:fillRect/>
            </a:stretch>
          </p:blipFill>
          <p:spPr>
            <a:xfrm>
              <a:off x="11750" y="1490"/>
              <a:ext cx="1408" cy="1408"/>
            </a:xfrm>
            <a:prstGeom prst="rect">
              <a:avLst/>
            </a:prstGeom>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pic>
        <p:nvPicPr>
          <p:cNvPr id="3" name="图片 2" descr="/Users/karenhan/Desktop/图片2.png图片2"/>
          <p:cNvPicPr>
            <a:picLocks noChangeAspect="1"/>
          </p:cNvPicPr>
          <p:nvPr userDrawn="1"/>
        </p:nvPicPr>
        <p:blipFill>
          <a:blip r:embed="rId2" cstate="print"/>
          <a:srcRect t="103" b="103"/>
          <a:stretch>
            <a:fillRect/>
          </a:stretch>
        </p:blipFill>
        <p:spPr>
          <a:xfrm>
            <a:off x="0" y="-3316"/>
            <a:ext cx="12240000" cy="6872249"/>
          </a:xfrm>
          <a:prstGeom prst="rect">
            <a:avLst/>
          </a:prstGeom>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pPr/>
              <a:t>2024/4/26</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4" r:id="rId2"/>
    <p:sldLayoutId id="2147483651" r:id="rId3"/>
    <p:sldLayoutId id="2147483650" r:id="rId4"/>
    <p:sldLayoutId id="2147483652" r:id="rId5"/>
    <p:sldLayoutId id="2147483653"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CIP%20MPIG%202023-03.docx" TargetMode="External"/><Relationship Id="rId2" Type="http://schemas.openxmlformats.org/officeDocument/2006/relationships/hyperlink" Target="01%20CIP%20IND%202023-XX%20(V1,V2)%20%20Clarifying%20the%20definition%20of%20Lubrication%20and%20Servicing-2023-06-19%20updated%20in%202023-09-03.docx"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t="-12000"/>
          </a:stretch>
        </a:blipFill>
        <a:effectLst/>
      </p:bgPr>
    </p:bg>
    <p:spTree>
      <p:nvGrpSpPr>
        <p:cNvPr id="1" name=""/>
        <p:cNvGrpSpPr/>
        <p:nvPr/>
      </p:nvGrpSpPr>
      <p:grpSpPr>
        <a:xfrm>
          <a:off x="0" y="0"/>
          <a:ext cx="0" cy="0"/>
          <a:chOff x="0" y="0"/>
          <a:chExt cx="0" cy="0"/>
        </a:xfrm>
      </p:grpSpPr>
      <p:pic>
        <p:nvPicPr>
          <p:cNvPr id="4" name="图片 3" descr="/Users/karenhan/Desktop/@-------PPT-PDF/ppt完稿/窗横.png窗横"/>
          <p:cNvPicPr>
            <a:picLocks noChangeAspect="1"/>
          </p:cNvPicPr>
          <p:nvPr/>
        </p:nvPicPr>
        <p:blipFill rotWithShape="1">
          <a:blip r:embed="rId4"/>
          <a:srcRect l="-1" r="-49"/>
          <a:stretch>
            <a:fillRect/>
          </a:stretch>
        </p:blipFill>
        <p:spPr>
          <a:xfrm>
            <a:off x="-5715" y="4144645"/>
            <a:ext cx="12245975" cy="2744470"/>
          </a:xfrm>
          <a:prstGeom prst="rect">
            <a:avLst/>
          </a:prstGeom>
        </p:spPr>
      </p:pic>
      <p:sp>
        <p:nvSpPr>
          <p:cNvPr id="6" name="文本框 3"/>
          <p:cNvSpPr txBox="1"/>
          <p:nvPr/>
        </p:nvSpPr>
        <p:spPr>
          <a:xfrm>
            <a:off x="0" y="850625"/>
            <a:ext cx="12192000" cy="1574377"/>
          </a:xfrm>
          <a:prstGeom prst="rect">
            <a:avLst/>
          </a:prstGeom>
          <a:noFill/>
          <a:effectLst/>
        </p:spPr>
        <p:txBody>
          <a:bodyPr wrap="square" rtlCol="0">
            <a:noAutofit/>
            <a:scene3d>
              <a:camera prst="orthographicFront"/>
              <a:lightRig rig="threePt" dir="t"/>
            </a:scene3d>
          </a:bodyPr>
          <a:lstStyle>
            <a:defPPr>
              <a:defRPr lang="zh-CN"/>
            </a:defPPr>
            <a:lvl1pPr>
              <a:defRPr sz="8000" b="0" i="0">
                <a:solidFill>
                  <a:schemeClr val="bg1">
                    <a:lumMod val="85000"/>
                  </a:schemeClr>
                </a:solidFill>
                <a:effectLst/>
                <a:latin typeface="思源黑体 Heavy" panose="020B0A00000000000000" pitchFamily="34" charset="-122"/>
                <a:ea typeface="思源黑体 Heavy" panose="020B0A00000000000000"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Clarifying the </a:t>
            </a:r>
            <a:r>
              <a:rPr lang="en-US" altLang="zh-CN" sz="4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definition of Lubrication and </a:t>
            </a:r>
            <a:r>
              <a:rPr lang="en-US" altLang="zh-CN" sz="4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Servicing</a:t>
            </a:r>
          </a:p>
          <a:p>
            <a:pPr algn="ctr"/>
            <a:r>
              <a:rPr lang="en-US" altLang="zh-CN" sz="2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(MPIG 2023-03)</a:t>
            </a:r>
          </a:p>
          <a:p>
            <a:pPr algn="ctr"/>
            <a:endParaRPr lang="en-US" altLang="zh-CN" sz="4000" b="1" spc="300" dirty="0" smtClean="0">
              <a:solidFill>
                <a:schemeClr val="bg2"/>
              </a:solidFill>
              <a:effectLst/>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algn="ctr" fontAlgn="auto"/>
            <a:r>
              <a:rPr lang="en-US" altLang="zh-CN" sz="1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Wang Yi Ping</a:t>
            </a:r>
          </a:p>
          <a:p>
            <a:pPr algn="ctr" fontAlgn="auto"/>
            <a:r>
              <a:rPr lang="en-US" altLang="zh-CN" sz="1800" b="1" spc="300" dirty="0" smtClean="0">
                <a:solidFill>
                  <a:schemeClr val="bg2"/>
                </a:solidFill>
                <a:effectLst/>
                <a:uFillTx/>
                <a:latin typeface="微软雅黑" panose="020B0503020204020204" charset="-122"/>
                <a:ea typeface="微软雅黑" panose="020B0503020204020204" charset="-122"/>
                <a:cs typeface="微软雅黑" panose="020B0503020204020204" charset="-122"/>
                <a:sym typeface="Arial" panose="020B0604020202020204" pitchFamily="34" charset="0"/>
              </a:rPr>
              <a:t>MSG-X Group, Customer Service Center, COMAC</a:t>
            </a:r>
          </a:p>
          <a:p>
            <a:pPr algn="ctr" fontAlgn="auto"/>
            <a:r>
              <a:rPr lang="en-US" altLang="zh-CN" sz="1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May 13-18, 2024</a:t>
            </a:r>
          </a:p>
          <a:p>
            <a:pPr algn="ctr" fontAlgn="auto"/>
            <a:r>
              <a:rPr lang="en-US" altLang="zh-CN" sz="1800" b="1" spc="300" dirty="0" smtClean="0">
                <a:solidFill>
                  <a:schemeClr val="bg2"/>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IMRBPB Annual Meeting </a:t>
            </a:r>
            <a:endParaRPr lang="zh-CN" altLang="en-US" sz="1800" b="1" spc="300" dirty="0">
              <a:solidFill>
                <a:schemeClr val="bg2"/>
              </a:solidFill>
              <a:effectLst/>
              <a:uFillTx/>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186356"/>
            <a:ext cx="12192000" cy="584775"/>
          </a:xfrm>
          <a:prstGeom prst="rect">
            <a:avLst/>
          </a:prstGeom>
          <a:noFill/>
        </p:spPr>
        <p:txBody>
          <a:bodyPr wrap="square" rtlCol="0">
            <a:spAutoFit/>
          </a:bodyPr>
          <a:lstStyle/>
          <a:p>
            <a:pPr algn="ctr"/>
            <a:r>
              <a:rPr lang="en-US" altLang="zh-CN" sz="3200" dirty="0" smtClean="0">
                <a:solidFill>
                  <a:schemeClr val="accent1"/>
                </a:solidFill>
              </a:rPr>
              <a:t>Clarifying </a:t>
            </a:r>
            <a:r>
              <a:rPr lang="en-US" altLang="zh-CN" sz="3200" dirty="0" smtClean="0">
                <a:solidFill>
                  <a:schemeClr val="accent1"/>
                </a:solidFill>
              </a:rPr>
              <a:t>the definition of Lubrication and Servicing</a:t>
            </a:r>
            <a:endParaRPr lang="zh-CN" altLang="en-US" sz="3200" dirty="0">
              <a:solidFill>
                <a:schemeClr val="accent1"/>
              </a:solidFill>
            </a:endParaRPr>
          </a:p>
        </p:txBody>
      </p:sp>
      <p:sp>
        <p:nvSpPr>
          <p:cNvPr id="27" name="TextBox 26"/>
          <p:cNvSpPr txBox="1"/>
          <p:nvPr/>
        </p:nvSpPr>
        <p:spPr>
          <a:xfrm>
            <a:off x="574716" y="697360"/>
            <a:ext cx="11042568" cy="861774"/>
          </a:xfrm>
          <a:prstGeom prst="rect">
            <a:avLst/>
          </a:prstGeom>
          <a:noFill/>
        </p:spPr>
        <p:txBody>
          <a:bodyPr wrap="square" rtlCol="0">
            <a:spAutoFit/>
          </a:bodyPr>
          <a:lstStyle/>
          <a:p>
            <a:r>
              <a:rPr lang="en-US" altLang="zh-CN" sz="2500" dirty="0" smtClean="0">
                <a:solidFill>
                  <a:schemeClr val="accent1"/>
                </a:solidFill>
              </a:rPr>
              <a:t>Issue:  </a:t>
            </a:r>
            <a:r>
              <a:rPr lang="en-US" sz="2500" dirty="0" smtClean="0">
                <a:solidFill>
                  <a:schemeClr val="accent1"/>
                </a:solidFill>
              </a:rPr>
              <a:t>The </a:t>
            </a:r>
            <a:r>
              <a:rPr lang="en-US" sz="2500" dirty="0" smtClean="0">
                <a:solidFill>
                  <a:schemeClr val="accent1"/>
                </a:solidFill>
              </a:rPr>
              <a:t>current definition of Lubrication and Servicing in MSG-3 document is either incomplete or ambiguous, thus needs clarification.</a:t>
            </a:r>
            <a:endParaRPr lang="zh-CN" altLang="en-US" sz="2500" dirty="0">
              <a:solidFill>
                <a:schemeClr val="accent1"/>
              </a:solidFill>
            </a:endParaRPr>
          </a:p>
        </p:txBody>
      </p:sp>
      <p:graphicFrame>
        <p:nvGraphicFramePr>
          <p:cNvPr id="28" name="表格 27"/>
          <p:cNvGraphicFramePr>
            <a:graphicFrameLocks noGrp="1"/>
          </p:cNvGraphicFramePr>
          <p:nvPr/>
        </p:nvGraphicFramePr>
        <p:xfrm>
          <a:off x="1409551" y="1512861"/>
          <a:ext cx="9372898" cy="1030986"/>
        </p:xfrm>
        <a:graphic>
          <a:graphicData uri="http://schemas.openxmlformats.org/drawingml/2006/table">
            <a:tbl>
              <a:tblPr>
                <a:tableStyleId>{306799F8-075E-4A3A-A7F6-7FBC6576F1A4}</a:tableStyleId>
              </a:tblPr>
              <a:tblGrid>
                <a:gridCol w="4686449"/>
                <a:gridCol w="4686449"/>
              </a:tblGrid>
              <a:tr h="0">
                <a:tc>
                  <a:txBody>
                    <a:bodyPr/>
                    <a:lstStyle/>
                    <a:p>
                      <a:pPr algn="just">
                        <a:spcBef>
                          <a:spcPts val="510"/>
                        </a:spcBef>
                        <a:spcAft>
                          <a:spcPts val="0"/>
                        </a:spcAft>
                      </a:pPr>
                      <a:r>
                        <a:rPr lang="en-US" sz="2000" dirty="0"/>
                        <a:t>Lubrication </a:t>
                      </a:r>
                      <a:r>
                        <a:rPr lang="en-US" sz="2000" dirty="0" smtClean="0"/>
                        <a:t>and Servicing</a:t>
                      </a:r>
                      <a:endParaRPr lang="zh-CN" sz="2000" dirty="0">
                        <a:solidFill>
                          <a:schemeClr val="accent2"/>
                        </a:solidFill>
                        <a:latin typeface="Calibri"/>
                        <a:ea typeface="宋体"/>
                        <a:cs typeface="Times New Roman"/>
                      </a:endParaRPr>
                    </a:p>
                  </a:txBody>
                  <a:tcPr marL="68580" marR="68580" marT="0" marB="0"/>
                </a:tc>
                <a:tc>
                  <a:txBody>
                    <a:bodyPr/>
                    <a:lstStyle/>
                    <a:p>
                      <a:pPr marR="146685">
                        <a:lnSpc>
                          <a:spcPct val="115000"/>
                        </a:lnSpc>
                        <a:spcBef>
                          <a:spcPts val="515"/>
                        </a:spcBef>
                        <a:spcAft>
                          <a:spcPts val="0"/>
                        </a:spcAft>
                      </a:pPr>
                      <a:r>
                        <a:rPr lang="en-US" sz="2000" dirty="0"/>
                        <a:t>Any act of lubricating or servicing for the purpose </a:t>
                      </a:r>
                      <a:r>
                        <a:rPr lang="en-US" sz="2000" dirty="0" smtClean="0"/>
                        <a:t>of maintaining </a:t>
                      </a:r>
                      <a:r>
                        <a:rPr lang="en-US" sz="2000" dirty="0"/>
                        <a:t>inherent </a:t>
                      </a:r>
                      <a:r>
                        <a:rPr lang="en-US" sz="2000" dirty="0" smtClean="0"/>
                        <a:t>design capabilities</a:t>
                      </a:r>
                      <a:r>
                        <a:rPr lang="en-US" sz="2000" dirty="0"/>
                        <a:t>.</a:t>
                      </a:r>
                      <a:endParaRPr lang="zh-CN" sz="2000" dirty="0">
                        <a:solidFill>
                          <a:schemeClr val="accent2"/>
                        </a:solidFill>
                        <a:latin typeface="Calibri"/>
                        <a:ea typeface="宋体"/>
                        <a:cs typeface="Times New Roman"/>
                      </a:endParaRPr>
                    </a:p>
                  </a:txBody>
                  <a:tcPr marL="68580" marR="68580" marT="0" marB="0"/>
                </a:tc>
              </a:tr>
            </a:tbl>
          </a:graphicData>
        </a:graphic>
      </p:graphicFrame>
      <p:sp>
        <p:nvSpPr>
          <p:cNvPr id="29" name="TextBox 28"/>
          <p:cNvSpPr txBox="1"/>
          <p:nvPr/>
        </p:nvSpPr>
        <p:spPr>
          <a:xfrm>
            <a:off x="574716" y="2556297"/>
            <a:ext cx="11042568" cy="477054"/>
          </a:xfrm>
          <a:prstGeom prst="rect">
            <a:avLst/>
          </a:prstGeom>
          <a:noFill/>
        </p:spPr>
        <p:txBody>
          <a:bodyPr wrap="square" rtlCol="0">
            <a:spAutoFit/>
          </a:bodyPr>
          <a:lstStyle/>
          <a:p>
            <a:r>
              <a:rPr lang="en-US" altLang="zh-CN" sz="2500" dirty="0" smtClean="0">
                <a:solidFill>
                  <a:schemeClr val="accent1"/>
                </a:solidFill>
              </a:rPr>
              <a:t>Problem:</a:t>
            </a:r>
            <a:endParaRPr lang="zh-CN" altLang="en-US" sz="2500" dirty="0">
              <a:solidFill>
                <a:schemeClr val="accent1"/>
              </a:solidFill>
            </a:endParaRPr>
          </a:p>
        </p:txBody>
      </p:sp>
      <p:graphicFrame>
        <p:nvGraphicFramePr>
          <p:cNvPr id="30" name="表格 29"/>
          <p:cNvGraphicFramePr>
            <a:graphicFrameLocks noGrp="1"/>
          </p:cNvGraphicFramePr>
          <p:nvPr/>
        </p:nvGraphicFramePr>
        <p:xfrm>
          <a:off x="574716" y="2978833"/>
          <a:ext cx="5616575" cy="1920240"/>
        </p:xfrm>
        <a:graphic>
          <a:graphicData uri="http://schemas.openxmlformats.org/drawingml/2006/table">
            <a:tbl>
              <a:tblPr>
                <a:tableStyleId>{9DCAF9ED-07DC-4A11-8D7F-57B35C25682E}</a:tableStyleId>
              </a:tblPr>
              <a:tblGrid>
                <a:gridCol w="807085"/>
                <a:gridCol w="717550"/>
                <a:gridCol w="4091940"/>
              </a:tblGrid>
              <a:tr h="0">
                <a:tc>
                  <a:txBody>
                    <a:bodyPr/>
                    <a:lstStyle/>
                    <a:p>
                      <a:pPr algn="ctr">
                        <a:spcAft>
                          <a:spcPts val="0"/>
                        </a:spcAft>
                      </a:pPr>
                      <a:r>
                        <a:rPr lang="en-US" sz="1400" dirty="0"/>
                        <a:t>Task Type</a:t>
                      </a:r>
                      <a:endParaRPr lang="zh-CN" sz="1400" dirty="0">
                        <a:latin typeface="Times New Roman"/>
                        <a:ea typeface="宋体"/>
                      </a:endParaRPr>
                    </a:p>
                  </a:txBody>
                  <a:tcPr marL="68580" marR="68580" marT="0" marB="0"/>
                </a:tc>
                <a:tc>
                  <a:txBody>
                    <a:bodyPr/>
                    <a:lstStyle/>
                    <a:p>
                      <a:pPr algn="ctr">
                        <a:spcAft>
                          <a:spcPts val="0"/>
                        </a:spcAft>
                      </a:pPr>
                      <a:r>
                        <a:rPr lang="en-US" sz="1400"/>
                        <a:t>Interval</a:t>
                      </a:r>
                      <a:endParaRPr lang="zh-CN" sz="1400">
                        <a:latin typeface="Times New Roman"/>
                        <a:ea typeface="宋体"/>
                      </a:endParaRPr>
                    </a:p>
                  </a:txBody>
                  <a:tcPr marL="68580" marR="68580" marT="0" marB="0"/>
                </a:tc>
                <a:tc>
                  <a:txBody>
                    <a:bodyPr/>
                    <a:lstStyle/>
                    <a:p>
                      <a:pPr algn="ctr">
                        <a:spcAft>
                          <a:spcPts val="0"/>
                        </a:spcAft>
                      </a:pPr>
                      <a:r>
                        <a:rPr lang="en-US" sz="1400"/>
                        <a:t>Task Description</a:t>
                      </a:r>
                      <a:endParaRPr lang="zh-CN" sz="1400">
                        <a:latin typeface="Times New Roman"/>
                        <a:ea typeface="宋体"/>
                      </a:endParaRPr>
                    </a:p>
                  </a:txBody>
                  <a:tcPr marL="68580" marR="68580" marT="0" marB="0"/>
                </a:tc>
              </a:tr>
              <a:tr h="0">
                <a:tc>
                  <a:txBody>
                    <a:bodyPr/>
                    <a:lstStyle/>
                    <a:p>
                      <a:pPr algn="ctr">
                        <a:spcAft>
                          <a:spcPts val="0"/>
                        </a:spcAft>
                      </a:pPr>
                      <a:r>
                        <a:rPr lang="en-US" sz="1400"/>
                        <a:t>SVC</a:t>
                      </a:r>
                      <a:endParaRPr lang="zh-CN" sz="1400">
                        <a:latin typeface="Times New Roman"/>
                        <a:ea typeface="宋体"/>
                      </a:endParaRPr>
                    </a:p>
                  </a:txBody>
                  <a:tcPr marL="68580" marR="68580" marT="0" marB="0"/>
                </a:tc>
                <a:tc>
                  <a:txBody>
                    <a:bodyPr/>
                    <a:lstStyle/>
                    <a:p>
                      <a:pPr algn="ctr">
                        <a:spcAft>
                          <a:spcPts val="0"/>
                        </a:spcAft>
                      </a:pPr>
                      <a:r>
                        <a:rPr lang="en-US" sz="1400"/>
                        <a:t>400FH</a:t>
                      </a:r>
                      <a:endParaRPr lang="zh-CN" sz="1400">
                        <a:latin typeface="Times New Roman"/>
                        <a:ea typeface="宋体"/>
                      </a:endParaRPr>
                    </a:p>
                  </a:txBody>
                  <a:tcPr marL="68580" marR="68580" marT="0" marB="0"/>
                </a:tc>
                <a:tc>
                  <a:txBody>
                    <a:bodyPr/>
                    <a:lstStyle/>
                    <a:p>
                      <a:pPr>
                        <a:spcAft>
                          <a:spcPts val="0"/>
                        </a:spcAft>
                      </a:pPr>
                      <a:r>
                        <a:rPr lang="en-US" sz="1400"/>
                        <a:t>IDG oil system servicing (replenish as required)</a:t>
                      </a:r>
                      <a:endParaRPr lang="zh-CN" sz="1400">
                        <a:latin typeface="Times New Roman"/>
                        <a:ea typeface="宋体"/>
                      </a:endParaRPr>
                    </a:p>
                  </a:txBody>
                  <a:tcPr marL="68580" marR="68580" marT="0" marB="0"/>
                </a:tc>
              </a:tr>
              <a:tr h="0">
                <a:tc>
                  <a:txBody>
                    <a:bodyPr/>
                    <a:lstStyle/>
                    <a:p>
                      <a:pPr algn="ctr">
                        <a:spcAft>
                          <a:spcPts val="0"/>
                        </a:spcAft>
                      </a:pPr>
                      <a:r>
                        <a:rPr lang="en-US" sz="1400" dirty="0"/>
                        <a:t>SVC</a:t>
                      </a:r>
                      <a:endParaRPr lang="zh-CN" sz="1400" dirty="0">
                        <a:latin typeface="Times New Roman"/>
                        <a:ea typeface="宋体"/>
                      </a:endParaRPr>
                    </a:p>
                  </a:txBody>
                  <a:tcPr marL="68580" marR="68580" marT="0" marB="0"/>
                </a:tc>
                <a:tc>
                  <a:txBody>
                    <a:bodyPr/>
                    <a:lstStyle/>
                    <a:p>
                      <a:pPr algn="ctr">
                        <a:spcAft>
                          <a:spcPts val="0"/>
                        </a:spcAft>
                      </a:pPr>
                      <a:r>
                        <a:rPr lang="en-US" sz="1400"/>
                        <a:t>700FH</a:t>
                      </a:r>
                      <a:endParaRPr lang="zh-CN" sz="1400">
                        <a:latin typeface="Times New Roman"/>
                        <a:ea typeface="宋体"/>
                      </a:endParaRPr>
                    </a:p>
                  </a:txBody>
                  <a:tcPr marL="68580" marR="68580" marT="0" marB="0"/>
                </a:tc>
                <a:tc>
                  <a:txBody>
                    <a:bodyPr/>
                    <a:lstStyle/>
                    <a:p>
                      <a:pPr>
                        <a:spcAft>
                          <a:spcPts val="0"/>
                        </a:spcAft>
                      </a:pPr>
                      <a:r>
                        <a:rPr lang="en-US" sz="1400"/>
                        <a:t>CHECK OIL LEVEL OF VARIABLE FREQUENCY GENERATOR (VFG) AND ADD OIL AS REQUIRED</a:t>
                      </a:r>
                      <a:endParaRPr lang="zh-CN" sz="1400">
                        <a:latin typeface="Times New Roman"/>
                        <a:ea typeface="宋体"/>
                      </a:endParaRPr>
                    </a:p>
                  </a:txBody>
                  <a:tcPr marL="68580" marR="68580" marT="0" marB="0"/>
                </a:tc>
              </a:tr>
              <a:tr h="0">
                <a:tc>
                  <a:txBody>
                    <a:bodyPr/>
                    <a:lstStyle/>
                    <a:p>
                      <a:pPr algn="ctr">
                        <a:spcAft>
                          <a:spcPts val="0"/>
                        </a:spcAft>
                      </a:pPr>
                      <a:r>
                        <a:rPr lang="en-US" sz="1400"/>
                        <a:t>VCK</a:t>
                      </a:r>
                      <a:endParaRPr lang="zh-CN" sz="1400">
                        <a:latin typeface="Times New Roman"/>
                        <a:ea typeface="宋体"/>
                      </a:endParaRPr>
                    </a:p>
                  </a:txBody>
                  <a:tcPr marL="68580" marR="68580" marT="0" marB="0"/>
                </a:tc>
                <a:tc>
                  <a:txBody>
                    <a:bodyPr/>
                    <a:lstStyle/>
                    <a:p>
                      <a:pPr algn="ctr">
                        <a:spcAft>
                          <a:spcPts val="0"/>
                        </a:spcAft>
                      </a:pPr>
                      <a:r>
                        <a:rPr lang="en-US" sz="1400"/>
                        <a:t>700FC</a:t>
                      </a:r>
                      <a:endParaRPr lang="zh-CN" sz="1400">
                        <a:latin typeface="Times New Roman"/>
                        <a:ea typeface="宋体"/>
                      </a:endParaRPr>
                    </a:p>
                  </a:txBody>
                  <a:tcPr marL="68580" marR="68580" marT="0" marB="0"/>
                </a:tc>
                <a:tc>
                  <a:txBody>
                    <a:bodyPr/>
                    <a:lstStyle/>
                    <a:p>
                      <a:pPr algn="just">
                        <a:spcAft>
                          <a:spcPts val="0"/>
                        </a:spcAft>
                      </a:pPr>
                      <a:r>
                        <a:rPr lang="en-US" sz="1400"/>
                        <a:t>VISUAL CHECK OF SHIMMY DAMPER OIL GAUGE</a:t>
                      </a:r>
                      <a:endParaRPr lang="zh-CN" sz="1400">
                        <a:latin typeface="Times New Roman"/>
                        <a:ea typeface="宋体"/>
                      </a:endParaRPr>
                    </a:p>
                  </a:txBody>
                  <a:tcPr marL="68580" marR="68580" marT="0" marB="0"/>
                </a:tc>
              </a:tr>
              <a:tr h="0">
                <a:tc>
                  <a:txBody>
                    <a:bodyPr/>
                    <a:lstStyle/>
                    <a:p>
                      <a:pPr algn="ctr">
                        <a:spcAft>
                          <a:spcPts val="0"/>
                        </a:spcAft>
                      </a:pPr>
                      <a:r>
                        <a:rPr lang="en-US" sz="1400" dirty="0"/>
                        <a:t>VCK</a:t>
                      </a:r>
                      <a:endParaRPr lang="zh-CN" sz="1400" dirty="0">
                        <a:latin typeface="Times New Roman"/>
                        <a:ea typeface="宋体"/>
                      </a:endParaRPr>
                    </a:p>
                  </a:txBody>
                  <a:tcPr marL="68580" marR="68580" marT="0" marB="0"/>
                </a:tc>
                <a:tc>
                  <a:txBody>
                    <a:bodyPr/>
                    <a:lstStyle/>
                    <a:p>
                      <a:pPr algn="ctr">
                        <a:spcAft>
                          <a:spcPts val="0"/>
                        </a:spcAft>
                      </a:pPr>
                      <a:r>
                        <a:rPr lang="en-US" sz="1400"/>
                        <a:t>14DY</a:t>
                      </a:r>
                      <a:endParaRPr lang="zh-CN" sz="1400">
                        <a:latin typeface="Times New Roman"/>
                        <a:ea typeface="宋体"/>
                      </a:endParaRPr>
                    </a:p>
                  </a:txBody>
                  <a:tcPr marL="68580" marR="68580" marT="0" marB="0"/>
                </a:tc>
                <a:tc>
                  <a:txBody>
                    <a:bodyPr/>
                    <a:lstStyle/>
                    <a:p>
                      <a:pPr algn="just">
                        <a:spcAft>
                          <a:spcPts val="0"/>
                        </a:spcAft>
                      </a:pPr>
                      <a:r>
                        <a:rPr lang="en-US" sz="1400" dirty="0"/>
                        <a:t>VISUAL CHECK OF PASSENGER/CREW ENTRY DOORS EMERGENCY OPERATION CYLINDER GAS PRESSURE GAUGE TO VERIFY IT IS IN NORMAL RANGE</a:t>
                      </a:r>
                      <a:endParaRPr lang="zh-CN" sz="1400" dirty="0">
                        <a:latin typeface="Times New Roman"/>
                        <a:ea typeface="宋体"/>
                      </a:endParaRPr>
                    </a:p>
                  </a:txBody>
                  <a:tcPr marL="68580" marR="68580" marT="0" marB="0"/>
                </a:tc>
              </a:tr>
            </a:tbl>
          </a:graphicData>
        </a:graphic>
      </p:graphicFrame>
      <p:graphicFrame>
        <p:nvGraphicFramePr>
          <p:cNvPr id="31" name="表格 30"/>
          <p:cNvGraphicFramePr>
            <a:graphicFrameLocks noGrp="1"/>
          </p:cNvGraphicFramePr>
          <p:nvPr/>
        </p:nvGraphicFramePr>
        <p:xfrm>
          <a:off x="6241932" y="2978833"/>
          <a:ext cx="5616575" cy="1706880"/>
        </p:xfrm>
        <a:graphic>
          <a:graphicData uri="http://schemas.openxmlformats.org/drawingml/2006/table">
            <a:tbl>
              <a:tblPr>
                <a:tableStyleId>{9DCAF9ED-07DC-4A11-8D7F-57B35C25682E}</a:tableStyleId>
              </a:tblPr>
              <a:tblGrid>
                <a:gridCol w="741676"/>
                <a:gridCol w="782959"/>
                <a:gridCol w="4091940"/>
              </a:tblGrid>
              <a:tr h="0">
                <a:tc>
                  <a:txBody>
                    <a:bodyPr/>
                    <a:lstStyle/>
                    <a:p>
                      <a:pPr algn="ctr">
                        <a:spcAft>
                          <a:spcPts val="0"/>
                        </a:spcAft>
                      </a:pPr>
                      <a:r>
                        <a:rPr lang="en-US" sz="1400" dirty="0"/>
                        <a:t>Task Type</a:t>
                      </a:r>
                      <a:endParaRPr lang="zh-CN" sz="1400" dirty="0">
                        <a:latin typeface="Times New Roman"/>
                        <a:ea typeface="宋体"/>
                      </a:endParaRPr>
                    </a:p>
                  </a:txBody>
                  <a:tcPr marL="68580" marR="68580" marT="0" marB="0"/>
                </a:tc>
                <a:tc>
                  <a:txBody>
                    <a:bodyPr/>
                    <a:lstStyle/>
                    <a:p>
                      <a:pPr algn="ctr">
                        <a:spcAft>
                          <a:spcPts val="0"/>
                        </a:spcAft>
                      </a:pPr>
                      <a:r>
                        <a:rPr lang="en-US" sz="1400"/>
                        <a:t>Interval</a:t>
                      </a:r>
                      <a:endParaRPr lang="zh-CN" sz="1400">
                        <a:latin typeface="Times New Roman"/>
                        <a:ea typeface="宋体"/>
                      </a:endParaRPr>
                    </a:p>
                  </a:txBody>
                  <a:tcPr marL="68580" marR="68580" marT="0" marB="0"/>
                </a:tc>
                <a:tc>
                  <a:txBody>
                    <a:bodyPr/>
                    <a:lstStyle/>
                    <a:p>
                      <a:pPr algn="ctr">
                        <a:spcAft>
                          <a:spcPts val="0"/>
                        </a:spcAft>
                      </a:pPr>
                      <a:r>
                        <a:rPr lang="en-US" sz="1400"/>
                        <a:t>Task Description</a:t>
                      </a:r>
                      <a:endParaRPr lang="zh-CN" sz="1400">
                        <a:latin typeface="Times New Roman"/>
                        <a:ea typeface="宋体"/>
                      </a:endParaRPr>
                    </a:p>
                  </a:txBody>
                  <a:tcPr marL="68580" marR="68580" marT="0" marB="0"/>
                </a:tc>
              </a:tr>
              <a:tr h="0">
                <a:tc>
                  <a:txBody>
                    <a:bodyPr/>
                    <a:lstStyle/>
                    <a:p>
                      <a:pPr algn="ctr">
                        <a:spcAft>
                          <a:spcPts val="0"/>
                        </a:spcAft>
                      </a:pPr>
                      <a:r>
                        <a:rPr lang="en-US" sz="1400"/>
                        <a:t>SVC</a:t>
                      </a:r>
                      <a:endParaRPr lang="zh-CN" sz="1400">
                        <a:latin typeface="Times New Roman"/>
                        <a:ea typeface="宋体"/>
                      </a:endParaRPr>
                    </a:p>
                  </a:txBody>
                  <a:tcPr marL="68580" marR="68580" marT="0" marB="0"/>
                </a:tc>
                <a:tc>
                  <a:txBody>
                    <a:bodyPr/>
                    <a:lstStyle/>
                    <a:p>
                      <a:pPr algn="ctr">
                        <a:spcAft>
                          <a:spcPts val="0"/>
                        </a:spcAft>
                      </a:pPr>
                      <a:r>
                        <a:rPr lang="en-US" sz="1400"/>
                        <a:t>6000FC</a:t>
                      </a:r>
                      <a:endParaRPr lang="zh-CN" sz="1400">
                        <a:latin typeface="Times New Roman"/>
                        <a:ea typeface="宋体"/>
                      </a:endParaRPr>
                    </a:p>
                  </a:txBody>
                  <a:tcPr marL="68580" marR="68580" marT="0" marB="0"/>
                </a:tc>
                <a:tc>
                  <a:txBody>
                    <a:bodyPr/>
                    <a:lstStyle/>
                    <a:p>
                      <a:pPr>
                        <a:spcAft>
                          <a:spcPts val="0"/>
                        </a:spcAft>
                      </a:pPr>
                      <a:r>
                        <a:rPr lang="en-US" sz="1400"/>
                        <a:t>Replace nose landing gear oil</a:t>
                      </a:r>
                      <a:endParaRPr lang="zh-CN" sz="1400">
                        <a:latin typeface="Times New Roman"/>
                        <a:ea typeface="宋体"/>
                      </a:endParaRPr>
                    </a:p>
                  </a:txBody>
                  <a:tcPr marL="68580" marR="68580" marT="0" marB="0"/>
                </a:tc>
              </a:tr>
              <a:tr h="0">
                <a:tc>
                  <a:txBody>
                    <a:bodyPr/>
                    <a:lstStyle/>
                    <a:p>
                      <a:pPr algn="ctr">
                        <a:spcAft>
                          <a:spcPts val="0"/>
                        </a:spcAft>
                      </a:pPr>
                      <a:r>
                        <a:rPr lang="en-US" sz="1400"/>
                        <a:t>SVC</a:t>
                      </a:r>
                      <a:endParaRPr lang="zh-CN" sz="1400">
                        <a:latin typeface="Times New Roman"/>
                        <a:ea typeface="宋体"/>
                      </a:endParaRPr>
                    </a:p>
                  </a:txBody>
                  <a:tcPr marL="68580" marR="68580" marT="0" marB="0"/>
                </a:tc>
                <a:tc>
                  <a:txBody>
                    <a:bodyPr/>
                    <a:lstStyle/>
                    <a:p>
                      <a:pPr algn="ctr">
                        <a:spcAft>
                          <a:spcPts val="0"/>
                        </a:spcAft>
                      </a:pPr>
                      <a:r>
                        <a:rPr lang="en-US" sz="1400"/>
                        <a:t>4000FC</a:t>
                      </a:r>
                      <a:endParaRPr lang="zh-CN" sz="1400">
                        <a:latin typeface="Times New Roman"/>
                        <a:ea typeface="宋体"/>
                      </a:endParaRPr>
                    </a:p>
                  </a:txBody>
                  <a:tcPr marL="68580" marR="68580" marT="0" marB="0"/>
                </a:tc>
                <a:tc>
                  <a:txBody>
                    <a:bodyPr/>
                    <a:lstStyle/>
                    <a:p>
                      <a:pPr>
                        <a:spcAft>
                          <a:spcPts val="0"/>
                        </a:spcAft>
                      </a:pPr>
                      <a:r>
                        <a:rPr lang="en-US" sz="1400"/>
                        <a:t>SERVICING OF MAIN LANDING GEAR SHOCK STRUT(REPLACE HYDRAULIC OIL)</a:t>
                      </a:r>
                      <a:endParaRPr lang="zh-CN" sz="1400">
                        <a:latin typeface="Times New Roman"/>
                        <a:ea typeface="宋体"/>
                      </a:endParaRPr>
                    </a:p>
                  </a:txBody>
                  <a:tcPr marL="68580" marR="68580" marT="0" marB="0"/>
                </a:tc>
              </a:tr>
              <a:tr h="0">
                <a:tc>
                  <a:txBody>
                    <a:bodyPr/>
                    <a:lstStyle/>
                    <a:p>
                      <a:pPr algn="ctr">
                        <a:spcAft>
                          <a:spcPts val="0"/>
                        </a:spcAft>
                      </a:pPr>
                      <a:r>
                        <a:rPr lang="en-US" sz="1400"/>
                        <a:t>DIS</a:t>
                      </a:r>
                      <a:endParaRPr lang="zh-CN" sz="1400">
                        <a:latin typeface="Times New Roman"/>
                        <a:ea typeface="宋体"/>
                      </a:endParaRPr>
                    </a:p>
                  </a:txBody>
                  <a:tcPr marL="68580" marR="68580" marT="0" marB="0"/>
                </a:tc>
                <a:tc>
                  <a:txBody>
                    <a:bodyPr/>
                    <a:lstStyle/>
                    <a:p>
                      <a:pPr algn="ctr">
                        <a:spcAft>
                          <a:spcPts val="0"/>
                        </a:spcAft>
                      </a:pPr>
                      <a:r>
                        <a:rPr lang="en-US" sz="1400"/>
                        <a:t>800FH</a:t>
                      </a:r>
                      <a:endParaRPr lang="zh-CN" sz="1400">
                        <a:latin typeface="Times New Roman"/>
                        <a:ea typeface="宋体"/>
                      </a:endParaRPr>
                    </a:p>
                  </a:txBody>
                  <a:tcPr marL="68580" marR="68580" marT="0" marB="0"/>
                </a:tc>
                <a:tc>
                  <a:txBody>
                    <a:bodyPr/>
                    <a:lstStyle/>
                    <a:p>
                      <a:pPr>
                        <a:spcAft>
                          <a:spcPts val="0"/>
                        </a:spcAft>
                      </a:pPr>
                      <a:r>
                        <a:rPr lang="en-US" sz="1400"/>
                        <a:t>Replace the oil in IDG oil system </a:t>
                      </a:r>
                      <a:endParaRPr lang="zh-CN" sz="1400">
                        <a:latin typeface="Times New Roman"/>
                        <a:ea typeface="宋体"/>
                      </a:endParaRPr>
                    </a:p>
                  </a:txBody>
                  <a:tcPr marL="68580" marR="68580" marT="0" marB="0"/>
                </a:tc>
              </a:tr>
              <a:tr h="0">
                <a:tc>
                  <a:txBody>
                    <a:bodyPr/>
                    <a:lstStyle/>
                    <a:p>
                      <a:pPr algn="ctr">
                        <a:spcAft>
                          <a:spcPts val="0"/>
                        </a:spcAft>
                      </a:pPr>
                      <a:r>
                        <a:rPr lang="en-US" sz="1400"/>
                        <a:t>DIS</a:t>
                      </a:r>
                      <a:endParaRPr lang="zh-CN" sz="1400">
                        <a:latin typeface="Times New Roman"/>
                        <a:ea typeface="宋体"/>
                      </a:endParaRPr>
                    </a:p>
                  </a:txBody>
                  <a:tcPr marL="68580" marR="68580" marT="0" marB="0"/>
                </a:tc>
                <a:tc>
                  <a:txBody>
                    <a:bodyPr/>
                    <a:lstStyle/>
                    <a:p>
                      <a:pPr algn="ctr">
                        <a:spcAft>
                          <a:spcPts val="0"/>
                        </a:spcAft>
                      </a:pPr>
                      <a:r>
                        <a:rPr lang="en-US" sz="1400" dirty="0"/>
                        <a:t>1500FH</a:t>
                      </a:r>
                      <a:endParaRPr lang="zh-CN" sz="1400" dirty="0">
                        <a:latin typeface="Times New Roman"/>
                        <a:ea typeface="宋体"/>
                      </a:endParaRPr>
                    </a:p>
                  </a:txBody>
                  <a:tcPr marL="68580" marR="68580" marT="0" marB="0"/>
                </a:tc>
                <a:tc>
                  <a:txBody>
                    <a:bodyPr/>
                    <a:lstStyle/>
                    <a:p>
                      <a:pPr algn="just">
                        <a:spcAft>
                          <a:spcPts val="0"/>
                        </a:spcAft>
                      </a:pPr>
                      <a:r>
                        <a:rPr lang="en-US" sz="1400" dirty="0"/>
                        <a:t>DISCARD VARIABLE FREQUENCY GENERATOR (VFG) LUBRICATION OIL</a:t>
                      </a:r>
                      <a:endParaRPr lang="zh-CN" sz="1400" dirty="0">
                        <a:latin typeface="Times New Roman"/>
                        <a:ea typeface="宋体"/>
                      </a:endParaRPr>
                    </a:p>
                  </a:txBody>
                  <a:tcPr marL="68580" marR="68580" marT="0" marB="0"/>
                </a:tc>
              </a:tr>
            </a:tbl>
          </a:graphicData>
        </a:graphic>
      </p:graphicFrame>
      <p:sp>
        <p:nvSpPr>
          <p:cNvPr id="32" name="TextBox 31"/>
          <p:cNvSpPr txBox="1"/>
          <p:nvPr/>
        </p:nvSpPr>
        <p:spPr>
          <a:xfrm>
            <a:off x="574716" y="4927712"/>
            <a:ext cx="11042568" cy="861774"/>
          </a:xfrm>
          <a:prstGeom prst="rect">
            <a:avLst/>
          </a:prstGeom>
          <a:noFill/>
        </p:spPr>
        <p:txBody>
          <a:bodyPr wrap="square" rtlCol="0">
            <a:spAutoFit/>
          </a:bodyPr>
          <a:lstStyle/>
          <a:p>
            <a:r>
              <a:rPr lang="en-US" altLang="zh-CN" sz="2500" dirty="0" smtClean="0">
                <a:solidFill>
                  <a:schemeClr val="accent1"/>
                </a:solidFill>
              </a:rPr>
              <a:t>Discussion Process</a:t>
            </a:r>
            <a:r>
              <a:rPr lang="en-US" altLang="zh-CN" sz="2500" dirty="0" smtClean="0">
                <a:solidFill>
                  <a:schemeClr val="accent1"/>
                </a:solidFill>
              </a:rPr>
              <a:t>: </a:t>
            </a:r>
            <a:r>
              <a:rPr lang="en-US" altLang="zh-CN" sz="2500" dirty="0" smtClean="0">
                <a:solidFill>
                  <a:schemeClr val="accent1"/>
                </a:solidFill>
              </a:rPr>
              <a:t>Submitted </a:t>
            </a:r>
            <a:r>
              <a:rPr lang="en-US" altLang="zh-CN" sz="2500" dirty="0" smtClean="0">
                <a:solidFill>
                  <a:schemeClr val="accent1"/>
                </a:solidFill>
              </a:rPr>
              <a:t>on </a:t>
            </a:r>
            <a:r>
              <a:rPr lang="en-US" altLang="zh-CN" sz="2500" dirty="0" smtClean="0">
                <a:solidFill>
                  <a:schemeClr val="accent1"/>
                </a:solidFill>
              </a:rPr>
              <a:t>2023-02-02, First Presented on 2023-06-07</a:t>
            </a:r>
          </a:p>
          <a:p>
            <a:r>
              <a:rPr lang="en-US" altLang="zh-CN" sz="2500" dirty="0" smtClean="0">
                <a:solidFill>
                  <a:schemeClr val="accent1"/>
                </a:solidFill>
              </a:rPr>
              <a:t> </a:t>
            </a:r>
            <a:r>
              <a:rPr lang="en-US" altLang="zh-CN" sz="2500" dirty="0" smtClean="0">
                <a:solidFill>
                  <a:schemeClr val="accent1"/>
                </a:solidFill>
              </a:rPr>
              <a:t>                                   Agreed and Finalized on 2023 MPIG F-F meeting  </a:t>
            </a:r>
            <a:endParaRPr lang="zh-CN" altLang="en-US" sz="2500" dirty="0">
              <a:solidFill>
                <a:schemeClr val="accent1"/>
              </a:solidFill>
            </a:endParaRPr>
          </a:p>
        </p:txBody>
      </p:sp>
      <p:sp>
        <p:nvSpPr>
          <p:cNvPr id="33" name="TextBox 32"/>
          <p:cNvSpPr txBox="1"/>
          <p:nvPr/>
        </p:nvSpPr>
        <p:spPr>
          <a:xfrm>
            <a:off x="574716" y="5691385"/>
            <a:ext cx="11042568" cy="477054"/>
          </a:xfrm>
          <a:prstGeom prst="rect">
            <a:avLst/>
          </a:prstGeom>
          <a:noFill/>
        </p:spPr>
        <p:txBody>
          <a:bodyPr wrap="square" rtlCol="0">
            <a:spAutoFit/>
          </a:bodyPr>
          <a:lstStyle/>
          <a:p>
            <a:r>
              <a:rPr lang="en-US" altLang="zh-CN" sz="2500" dirty="0" smtClean="0">
                <a:solidFill>
                  <a:schemeClr val="accent1"/>
                </a:solidFill>
              </a:rPr>
              <a:t>Main Comments </a:t>
            </a:r>
            <a:r>
              <a:rPr lang="en-US" altLang="zh-CN" sz="2500" dirty="0" smtClean="0">
                <a:solidFill>
                  <a:schemeClr val="accent1"/>
                </a:solidFill>
              </a:rPr>
              <a:t>Contributors: </a:t>
            </a:r>
            <a:r>
              <a:rPr lang="en-US" altLang="zh-CN" sz="2500" b="1" dirty="0" smtClean="0">
                <a:solidFill>
                  <a:schemeClr val="accent1"/>
                </a:solidFill>
              </a:rPr>
              <a:t>Armando</a:t>
            </a:r>
            <a:r>
              <a:rPr lang="zh-CN" altLang="en-US" sz="2500" b="1" dirty="0" smtClean="0">
                <a:solidFill>
                  <a:schemeClr val="accent1"/>
                </a:solidFill>
              </a:rPr>
              <a:t> </a:t>
            </a:r>
            <a:r>
              <a:rPr lang="en-US" altLang="zh-CN" sz="2500" b="1" dirty="0" smtClean="0">
                <a:solidFill>
                  <a:schemeClr val="accent1"/>
                </a:solidFill>
              </a:rPr>
              <a:t>,</a:t>
            </a:r>
            <a:r>
              <a:rPr lang="en-US" altLang="zh-CN" sz="2500" dirty="0" smtClean="0">
                <a:solidFill>
                  <a:schemeClr val="accent1"/>
                </a:solidFill>
              </a:rPr>
              <a:t> </a:t>
            </a:r>
            <a:r>
              <a:rPr lang="en-GB" sz="2500" b="1" dirty="0" smtClean="0">
                <a:solidFill>
                  <a:schemeClr val="accent1"/>
                </a:solidFill>
              </a:rPr>
              <a:t>Ravi,</a:t>
            </a:r>
            <a:r>
              <a:rPr lang="en-GB" sz="2500" b="1" dirty="0" smtClean="0">
                <a:solidFill>
                  <a:schemeClr val="accent1"/>
                </a:solidFill>
              </a:rPr>
              <a:t> </a:t>
            </a:r>
            <a:r>
              <a:rPr lang="en-GB" sz="2500" b="1" dirty="0" smtClean="0">
                <a:solidFill>
                  <a:schemeClr val="accent1"/>
                </a:solidFill>
              </a:rPr>
              <a:t>Alan,</a:t>
            </a:r>
            <a:r>
              <a:rPr lang="en-GB" sz="2500" b="1" dirty="0" smtClean="0">
                <a:solidFill>
                  <a:schemeClr val="accent1"/>
                </a:solidFill>
              </a:rPr>
              <a:t> </a:t>
            </a:r>
            <a:r>
              <a:rPr lang="en-GB" sz="2500" b="1" dirty="0" smtClean="0">
                <a:solidFill>
                  <a:schemeClr val="accent1"/>
                </a:solidFill>
              </a:rPr>
              <a:t>Leonard, RMPIG</a:t>
            </a:r>
            <a:endParaRPr lang="zh-CN" altLang="en-US" sz="2500" dirty="0">
              <a:solidFill>
                <a:schemeClr val="accent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186356"/>
            <a:ext cx="12192000" cy="584775"/>
          </a:xfrm>
          <a:prstGeom prst="rect">
            <a:avLst/>
          </a:prstGeom>
          <a:noFill/>
        </p:spPr>
        <p:txBody>
          <a:bodyPr wrap="square" rtlCol="0">
            <a:spAutoFit/>
          </a:bodyPr>
          <a:lstStyle/>
          <a:p>
            <a:pPr algn="ctr"/>
            <a:r>
              <a:rPr lang="en-US" altLang="zh-CN" sz="3200" dirty="0" smtClean="0">
                <a:solidFill>
                  <a:schemeClr val="accent1"/>
                </a:solidFill>
              </a:rPr>
              <a:t>Clarifying </a:t>
            </a:r>
            <a:r>
              <a:rPr lang="en-US" altLang="zh-CN" sz="3200" dirty="0" smtClean="0">
                <a:solidFill>
                  <a:schemeClr val="accent1"/>
                </a:solidFill>
              </a:rPr>
              <a:t>the definition of Lubrication and Servicing</a:t>
            </a:r>
            <a:endParaRPr lang="zh-CN" altLang="en-US" sz="3200" dirty="0">
              <a:solidFill>
                <a:schemeClr val="accent1"/>
              </a:solidFill>
            </a:endParaRPr>
          </a:p>
        </p:txBody>
      </p:sp>
      <p:sp>
        <p:nvSpPr>
          <p:cNvPr id="27" name="TextBox 26"/>
          <p:cNvSpPr txBox="1"/>
          <p:nvPr/>
        </p:nvSpPr>
        <p:spPr>
          <a:xfrm>
            <a:off x="574716" y="647120"/>
            <a:ext cx="11042568" cy="754053"/>
          </a:xfrm>
          <a:prstGeom prst="rect">
            <a:avLst/>
          </a:prstGeom>
          <a:noFill/>
        </p:spPr>
        <p:txBody>
          <a:bodyPr wrap="square" rtlCol="0">
            <a:spAutoFit/>
          </a:bodyPr>
          <a:lstStyle/>
          <a:p>
            <a:r>
              <a:rPr lang="en-US" altLang="zh-CN" sz="2500" dirty="0" smtClean="0">
                <a:solidFill>
                  <a:schemeClr val="accent1"/>
                </a:solidFill>
              </a:rPr>
              <a:t>Recommendation:</a:t>
            </a:r>
          </a:p>
          <a:p>
            <a:r>
              <a:rPr lang="en-US" altLang="zh-CN" dirty="0" smtClean="0">
                <a:solidFill>
                  <a:schemeClr val="accent1"/>
                </a:solidFill>
              </a:rPr>
              <a:t>Glossary</a:t>
            </a:r>
            <a:endParaRPr lang="zh-CN" altLang="en-US" dirty="0">
              <a:solidFill>
                <a:schemeClr val="accent1"/>
              </a:solidFill>
            </a:endParaRPr>
          </a:p>
        </p:txBody>
      </p:sp>
      <p:graphicFrame>
        <p:nvGraphicFramePr>
          <p:cNvPr id="10" name="表格 9"/>
          <p:cNvGraphicFramePr>
            <a:graphicFrameLocks noGrp="1"/>
          </p:cNvGraphicFramePr>
          <p:nvPr/>
        </p:nvGraphicFramePr>
        <p:xfrm>
          <a:off x="574716" y="1398208"/>
          <a:ext cx="9051346" cy="2547240"/>
        </p:xfrm>
        <a:graphic>
          <a:graphicData uri="http://schemas.openxmlformats.org/drawingml/2006/table">
            <a:tbl>
              <a:tblPr/>
              <a:tblGrid>
                <a:gridCol w="3471525"/>
                <a:gridCol w="5579821"/>
              </a:tblGrid>
              <a:tr h="0">
                <a:tc>
                  <a:txBody>
                    <a:bodyPr/>
                    <a:lstStyle/>
                    <a:p>
                      <a:pPr algn="just">
                        <a:spcBef>
                          <a:spcPts val="510"/>
                        </a:spcBef>
                        <a:spcAft>
                          <a:spcPts val="0"/>
                        </a:spcAft>
                      </a:pPr>
                      <a:r>
                        <a:rPr lang="en-US" sz="1800" dirty="0">
                          <a:latin typeface="Times New Roman"/>
                          <a:ea typeface="宋体"/>
                          <a:cs typeface="Times New Roman"/>
                        </a:rPr>
                        <a:t>Lubrication </a:t>
                      </a:r>
                      <a:r>
                        <a:rPr lang="en-US" sz="1800" strike="sngStrike" dirty="0" smtClean="0">
                          <a:solidFill>
                            <a:srgbClr val="FF0000"/>
                          </a:solidFill>
                          <a:latin typeface="Times New Roman"/>
                          <a:ea typeface="宋体"/>
                          <a:cs typeface="Times New Roman"/>
                        </a:rPr>
                        <a:t>and Servicing</a:t>
                      </a:r>
                      <a:endParaRPr lang="zh-CN" sz="1800" dirty="0">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46685">
                        <a:lnSpc>
                          <a:spcPct val="115000"/>
                        </a:lnSpc>
                        <a:spcBef>
                          <a:spcPts val="515"/>
                        </a:spcBef>
                        <a:spcAft>
                          <a:spcPts val="0"/>
                        </a:spcAft>
                      </a:pPr>
                      <a:r>
                        <a:rPr lang="en-US" sz="1800" strike="sngStrike" dirty="0">
                          <a:solidFill>
                            <a:srgbClr val="FF0000"/>
                          </a:solidFill>
                          <a:latin typeface="Times New Roman"/>
                          <a:ea typeface="宋体"/>
                          <a:cs typeface="Times New Roman"/>
                        </a:rPr>
                        <a:t>Any act of lubricating or servicing for the purpose </a:t>
                      </a:r>
                      <a:r>
                        <a:rPr lang="en-US" sz="1800" strike="sngStrike" dirty="0" smtClean="0">
                          <a:solidFill>
                            <a:srgbClr val="FF0000"/>
                          </a:solidFill>
                          <a:latin typeface="Times New Roman"/>
                          <a:ea typeface="宋体"/>
                          <a:cs typeface="Times New Roman"/>
                        </a:rPr>
                        <a:t>of maintaining </a:t>
                      </a:r>
                      <a:r>
                        <a:rPr lang="en-US" sz="1800" strike="sngStrike" dirty="0">
                          <a:solidFill>
                            <a:srgbClr val="FF0000"/>
                          </a:solidFill>
                          <a:latin typeface="Times New Roman"/>
                          <a:ea typeface="宋体"/>
                          <a:cs typeface="Times New Roman"/>
                        </a:rPr>
                        <a:t>inherent </a:t>
                      </a:r>
                      <a:r>
                        <a:rPr lang="en-US" sz="1800" strike="sngStrike" dirty="0" smtClean="0">
                          <a:solidFill>
                            <a:srgbClr val="FF0000"/>
                          </a:solidFill>
                          <a:latin typeface="Times New Roman"/>
                          <a:ea typeface="宋体"/>
                          <a:cs typeface="Times New Roman"/>
                        </a:rPr>
                        <a:t>design capabilities</a:t>
                      </a:r>
                      <a:r>
                        <a:rPr lang="en-US" sz="1800" strike="sngStrike" dirty="0">
                          <a:solidFill>
                            <a:srgbClr val="FF0000"/>
                          </a:solidFill>
                          <a:latin typeface="Times New Roman"/>
                          <a:ea typeface="宋体"/>
                          <a:cs typeface="Times New Roman"/>
                        </a:rPr>
                        <a:t>.</a:t>
                      </a:r>
                      <a:endParaRPr lang="zh-CN" sz="1800" dirty="0">
                        <a:latin typeface="Calibri"/>
                        <a:ea typeface="宋体"/>
                        <a:cs typeface="Times New Roman"/>
                      </a:endParaRPr>
                    </a:p>
                    <a:p>
                      <a:pPr marR="146685">
                        <a:lnSpc>
                          <a:spcPct val="115000"/>
                        </a:lnSpc>
                        <a:spcBef>
                          <a:spcPts val="515"/>
                        </a:spcBef>
                        <a:spcAft>
                          <a:spcPts val="0"/>
                        </a:spcAft>
                      </a:pPr>
                      <a:r>
                        <a:rPr lang="en-US" sz="1800" dirty="0">
                          <a:solidFill>
                            <a:srgbClr val="0070C0"/>
                          </a:solidFill>
                          <a:latin typeface="Times New Roman"/>
                          <a:ea typeface="宋体"/>
                          <a:cs typeface="Times New Roman"/>
                        </a:rPr>
                        <a:t>Lubrication is applying a lubricant directly to an </a:t>
                      </a:r>
                      <a:r>
                        <a:rPr lang="en-US" sz="1800" dirty="0" smtClean="0">
                          <a:solidFill>
                            <a:srgbClr val="0070C0"/>
                          </a:solidFill>
                          <a:latin typeface="Times New Roman"/>
                          <a:ea typeface="宋体"/>
                          <a:cs typeface="Times New Roman"/>
                        </a:rPr>
                        <a:t>item to </a:t>
                      </a:r>
                      <a:r>
                        <a:rPr lang="en-US" sz="1800" dirty="0">
                          <a:solidFill>
                            <a:srgbClr val="0070C0"/>
                          </a:solidFill>
                          <a:latin typeface="Times New Roman"/>
                          <a:ea typeface="宋体"/>
                          <a:cs typeface="Times New Roman"/>
                        </a:rPr>
                        <a:t>prevent or reduce friction/corrosion/wear/fretting between moving surfaces.</a:t>
                      </a:r>
                      <a:endParaRPr lang="zh-CN" sz="1800" dirty="0">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Bef>
                          <a:spcPts val="505"/>
                        </a:spcBef>
                        <a:spcAft>
                          <a:spcPts val="0"/>
                        </a:spcAft>
                      </a:pPr>
                      <a:r>
                        <a:rPr lang="en-US" sz="1800" dirty="0">
                          <a:solidFill>
                            <a:srgbClr val="0070C0"/>
                          </a:solidFill>
                          <a:latin typeface="Times New Roman"/>
                          <a:ea typeface="宋体"/>
                          <a:cs typeface="Times New Roman"/>
                        </a:rPr>
                        <a:t>Servicing</a:t>
                      </a:r>
                      <a:endParaRPr lang="zh-CN" sz="1800" dirty="0">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46685">
                        <a:lnSpc>
                          <a:spcPct val="115000"/>
                        </a:lnSpc>
                        <a:spcBef>
                          <a:spcPts val="515"/>
                        </a:spcBef>
                        <a:spcAft>
                          <a:spcPts val="0"/>
                        </a:spcAft>
                      </a:pPr>
                      <a:r>
                        <a:rPr lang="en-US" sz="1800" dirty="0">
                          <a:solidFill>
                            <a:srgbClr val="0070C0"/>
                          </a:solidFill>
                          <a:latin typeface="Times New Roman"/>
                          <a:ea typeface="宋体"/>
                          <a:cs typeface="Times New Roman"/>
                        </a:rPr>
                        <a:t>Servicing is work such </a:t>
                      </a:r>
                      <a:r>
                        <a:rPr lang="en-US" sz="1800" dirty="0" smtClean="0">
                          <a:solidFill>
                            <a:srgbClr val="0070C0"/>
                          </a:solidFill>
                          <a:latin typeface="Times New Roman"/>
                          <a:ea typeface="宋体"/>
                          <a:cs typeface="Times New Roman"/>
                        </a:rPr>
                        <a:t>as draining/replenishing/replacing </a:t>
                      </a:r>
                      <a:r>
                        <a:rPr lang="en-US" sz="1800" dirty="0">
                          <a:solidFill>
                            <a:srgbClr val="0070C0"/>
                          </a:solidFill>
                          <a:latin typeface="Times New Roman"/>
                          <a:ea typeface="宋体"/>
                          <a:cs typeface="Times New Roman"/>
                        </a:rPr>
                        <a:t>of consumables (air, fuel, oil, water, etc.) to meet operating conditions or quantity requirements.</a:t>
                      </a:r>
                      <a:endParaRPr lang="zh-CN" sz="1800" dirty="0">
                        <a:latin typeface="Calibri"/>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1" name="表格 10"/>
          <p:cNvGraphicFramePr>
            <a:graphicFrameLocks noGrp="1"/>
          </p:cNvGraphicFramePr>
          <p:nvPr/>
        </p:nvGraphicFramePr>
        <p:xfrm>
          <a:off x="574716" y="4294549"/>
          <a:ext cx="5413375" cy="1892808"/>
        </p:xfrm>
        <a:graphic>
          <a:graphicData uri="http://schemas.openxmlformats.org/drawingml/2006/table">
            <a:tbl>
              <a:tblPr/>
              <a:tblGrid>
                <a:gridCol w="881208"/>
                <a:gridCol w="4532167"/>
              </a:tblGrid>
              <a:tr h="0">
                <a:tc>
                  <a:txBody>
                    <a:bodyPr/>
                    <a:lstStyle/>
                    <a:p>
                      <a:pPr>
                        <a:lnSpc>
                          <a:spcPct val="115000"/>
                        </a:lnSpc>
                        <a:spcBef>
                          <a:spcPts val="600"/>
                        </a:spcBef>
                        <a:spcAft>
                          <a:spcPts val="600"/>
                        </a:spcAft>
                      </a:pPr>
                      <a:r>
                        <a:rPr lang="en-US" sz="1800" dirty="0">
                          <a:solidFill>
                            <a:srgbClr val="0070C0"/>
                          </a:solidFill>
                          <a:latin typeface="Times New Roman"/>
                          <a:ea typeface="Calibri"/>
                        </a:rPr>
                        <a:t>NOTE:</a:t>
                      </a:r>
                      <a:endParaRPr lang="zh-CN" sz="1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US" sz="1800" dirty="0">
                          <a:solidFill>
                            <a:srgbClr val="2E74B5"/>
                          </a:solidFill>
                          <a:latin typeface="Times New Roman"/>
                          <a:ea typeface="Calibri"/>
                        </a:rPr>
                        <a:t>Tasks that determine the need for </a:t>
                      </a:r>
                      <a:r>
                        <a:rPr lang="en-US" sz="1800" dirty="0" smtClean="0">
                          <a:solidFill>
                            <a:srgbClr val="2E74B5"/>
                          </a:solidFill>
                          <a:latin typeface="Times New Roman"/>
                          <a:ea typeface="Calibri"/>
                        </a:rPr>
                        <a:t>replenishment of </a:t>
                      </a:r>
                      <a:r>
                        <a:rPr lang="en-US" sz="1800" dirty="0">
                          <a:solidFill>
                            <a:srgbClr val="2E74B5"/>
                          </a:solidFill>
                          <a:latin typeface="Times New Roman"/>
                          <a:ea typeface="Calibri"/>
                        </a:rPr>
                        <a:t>the consumable prior to the actual act of replenishment should not be directly defined as SVC. Instead, task types, such as VCK, that can determine the need for replenishment should be considered first.</a:t>
                      </a:r>
                      <a:endParaRPr lang="zh-CN" sz="1800" dirty="0">
                        <a:latin typeface="Times New Roman"/>
                        <a:ea typeface="Calibri"/>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3" name="表格 12"/>
          <p:cNvGraphicFramePr>
            <a:graphicFrameLocks noGrp="1"/>
          </p:cNvGraphicFramePr>
          <p:nvPr/>
        </p:nvGraphicFramePr>
        <p:xfrm>
          <a:off x="6122497" y="4299224"/>
          <a:ext cx="5413375" cy="1261872"/>
        </p:xfrm>
        <a:graphic>
          <a:graphicData uri="http://schemas.openxmlformats.org/drawingml/2006/table">
            <a:tbl>
              <a:tblPr/>
              <a:tblGrid>
                <a:gridCol w="830967"/>
                <a:gridCol w="4582408"/>
              </a:tblGrid>
              <a:tr h="0">
                <a:tc>
                  <a:txBody>
                    <a:bodyPr/>
                    <a:lstStyle/>
                    <a:p>
                      <a:pPr>
                        <a:lnSpc>
                          <a:spcPct val="115000"/>
                        </a:lnSpc>
                        <a:spcBef>
                          <a:spcPts val="600"/>
                        </a:spcBef>
                        <a:spcAft>
                          <a:spcPts val="600"/>
                        </a:spcAft>
                      </a:pPr>
                      <a:r>
                        <a:rPr lang="en-US" sz="1800" dirty="0">
                          <a:solidFill>
                            <a:srgbClr val="0070C0"/>
                          </a:solidFill>
                          <a:latin typeface="Times New Roman"/>
                          <a:ea typeface="Calibri"/>
                        </a:rPr>
                        <a:t>NOTE:</a:t>
                      </a:r>
                      <a:endParaRPr lang="zh-CN" sz="18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Bef>
                          <a:spcPts val="600"/>
                        </a:spcBef>
                        <a:spcAft>
                          <a:spcPts val="600"/>
                        </a:spcAft>
                      </a:pPr>
                      <a:r>
                        <a:rPr lang="en-US" sz="1800" dirty="0">
                          <a:solidFill>
                            <a:srgbClr val="0070C0"/>
                          </a:solidFill>
                          <a:latin typeface="Times New Roman"/>
                          <a:ea typeface="Calibri"/>
                        </a:rPr>
                        <a:t>According to the definition of DIS, replacing the consumables (such as lubricating oil, hydraulic oil) are recommended not to select DIS task type, but SVC.</a:t>
                      </a:r>
                      <a:endParaRPr lang="zh-CN" sz="1800" dirty="0">
                        <a:latin typeface="Times New Roman"/>
                        <a:ea typeface="Calibri"/>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TextBox 13"/>
          <p:cNvSpPr txBox="1"/>
          <p:nvPr/>
        </p:nvSpPr>
        <p:spPr>
          <a:xfrm>
            <a:off x="574716" y="3934593"/>
            <a:ext cx="11042568" cy="369332"/>
          </a:xfrm>
          <a:prstGeom prst="rect">
            <a:avLst/>
          </a:prstGeom>
          <a:noFill/>
        </p:spPr>
        <p:txBody>
          <a:bodyPr wrap="square" rtlCol="0">
            <a:spAutoFit/>
          </a:bodyPr>
          <a:lstStyle/>
          <a:p>
            <a:r>
              <a:rPr lang="en-US" altLang="zh-CN" dirty="0" smtClean="0">
                <a:solidFill>
                  <a:schemeClr val="accent1"/>
                </a:solidFill>
              </a:rPr>
              <a:t>Applicability Criteria Section of SVC/LUB and DIS</a:t>
            </a:r>
            <a:endParaRPr lang="en-US" altLang="zh-CN" dirty="0" smtClean="0">
              <a:solidFill>
                <a:schemeClr val="accent1"/>
              </a:solidFill>
            </a:endParaRPr>
          </a:p>
        </p:txBody>
      </p:sp>
      <p:sp>
        <p:nvSpPr>
          <p:cNvPr id="15" name="TextBox 14">
            <a:hlinkClick r:id="rId2" action="ppaction://hlinkfile"/>
          </p:cNvPr>
          <p:cNvSpPr txBox="1"/>
          <p:nvPr/>
        </p:nvSpPr>
        <p:spPr>
          <a:xfrm>
            <a:off x="6873084" y="5838093"/>
            <a:ext cx="2056460" cy="369332"/>
          </a:xfrm>
          <a:prstGeom prst="rect">
            <a:avLst/>
          </a:prstGeom>
          <a:noFill/>
        </p:spPr>
        <p:txBody>
          <a:bodyPr wrap="none" rtlCol="0">
            <a:spAutoFit/>
          </a:bodyPr>
          <a:lstStyle/>
          <a:p>
            <a:r>
              <a:rPr lang="en-US" altLang="zh-CN" b="1" dirty="0" smtClean="0">
                <a:solidFill>
                  <a:schemeClr val="accent2"/>
                </a:solidFill>
              </a:rPr>
              <a:t>CIP with Comments</a:t>
            </a:r>
            <a:endParaRPr lang="zh-CN" altLang="en-US" b="1" dirty="0">
              <a:solidFill>
                <a:schemeClr val="accent2"/>
              </a:solidFill>
            </a:endParaRPr>
          </a:p>
        </p:txBody>
      </p:sp>
      <p:sp>
        <p:nvSpPr>
          <p:cNvPr id="16" name="TextBox 15">
            <a:hlinkClick r:id="rId3" action="ppaction://hlinkfile"/>
          </p:cNvPr>
          <p:cNvSpPr txBox="1"/>
          <p:nvPr/>
        </p:nvSpPr>
        <p:spPr>
          <a:xfrm>
            <a:off x="9244482" y="5838093"/>
            <a:ext cx="1309974" cy="369332"/>
          </a:xfrm>
          <a:prstGeom prst="rect">
            <a:avLst/>
          </a:prstGeom>
          <a:noFill/>
        </p:spPr>
        <p:txBody>
          <a:bodyPr wrap="none" rtlCol="0">
            <a:spAutoFit/>
          </a:bodyPr>
          <a:lstStyle/>
          <a:p>
            <a:r>
              <a:rPr lang="en-US" altLang="zh-CN" b="1" dirty="0" smtClean="0">
                <a:solidFill>
                  <a:srgbClr val="00B050"/>
                </a:solidFill>
              </a:rPr>
              <a:t>CIP 2023-03</a:t>
            </a:r>
            <a:endParaRPr lang="zh-CN" altLang="en-US" b="1" dirty="0">
              <a:solidFill>
                <a:srgbClr val="00B050"/>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3"/>
          <p:cNvSpPr txBox="1"/>
          <p:nvPr/>
        </p:nvSpPr>
        <p:spPr>
          <a:xfrm>
            <a:off x="1853820" y="2747158"/>
            <a:ext cx="8484361" cy="1846659"/>
          </a:xfrm>
          <a:prstGeom prst="rect">
            <a:avLst/>
          </a:prstGeom>
          <a:noFill/>
        </p:spPr>
        <p:txBody>
          <a:bodyPr wrap="square" rtlCol="0">
            <a:spAutoFit/>
          </a:bodyPr>
          <a:lstStyle>
            <a:defPPr>
              <a:defRPr lang="zh-CN"/>
            </a:defPPr>
            <a:lvl1pPr>
              <a:defRPr sz="8000" b="0" i="0">
                <a:solidFill>
                  <a:schemeClr val="bg1">
                    <a:lumMod val="85000"/>
                  </a:schemeClr>
                </a:solidFill>
                <a:effectLst/>
                <a:latin typeface="思源黑体 Heavy" panose="020B0A00000000000000" pitchFamily="34" charset="-122"/>
                <a:ea typeface="思源黑体 Heavy" panose="020B0A00000000000000" pitchFamily="34"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b="1" dirty="0" smtClean="0">
                <a:ln>
                  <a:noFill/>
                </a:ln>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cs typeface="微软雅黑" panose="020B0503020204020204" charset="-122"/>
                <a:sym typeface="Arial" panose="020B0604020202020204" pitchFamily="34" charset="0"/>
              </a:rPr>
              <a:t>Thank You</a:t>
            </a:r>
          </a:p>
          <a:p>
            <a:pPr algn="ctr"/>
            <a:endParaRPr lang="en-US" altLang="zh-CN" sz="4800" b="1" dirty="0" smtClean="0">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cs typeface="微软雅黑" panose="020B0503020204020204" charset="-122"/>
              <a:sym typeface="Arial" panose="020B0604020202020204" pitchFamily="34" charset="0"/>
            </a:endParaRPr>
          </a:p>
          <a:p>
            <a:pPr algn="ctr"/>
            <a:r>
              <a:rPr lang="en-US" altLang="zh-CN" sz="1800" b="1" dirty="0" smtClean="0">
                <a:ln>
                  <a:noFill/>
                </a:ln>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cs typeface="微软雅黑" panose="020B0503020204020204" charset="-122"/>
                <a:sym typeface="Arial" panose="020B0604020202020204" pitchFamily="34" charset="0"/>
              </a:rPr>
              <a:t>Any questions, please ping wangyiping@comac.cc</a:t>
            </a:r>
            <a:endParaRPr lang="zh-CN" altLang="en-US" sz="1800" b="1" dirty="0">
              <a:ln>
                <a:noFill/>
              </a:ln>
              <a:solidFill>
                <a:schemeClr val="bg1"/>
              </a:solidFill>
              <a:effectLst>
                <a:outerShdw blurRad="50800" dist="38100" dir="2700000" algn="tl" rotWithShape="0">
                  <a:prstClr val="black">
                    <a:alpha val="40000"/>
                  </a:prstClr>
                </a:outerShdw>
              </a:effectLst>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Calibri"/>
        <a:ea typeface="宋体"/>
        <a:cs typeface=""/>
      </a:majorFont>
      <a:minorFont>
        <a:latin typeface="Calibri"/>
        <a:ea typeface="宋体"/>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5326</TotalTime>
  <Words>394</Words>
  <Application>WPS 演示</Application>
  <PresentationFormat>自定义</PresentationFormat>
  <Paragraphs>64</Paragraphs>
  <Slides>4</Slides>
  <Notes>1</Notes>
  <HiddenSlides>0</HiddenSlides>
  <MMClips>0</MMClips>
  <ScaleCrop>false</ScaleCrop>
  <HeadingPairs>
    <vt:vector size="4" baseType="variant">
      <vt:variant>
        <vt:lpstr>主题</vt:lpstr>
      </vt:variant>
      <vt:variant>
        <vt:i4>1</vt:i4>
      </vt:variant>
      <vt:variant>
        <vt:lpstr>幻灯片标题</vt:lpstr>
      </vt:variant>
      <vt:variant>
        <vt:i4>4</vt:i4>
      </vt:variant>
    </vt:vector>
  </HeadingPairs>
  <TitlesOfParts>
    <vt:vector size="5" baseType="lpstr">
      <vt:lpstr>1_自定义设计方案</vt:lpstr>
      <vt:lpstr>幻灯片 1</vt:lpstr>
      <vt:lpstr>幻灯片 2</vt:lpstr>
      <vt:lpstr>幻灯片 3</vt:lpstr>
      <vt:lpstr>幻灯片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c:creator>
  <cp:lastModifiedBy>WANG_WANG</cp:lastModifiedBy>
  <cp:revision>315</cp:revision>
  <dcterms:created xsi:type="dcterms:W3CDTF">2024-03-26T11:43:00Z</dcterms:created>
  <dcterms:modified xsi:type="dcterms:W3CDTF">2024-04-26T12:01:02Z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5C921A59445348FD2FE90066179BCCBA_43</vt:lpwstr>
  </property>
  <property fmtid="{D5CDD505-2E9C-101B-9397-08002B2CF9AE}" pid="3" name="KSOProductBuildVer">
    <vt:lpwstr>2052-10.8.2.6666</vt:lpwstr>
  </property>
</Properties>
</file>