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4"/>
  </p:sldMasterIdLst>
  <p:notesMasterIdLst>
    <p:notesMasterId r:id="rId16"/>
  </p:notesMasterIdLst>
  <p:handoutMasterIdLst>
    <p:handoutMasterId r:id="rId17"/>
  </p:handoutMasterIdLst>
  <p:sldIdLst>
    <p:sldId id="966" r:id="rId5"/>
    <p:sldId id="1220" r:id="rId6"/>
    <p:sldId id="1240" r:id="rId7"/>
    <p:sldId id="1238" r:id="rId8"/>
    <p:sldId id="1241" r:id="rId9"/>
    <p:sldId id="1242" r:id="rId10"/>
    <p:sldId id="1234" r:id="rId11"/>
    <p:sldId id="1236" r:id="rId12"/>
    <p:sldId id="1235" r:id="rId13"/>
    <p:sldId id="1243" r:id="rId14"/>
    <p:sldId id="1189" r:id="rId15"/>
  </p:sldIdLst>
  <p:sldSz cx="12192000" cy="6858000"/>
  <p:notesSz cx="7010400" cy="9236075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 userDrawn="1">
          <p15:clr>
            <a:srgbClr val="A4A3A4"/>
          </p15:clr>
        </p15:guide>
        <p15:guide id="2" pos="17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  <p:cmAuthor id="1" name="Benson, Avril" initials="BA" lastIdx="3" clrIdx="1">
    <p:extLst>
      <p:ext uri="{19B8F6BF-5375-455C-9EA6-DF929625EA0E}">
        <p15:presenceInfo xmlns:p15="http://schemas.microsoft.com/office/powerpoint/2012/main" userId="S::437846@corpaa.aa.com::99c8442a-2b0e-4282-9a5e-fd3d9026c6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933"/>
    <a:srgbClr val="69B24B"/>
    <a:srgbClr val="CCECFF"/>
    <a:srgbClr val="1785B8"/>
    <a:srgbClr val="0066FF"/>
    <a:srgbClr val="B1222B"/>
    <a:srgbClr val="58595B"/>
    <a:srgbClr val="919397"/>
    <a:srgbClr val="B0232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F4C19C-E9E3-4EBE-875E-E6DF8989EF3C}" v="11" dt="2024-04-29T16:11:00.43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59" autoAdjust="0"/>
    <p:restoredTop sz="91398" autoAdjust="0"/>
  </p:normalViewPr>
  <p:slideViewPr>
    <p:cSldViewPr snapToGrid="0">
      <p:cViewPr varScale="1">
        <p:scale>
          <a:sx n="101" d="100"/>
          <a:sy n="101" d="100"/>
        </p:scale>
        <p:origin x="1260" y="108"/>
      </p:cViewPr>
      <p:guideLst>
        <p:guide orient="horz" pos="2465"/>
        <p:guide pos="17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-189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4/29/2024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4/29/2024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3738"/>
            <a:ext cx="61595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48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E021DC0-AA19-424C-A119-B363DC2058DA}" type="slidenum">
              <a:rPr lang="en-US" sz="1200">
                <a:latin typeface="Calibri" pitchFamily="34" charset="0"/>
              </a:rPr>
              <a:pPr algn="r" eaLnBrk="1" hangingPunct="1"/>
              <a:t>10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81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0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506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4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44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B310D-A1E5-FEB3-4E39-F309FF4E8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611C2962-C997-F1FE-DEED-ADC6A154F2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DDB040DA-5E27-8AA3-736E-F07D28FBC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89080313-5BED-6A4E-729D-B38CD867FC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5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78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CD357-C703-5A7E-8821-615A4A481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71046CBA-48FC-03CD-2123-71F386B1B9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1BB92F21-90A6-7033-278B-7FBF55F7A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4B0ED5B3-ACE6-F76E-17F7-4E5194C989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6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09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7A485-6977-20C1-533A-3BB79B21A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899E3A86-A363-7B38-1990-D0905ABC2A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4A2C0BA6-7471-4972-6E0D-8318EDB5D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CEA9CA60-62A5-5E01-0BA0-38453FA376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7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640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0DD27-AF84-6133-1D61-197C18EA3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FE258F9B-686A-A303-0FC2-491447C884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34E71900-EFCA-818D-259F-79FA7E2CE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1899E945-EBD9-EBB9-C164-4683C2B5F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8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987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0DD27-AF84-6133-1D61-197C18EA3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FE258F9B-686A-A303-0FC2-491447C884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5450" y="693738"/>
            <a:ext cx="6159500" cy="3465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34E71900-EFCA-818D-259F-79FA7E2CE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1899E945-EBD9-EBB9-C164-4683C2B5F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9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49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3247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622" y="163513"/>
            <a:ext cx="1103085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0622" y="1508133"/>
            <a:ext cx="1103085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806216" y="644525"/>
            <a:ext cx="20558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542" y="5832478"/>
            <a:ext cx="53049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9357265" y="658800"/>
            <a:ext cx="2054883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0475" y="1508400"/>
            <a:ext cx="11033604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80475" y="161925"/>
            <a:ext cx="8287899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0476" y="1508128"/>
            <a:ext cx="11033064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11111672" y="158750"/>
            <a:ext cx="548227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171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342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5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68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879" indent="-342879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457171" indent="-228586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14342" indent="-228586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76276" indent="-231761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2058858" indent="-230174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441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2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4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5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7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8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9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129460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6349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460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31" y="1778002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3291" y="4049713"/>
            <a:ext cx="748876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eaLnBrk="1" hangingPunct="1"/>
            <a:r>
              <a:rPr lang="en-US" sz="2400" b="1" dirty="0"/>
              <a:t>MSG-3 to MSG-4 Transition plan proposal</a:t>
            </a:r>
            <a:endParaRPr lang="en-US" sz="2400" b="1" dirty="0">
              <a:solidFill>
                <a:srgbClr val="4D4D4D"/>
              </a:solidFill>
            </a:endParaRPr>
          </a:p>
          <a:p>
            <a:pPr eaLnBrk="1" hangingPunct="1"/>
            <a:endParaRPr lang="en-US" sz="2400" b="1" dirty="0">
              <a:solidFill>
                <a:srgbClr val="4D4D4D"/>
              </a:solidFill>
              <a:latin typeface="Arial"/>
              <a:ea typeface="+mj-ea"/>
              <a:cs typeface="Arial"/>
            </a:endParaRPr>
          </a:p>
          <a:p>
            <a:pPr eaLnBrk="1" hangingPunct="1"/>
            <a:r>
              <a:rPr lang="en-US" sz="2200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March 1, 2024</a:t>
            </a:r>
          </a:p>
          <a:p>
            <a:pPr marL="177789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789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789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314FA-0A0D-1B77-FCBB-BE73F4D8F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529B3DC-6F8D-6FAD-4993-5D5B81C9140A}"/>
              </a:ext>
            </a:extLst>
          </p:cNvPr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5A951DB-0992-3FF2-A70F-25BF6615C184}"/>
              </a:ext>
            </a:extLst>
          </p:cNvPr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>
            <a:extLst>
              <a:ext uri="{FF2B5EF4-FFF2-40B4-BE49-F238E27FC236}">
                <a16:creationId xmlns:a16="http://schemas.microsoft.com/office/drawing/2014/main" id="{87ABDE3B-A37D-75D3-AE6D-AA2E7A1233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>
            <a:extLst>
              <a:ext uri="{FF2B5EF4-FFF2-40B4-BE49-F238E27FC236}">
                <a16:creationId xmlns:a16="http://schemas.microsoft.com/office/drawing/2014/main" id="{D6D92A70-C1F0-38B8-6DD7-857E0C16B251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48620" y="-209549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Transition method</a:t>
            </a:r>
            <a:endParaRPr lang="en-US" sz="18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>
            <a:extLst>
              <a:ext uri="{FF2B5EF4-FFF2-40B4-BE49-F238E27FC236}">
                <a16:creationId xmlns:a16="http://schemas.microsoft.com/office/drawing/2014/main" id="{1C108FF8-5737-43B7-54AE-0FE95B9FE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513" lvl="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3 (2027-2029)</a:t>
            </a: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CIPs will be proposed per current SOP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will be the MSG3-MSG4 phase 2 gaps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transition plan CIP is also possible</a:t>
            </a:r>
          </a:p>
          <a:p>
            <a:pPr marL="1828684" lvl="4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Approved 2027 and 2028 IPs will be adopted in the 2029 rev.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71" lvl="1" indent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8A767B-C0FB-6FC6-97B3-19131984805B}"/>
              </a:ext>
            </a:extLst>
          </p:cNvPr>
          <p:cNvSpPr txBox="1"/>
          <p:nvPr/>
        </p:nvSpPr>
        <p:spPr>
          <a:xfrm>
            <a:off x="7034224" y="1741629"/>
            <a:ext cx="3479898" cy="1258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90000" bIns="90000" rtlCol="0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ea typeface="Aptos" panose="020B0004020202020204" pitchFamily="34" charset="0"/>
              </a:rPr>
              <a:t>2029 currently planned Phase 3 : </a:t>
            </a:r>
            <a:r>
              <a:rPr lang="en-US" sz="1400" i="1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Update Zonal workflow, EWIS and other large zone GVI inspection types into the zonal workflow, update communication and task transfer process between all sections of analysis. 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9470079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 hidden="1"/>
          <p:cNvGraphicFramePr>
            <a:graphicFrameLocks noChangeAspect="1"/>
          </p:cNvGraphicFramePr>
          <p:nvPr/>
        </p:nvGraphicFramePr>
        <p:xfrm>
          <a:off x="129460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72706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460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07" name="Picture 6" descr="Color Logo Horz with ta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31" y="1778002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337721" y="3811588"/>
            <a:ext cx="72405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789">
              <a:defRPr/>
            </a:pPr>
            <a:r>
              <a:rPr lang="en-US" sz="2200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Questions?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58925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High level Background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endParaRPr lang="en-US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dirty="0"/>
              <a:t>Pre-2022 IAM – a survey was administered w/~65 response (industry &amp; NAAs)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Majority of stakeholders favored shift to MSG4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 of IAHM (IP180) / Qualitative judgement </a:t>
            </a: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IMRBPB requested a working group be formed (AI 2022-05)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Tasked to develop a recommendation / white paper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29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working group of ~ 30 persons formed, grew to &gt; 40 over time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core group formed (to developed content)</a:t>
            </a:r>
          </a:p>
          <a:p>
            <a:pPr marL="11429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larger group reviewed and provided comment</a:t>
            </a:r>
          </a:p>
          <a:p>
            <a:pPr marL="11429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8D8488-9EFE-6AAE-ABA5-692B294778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500" y="3032559"/>
            <a:ext cx="8001000" cy="48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4802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885FB86-2BF3-2F23-5051-1E4F11E5B8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271082"/>
              </p:ext>
            </p:extLst>
          </p:nvPr>
        </p:nvGraphicFramePr>
        <p:xfrm>
          <a:off x="1471394" y="799346"/>
          <a:ext cx="3855465" cy="4066168"/>
        </p:xfrm>
        <a:graphic>
          <a:graphicData uri="http://schemas.openxmlformats.org/drawingml/2006/table">
            <a:tbl>
              <a:tblPr/>
              <a:tblGrid>
                <a:gridCol w="954148">
                  <a:extLst>
                    <a:ext uri="{9D8B030D-6E8A-4147-A177-3AD203B41FA5}">
                      <a16:colId xmlns:a16="http://schemas.microsoft.com/office/drawing/2014/main" val="3119674600"/>
                    </a:ext>
                  </a:extLst>
                </a:gridCol>
                <a:gridCol w="975351">
                  <a:extLst>
                    <a:ext uri="{9D8B030D-6E8A-4147-A177-3AD203B41FA5}">
                      <a16:colId xmlns:a16="http://schemas.microsoft.com/office/drawing/2014/main" val="1956727635"/>
                    </a:ext>
                  </a:extLst>
                </a:gridCol>
                <a:gridCol w="853777">
                  <a:extLst>
                    <a:ext uri="{9D8B030D-6E8A-4147-A177-3AD203B41FA5}">
                      <a16:colId xmlns:a16="http://schemas.microsoft.com/office/drawing/2014/main" val="1597218317"/>
                    </a:ext>
                  </a:extLst>
                </a:gridCol>
                <a:gridCol w="1072189">
                  <a:extLst>
                    <a:ext uri="{9D8B030D-6E8A-4147-A177-3AD203B41FA5}">
                      <a16:colId xmlns:a16="http://schemas.microsoft.com/office/drawing/2014/main" val="3235581581"/>
                    </a:ext>
                  </a:extLst>
                </a:gridCol>
              </a:tblGrid>
              <a:tr h="1924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Representing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5269150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William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Heliker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799592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Dodd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Mike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4007632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Luca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Tosini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2536051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Rocky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Johnson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5612766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Raffaele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IOVINELLA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836649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Caac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287388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 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Xiaolei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Regulator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CAAC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827945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Dragos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Budeanu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Iata.Org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0406862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Osvaldo 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 Silva Junior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9798420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Avril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Benson 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American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8254093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George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Weed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FedEx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8740987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David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Piotrowski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227367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Iaconis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201858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Carnucci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5544613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Manny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Gdalevitch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Aeronovo.Ca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9054534"/>
                  </a:ext>
                </a:extLst>
              </a:tr>
              <a:tr h="2173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Leonard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Beauchemin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Aerotechna.Com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6758026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John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Sullivan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Oliverwyman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2157118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Markou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Iata.Org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979864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Michael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Hansen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1354822"/>
                  </a:ext>
                </a:extLst>
              </a:tr>
              <a:tr h="192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Kevin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Berger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Operator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A4A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12613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1303525-8AFD-87CA-7213-8D3E8CFBD2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489394"/>
              </p:ext>
            </p:extLst>
          </p:nvPr>
        </p:nvGraphicFramePr>
        <p:xfrm>
          <a:off x="5487193" y="805656"/>
          <a:ext cx="3467100" cy="4381500"/>
        </p:xfrm>
        <a:graphic>
          <a:graphicData uri="http://schemas.openxmlformats.org/drawingml/2006/table">
            <a:tbl>
              <a:tblPr/>
              <a:tblGrid>
                <a:gridCol w="858036">
                  <a:extLst>
                    <a:ext uri="{9D8B030D-6E8A-4147-A177-3AD203B41FA5}">
                      <a16:colId xmlns:a16="http://schemas.microsoft.com/office/drawing/2014/main" val="3010527540"/>
                    </a:ext>
                  </a:extLst>
                </a:gridCol>
                <a:gridCol w="877103">
                  <a:extLst>
                    <a:ext uri="{9D8B030D-6E8A-4147-A177-3AD203B41FA5}">
                      <a16:colId xmlns:a16="http://schemas.microsoft.com/office/drawing/2014/main" val="1487947690"/>
                    </a:ext>
                  </a:extLst>
                </a:gridCol>
                <a:gridCol w="791300">
                  <a:extLst>
                    <a:ext uri="{9D8B030D-6E8A-4147-A177-3AD203B41FA5}">
                      <a16:colId xmlns:a16="http://schemas.microsoft.com/office/drawing/2014/main" val="2461676919"/>
                    </a:ext>
                  </a:extLst>
                </a:gridCol>
                <a:gridCol w="940661">
                  <a:extLst>
                    <a:ext uri="{9D8B030D-6E8A-4147-A177-3AD203B41FA5}">
                      <a16:colId xmlns:a16="http://schemas.microsoft.com/office/drawing/2014/main" val="3528072236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Representing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92105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Nicole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Elders **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Rolls Royce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08693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Peace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Timco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23058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Oliver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Weiss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Airbus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5192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Darren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Smith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Collns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40895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Christine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Lindauer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Airbus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5251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Maciej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Razniewski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Boeing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22154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Souza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Embraer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2616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Franck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Liotte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Safrangroup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0120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Armando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Chieffi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Archer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8013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Felix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Kranich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Airbus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0165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Gordon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Bruce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Fokker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48515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Alessandra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Batalha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Wisk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524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Schirmer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Rolls-Royce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5151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Phillip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Naylor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Rolls-Royce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015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Dither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Flores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Wisk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1966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Vasu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Nambeesan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Beta.Team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775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Jeffrey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</a:rPr>
                        <a:t>Miller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Miller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7464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Yiping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Comac.Cc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8390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Ravi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Rajamani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Academia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95262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Iordanis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Tseremoglou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Academia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Tudelft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5040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Robert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Meissner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Academia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Dlr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0844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James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KORNBERG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Academia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3Ds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64099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4E4A899-70AC-C463-A989-B59470692AF0}"/>
              </a:ext>
            </a:extLst>
          </p:cNvPr>
          <p:cNvSpPr txBox="1"/>
          <p:nvPr/>
        </p:nvSpPr>
        <p:spPr>
          <a:xfrm>
            <a:off x="1542256" y="402146"/>
            <a:ext cx="3238500" cy="458757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 algn="ctr"/>
            <a:r>
              <a:rPr lang="en-US" sz="1800" dirty="0"/>
              <a:t>The MSG-4 working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C13479-84ED-250F-F4F1-0497AAC00D01}"/>
              </a:ext>
            </a:extLst>
          </p:cNvPr>
          <p:cNvSpPr txBox="1"/>
          <p:nvPr/>
        </p:nvSpPr>
        <p:spPr>
          <a:xfrm>
            <a:off x="1847057" y="5187157"/>
            <a:ext cx="2933700" cy="922345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Core task force member</a:t>
            </a:r>
          </a:p>
          <a:p>
            <a:pPr marL="171439" indent="-171439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Task force chair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** Task force co-chair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69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58925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High level Background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product was the white paper finalized December 2023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 forward looking challenges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Identifies gaps which MSG-3 may not adequately consider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paper will be published as an A4A report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working group separated into workstreams (e.g., systems, structures, zonal…) to perform further analysis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compared MSG3 content against the white white paper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gap matrix was created</a:t>
            </a: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6552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58925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High level Background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large gaps needed to prepare for the next generation aircraft</a:t>
            </a: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2" name="Google Shape;3928;p39">
            <a:extLst>
              <a:ext uri="{FF2B5EF4-FFF2-40B4-BE49-F238E27FC236}">
                <a16:creationId xmlns:a16="http://schemas.microsoft.com/office/drawing/2014/main" id="{B2DEA24D-CCE4-5449-39CF-BE1A44C0509B}"/>
              </a:ext>
            </a:extLst>
          </p:cNvPr>
          <p:cNvSpPr/>
          <p:nvPr/>
        </p:nvSpPr>
        <p:spPr>
          <a:xfrm>
            <a:off x="4043225" y="1992691"/>
            <a:ext cx="3697924" cy="3709029"/>
          </a:xfrm>
          <a:prstGeom prst="ellipse">
            <a:avLst/>
          </a:prstGeom>
          <a:gradFill>
            <a:gsLst>
              <a:gs pos="0">
                <a:srgbClr val="DFE9FB"/>
              </a:gs>
              <a:gs pos="100000">
                <a:srgbClr val="FBBC04"/>
              </a:gs>
            </a:gsLst>
            <a:lin ang="5400012" scaled="0"/>
          </a:gradFill>
          <a:ln>
            <a:noFill/>
          </a:ln>
        </p:spPr>
        <p:txBody>
          <a:bodyPr spcFirstLastPara="1" wrap="square" lIns="72009" tIns="72009" rIns="72009" bIns="72009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sz="1260" dirty="0"/>
          </a:p>
        </p:txBody>
      </p:sp>
      <p:sp>
        <p:nvSpPr>
          <p:cNvPr id="3" name="Google Shape;3931;p39">
            <a:extLst>
              <a:ext uri="{FF2B5EF4-FFF2-40B4-BE49-F238E27FC236}">
                <a16:creationId xmlns:a16="http://schemas.microsoft.com/office/drawing/2014/main" id="{EB975005-D29E-EC81-D9A3-0E2E0C30FE4A}"/>
              </a:ext>
            </a:extLst>
          </p:cNvPr>
          <p:cNvSpPr txBox="1">
            <a:spLocks/>
          </p:cNvSpPr>
          <p:nvPr/>
        </p:nvSpPr>
        <p:spPr>
          <a:xfrm>
            <a:off x="1671723" y="7407015"/>
            <a:ext cx="226838" cy="170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spcAft>
                <a:spcPts val="0"/>
              </a:spcAft>
            </a:pPr>
            <a:fld id="{00000000-1234-1234-1234-123412341234}" type="slidenum">
              <a:rPr lang="en-US"/>
              <a:pPr>
                <a:spcAft>
                  <a:spcPts val="0"/>
                </a:spcAft>
              </a:pPr>
              <a:t>4</a:t>
            </a:fld>
            <a:endParaRPr lang="en-US" dirty="0"/>
          </a:p>
        </p:txBody>
      </p:sp>
      <p:sp>
        <p:nvSpPr>
          <p:cNvPr id="6" name="Google Shape;3938;p39">
            <a:extLst>
              <a:ext uri="{FF2B5EF4-FFF2-40B4-BE49-F238E27FC236}">
                <a16:creationId xmlns:a16="http://schemas.microsoft.com/office/drawing/2014/main" id="{E46AD08C-2E24-23F8-FEF0-57012529B477}"/>
              </a:ext>
            </a:extLst>
          </p:cNvPr>
          <p:cNvSpPr/>
          <p:nvPr/>
        </p:nvSpPr>
        <p:spPr>
          <a:xfrm rot="-2134652">
            <a:off x="5238368" y="3209345"/>
            <a:ext cx="1263475" cy="1275703"/>
          </a:xfrm>
          <a:prstGeom prst="ellipse">
            <a:avLst/>
          </a:prstGeom>
          <a:solidFill>
            <a:srgbClr val="A1C3FA"/>
          </a:solidFill>
          <a:ln>
            <a:noFill/>
          </a:ln>
        </p:spPr>
        <p:txBody>
          <a:bodyPr spcFirstLastPara="1" wrap="square" lIns="96012" tIns="47986" rIns="96012" bIns="47986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sz="1260" dirty="0"/>
          </a:p>
        </p:txBody>
      </p:sp>
      <p:grpSp>
        <p:nvGrpSpPr>
          <p:cNvPr id="7" name="Google Shape;3939;p39">
            <a:extLst>
              <a:ext uri="{FF2B5EF4-FFF2-40B4-BE49-F238E27FC236}">
                <a16:creationId xmlns:a16="http://schemas.microsoft.com/office/drawing/2014/main" id="{634A76EA-9598-A78B-E822-630866488C2D}"/>
              </a:ext>
            </a:extLst>
          </p:cNvPr>
          <p:cNvGrpSpPr/>
          <p:nvPr/>
        </p:nvGrpSpPr>
        <p:grpSpPr>
          <a:xfrm>
            <a:off x="3784635" y="2592726"/>
            <a:ext cx="1906549" cy="1915750"/>
            <a:chOff x="2366754" y="1280097"/>
            <a:chExt cx="2019030" cy="1963271"/>
          </a:xfrm>
        </p:grpSpPr>
        <p:sp>
          <p:nvSpPr>
            <p:cNvPr id="8" name="Google Shape;3940;p39">
              <a:extLst>
                <a:ext uri="{FF2B5EF4-FFF2-40B4-BE49-F238E27FC236}">
                  <a16:creationId xmlns:a16="http://schemas.microsoft.com/office/drawing/2014/main" id="{82E7C8EF-5EA7-22CD-B989-D0E0BC35E2D0}"/>
                </a:ext>
              </a:extLst>
            </p:cNvPr>
            <p:cNvSpPr/>
            <p:nvPr/>
          </p:nvSpPr>
          <p:spPr>
            <a:xfrm rot="-2081188">
              <a:off x="2605674" y="1601249"/>
              <a:ext cx="1541190" cy="1320966"/>
            </a:xfrm>
            <a:custGeom>
              <a:avLst/>
              <a:gdLst/>
              <a:ahLst/>
              <a:cxnLst/>
              <a:rect l="l" t="t" r="r" b="b"/>
              <a:pathLst>
                <a:path w="248" h="213" extrusionOk="0">
                  <a:moveTo>
                    <a:pt x="142" y="213"/>
                  </a:moveTo>
                  <a:cubicBezTo>
                    <a:pt x="152" y="188"/>
                    <a:pt x="170" y="167"/>
                    <a:pt x="194" y="153"/>
                  </a:cubicBezTo>
                  <a:cubicBezTo>
                    <a:pt x="211" y="143"/>
                    <a:pt x="230" y="137"/>
                    <a:pt x="248" y="136"/>
                  </a:cubicBezTo>
                  <a:cubicBezTo>
                    <a:pt x="247" y="87"/>
                    <a:pt x="234" y="41"/>
                    <a:pt x="212" y="0"/>
                  </a:cubicBezTo>
                  <a:cubicBezTo>
                    <a:pt x="106" y="17"/>
                    <a:pt x="22" y="99"/>
                    <a:pt x="0" y="203"/>
                  </a:cubicBezTo>
                  <a:cubicBezTo>
                    <a:pt x="46" y="195"/>
                    <a:pt x="95" y="198"/>
                    <a:pt x="142" y="213"/>
                  </a:cubicBezTo>
                  <a:close/>
                </a:path>
              </a:pathLst>
            </a:custGeom>
            <a:solidFill>
              <a:srgbClr val="0C58D3"/>
            </a:solidFill>
            <a:ln w="12700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6012" tIns="47986" rIns="96012" bIns="47986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260" dirty="0"/>
            </a:p>
          </p:txBody>
        </p:sp>
        <p:sp>
          <p:nvSpPr>
            <p:cNvPr id="9" name="Google Shape;3941;p39">
              <a:extLst>
                <a:ext uri="{FF2B5EF4-FFF2-40B4-BE49-F238E27FC236}">
                  <a16:creationId xmlns:a16="http://schemas.microsoft.com/office/drawing/2014/main" id="{B7EA20B7-C271-F670-5731-DDD55803609F}"/>
                </a:ext>
              </a:extLst>
            </p:cNvPr>
            <p:cNvSpPr txBox="1"/>
            <p:nvPr/>
          </p:nvSpPr>
          <p:spPr>
            <a:xfrm rot="-4432199">
              <a:off x="2798390" y="1964894"/>
              <a:ext cx="1304451" cy="5625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12" tIns="96012" rIns="96012" bIns="96012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24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Human Factors</a:t>
              </a:r>
              <a:endParaRPr sz="1024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" name="Google Shape;3942;p39">
            <a:extLst>
              <a:ext uri="{FF2B5EF4-FFF2-40B4-BE49-F238E27FC236}">
                <a16:creationId xmlns:a16="http://schemas.microsoft.com/office/drawing/2014/main" id="{E40629E0-5424-4BFD-ABF6-FE5164E49916}"/>
              </a:ext>
            </a:extLst>
          </p:cNvPr>
          <p:cNvGrpSpPr/>
          <p:nvPr/>
        </p:nvGrpSpPr>
        <p:grpSpPr>
          <a:xfrm>
            <a:off x="4454901" y="3880613"/>
            <a:ext cx="1792782" cy="1988844"/>
            <a:chOff x="3076567" y="2599927"/>
            <a:chExt cx="1898550" cy="2038178"/>
          </a:xfrm>
        </p:grpSpPr>
        <p:sp>
          <p:nvSpPr>
            <p:cNvPr id="11" name="Google Shape;3943;p39">
              <a:extLst>
                <a:ext uri="{FF2B5EF4-FFF2-40B4-BE49-F238E27FC236}">
                  <a16:creationId xmlns:a16="http://schemas.microsoft.com/office/drawing/2014/main" id="{B052D9E3-8C26-02FD-8F03-FDFF1E6232B5}"/>
                </a:ext>
              </a:extLst>
            </p:cNvPr>
            <p:cNvSpPr/>
            <p:nvPr/>
          </p:nvSpPr>
          <p:spPr>
            <a:xfrm rot="-2081187">
              <a:off x="3456358" y="2773799"/>
              <a:ext cx="1138968" cy="1690435"/>
            </a:xfrm>
            <a:custGeom>
              <a:avLst/>
              <a:gdLst/>
              <a:ahLst/>
              <a:cxnLst/>
              <a:rect l="l" t="t" r="r" b="b"/>
              <a:pathLst>
                <a:path w="183" h="273" extrusionOk="0">
                  <a:moveTo>
                    <a:pt x="156" y="108"/>
                  </a:moveTo>
                  <a:cubicBezTo>
                    <a:pt x="139" y="79"/>
                    <a:pt x="136" y="46"/>
                    <a:pt x="144" y="16"/>
                  </a:cubicBezTo>
                  <a:cubicBezTo>
                    <a:pt x="97" y="2"/>
                    <a:pt x="48" y="0"/>
                    <a:pt x="3" y="8"/>
                  </a:cubicBezTo>
                  <a:cubicBezTo>
                    <a:pt x="1" y="21"/>
                    <a:pt x="0" y="34"/>
                    <a:pt x="0" y="47"/>
                  </a:cubicBezTo>
                  <a:cubicBezTo>
                    <a:pt x="0" y="144"/>
                    <a:pt x="53" y="228"/>
                    <a:pt x="131" y="273"/>
                  </a:cubicBezTo>
                  <a:cubicBezTo>
                    <a:pt x="138" y="227"/>
                    <a:pt x="155" y="182"/>
                    <a:pt x="183" y="141"/>
                  </a:cubicBezTo>
                  <a:cubicBezTo>
                    <a:pt x="173" y="132"/>
                    <a:pt x="163" y="121"/>
                    <a:pt x="156" y="108"/>
                  </a:cubicBezTo>
                  <a:close/>
                </a:path>
              </a:pathLst>
            </a:custGeom>
            <a:solidFill>
              <a:srgbClr val="0D5DDF"/>
            </a:solidFill>
            <a:ln w="12700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6012" tIns="47986" rIns="96012" bIns="47986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260" dirty="0"/>
            </a:p>
          </p:txBody>
        </p:sp>
        <p:sp>
          <p:nvSpPr>
            <p:cNvPr id="12" name="Google Shape;3944;p39">
              <a:extLst>
                <a:ext uri="{FF2B5EF4-FFF2-40B4-BE49-F238E27FC236}">
                  <a16:creationId xmlns:a16="http://schemas.microsoft.com/office/drawing/2014/main" id="{2F655FB6-F2A8-D519-41E2-8A52D33278D6}"/>
                </a:ext>
              </a:extLst>
            </p:cNvPr>
            <p:cNvSpPr txBox="1"/>
            <p:nvPr/>
          </p:nvSpPr>
          <p:spPr>
            <a:xfrm rot="2156063">
              <a:off x="3231785" y="3231412"/>
              <a:ext cx="1304574" cy="5628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12" tIns="96012" rIns="96012" bIns="96012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24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Emerging Technologies</a:t>
              </a:r>
              <a:endParaRPr sz="1024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" name="Google Shape;3945;p39">
            <a:extLst>
              <a:ext uri="{FF2B5EF4-FFF2-40B4-BE49-F238E27FC236}">
                <a16:creationId xmlns:a16="http://schemas.microsoft.com/office/drawing/2014/main" id="{EFD3EB35-EB01-CBCC-8C81-09DC93F18DC5}"/>
              </a:ext>
            </a:extLst>
          </p:cNvPr>
          <p:cNvGrpSpPr/>
          <p:nvPr/>
        </p:nvGrpSpPr>
        <p:grpSpPr>
          <a:xfrm>
            <a:off x="5645602" y="3748378"/>
            <a:ext cx="1940532" cy="1800502"/>
            <a:chOff x="4337515" y="2464414"/>
            <a:chExt cx="2055017" cy="1845164"/>
          </a:xfrm>
        </p:grpSpPr>
        <p:sp>
          <p:nvSpPr>
            <p:cNvPr id="14" name="Google Shape;3946;p39">
              <a:extLst>
                <a:ext uri="{FF2B5EF4-FFF2-40B4-BE49-F238E27FC236}">
                  <a16:creationId xmlns:a16="http://schemas.microsoft.com/office/drawing/2014/main" id="{CA89ED14-BEAB-566B-5A30-47D7BFA27F5D}"/>
                </a:ext>
              </a:extLst>
            </p:cNvPr>
            <p:cNvSpPr/>
            <p:nvPr/>
          </p:nvSpPr>
          <p:spPr>
            <a:xfrm rot="-2081187">
              <a:off x="4457034" y="2893418"/>
              <a:ext cx="1815979" cy="987157"/>
            </a:xfrm>
            <a:custGeom>
              <a:avLst/>
              <a:gdLst/>
              <a:ahLst/>
              <a:cxnLst/>
              <a:rect l="l" t="t" r="r" b="b"/>
              <a:pathLst>
                <a:path w="292" h="159" extrusionOk="0">
                  <a:moveTo>
                    <a:pt x="182" y="1"/>
                  </a:moveTo>
                  <a:cubicBezTo>
                    <a:pt x="181" y="2"/>
                    <a:pt x="179" y="3"/>
                    <a:pt x="177" y="4"/>
                  </a:cubicBezTo>
                  <a:cubicBezTo>
                    <a:pt x="137" y="27"/>
                    <a:pt x="88" y="24"/>
                    <a:pt x="51" y="0"/>
                  </a:cubicBezTo>
                  <a:cubicBezTo>
                    <a:pt x="23" y="41"/>
                    <a:pt x="6" y="86"/>
                    <a:pt x="0" y="132"/>
                  </a:cubicBezTo>
                  <a:cubicBezTo>
                    <a:pt x="35" y="149"/>
                    <a:pt x="75" y="159"/>
                    <a:pt x="117" y="159"/>
                  </a:cubicBezTo>
                  <a:cubicBezTo>
                    <a:pt x="184" y="159"/>
                    <a:pt x="245" y="134"/>
                    <a:pt x="292" y="92"/>
                  </a:cubicBezTo>
                  <a:cubicBezTo>
                    <a:pt x="250" y="71"/>
                    <a:pt x="212" y="41"/>
                    <a:pt x="182" y="1"/>
                  </a:cubicBezTo>
                  <a:close/>
                </a:path>
              </a:pathLst>
            </a:custGeom>
            <a:solidFill>
              <a:srgbClr val="0E65F0"/>
            </a:solidFill>
            <a:ln w="12700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6012" tIns="47986" rIns="96012" bIns="47986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260" dirty="0"/>
            </a:p>
          </p:txBody>
        </p:sp>
        <p:sp>
          <p:nvSpPr>
            <p:cNvPr id="15" name="Google Shape;3947;p39">
              <a:extLst>
                <a:ext uri="{FF2B5EF4-FFF2-40B4-BE49-F238E27FC236}">
                  <a16:creationId xmlns:a16="http://schemas.microsoft.com/office/drawing/2014/main" id="{36BBBC03-BCFC-FBAF-987A-647A9EA7B212}"/>
                </a:ext>
              </a:extLst>
            </p:cNvPr>
            <p:cNvSpPr txBox="1"/>
            <p:nvPr/>
          </p:nvSpPr>
          <p:spPr>
            <a:xfrm rot="-2245873">
              <a:off x="4639442" y="3207930"/>
              <a:ext cx="1304523" cy="5630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12" tIns="96012" rIns="96012" bIns="96012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24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Sustainability</a:t>
              </a:r>
              <a:endParaRPr sz="1024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" name="Google Shape;3948;p39">
            <a:extLst>
              <a:ext uri="{FF2B5EF4-FFF2-40B4-BE49-F238E27FC236}">
                <a16:creationId xmlns:a16="http://schemas.microsoft.com/office/drawing/2014/main" id="{A7D66758-1598-6DB0-3892-EAC2D6FCA6C5}"/>
              </a:ext>
            </a:extLst>
          </p:cNvPr>
          <p:cNvGrpSpPr/>
          <p:nvPr/>
        </p:nvGrpSpPr>
        <p:grpSpPr>
          <a:xfrm>
            <a:off x="4875233" y="1756324"/>
            <a:ext cx="1969321" cy="1970184"/>
            <a:chOff x="3521694" y="422947"/>
            <a:chExt cx="2085505" cy="2019055"/>
          </a:xfrm>
        </p:grpSpPr>
        <p:sp>
          <p:nvSpPr>
            <p:cNvPr id="17" name="Google Shape;3949;p39">
              <a:extLst>
                <a:ext uri="{FF2B5EF4-FFF2-40B4-BE49-F238E27FC236}">
                  <a16:creationId xmlns:a16="http://schemas.microsoft.com/office/drawing/2014/main" id="{0522BD26-5307-89B7-B16A-BB3F70C60F65}"/>
                </a:ext>
              </a:extLst>
            </p:cNvPr>
            <p:cNvSpPr/>
            <p:nvPr/>
          </p:nvSpPr>
          <p:spPr>
            <a:xfrm rot="-2081187">
              <a:off x="3761328" y="760580"/>
              <a:ext cx="1606237" cy="1343790"/>
            </a:xfrm>
            <a:custGeom>
              <a:avLst/>
              <a:gdLst/>
              <a:ahLst/>
              <a:cxnLst/>
              <a:rect l="l" t="t" r="r" b="b"/>
              <a:pathLst>
                <a:path w="258" h="217" extrusionOk="0">
                  <a:moveTo>
                    <a:pt x="132" y="200"/>
                  </a:moveTo>
                  <a:cubicBezTo>
                    <a:pt x="135" y="205"/>
                    <a:pt x="138" y="211"/>
                    <a:pt x="140" y="217"/>
                  </a:cubicBezTo>
                  <a:cubicBezTo>
                    <a:pt x="186" y="200"/>
                    <a:pt x="227" y="174"/>
                    <a:pt x="258" y="140"/>
                  </a:cubicBezTo>
                  <a:cubicBezTo>
                    <a:pt x="215" y="57"/>
                    <a:pt x="128" y="0"/>
                    <a:pt x="27" y="0"/>
                  </a:cubicBezTo>
                  <a:cubicBezTo>
                    <a:pt x="18" y="0"/>
                    <a:pt x="9" y="0"/>
                    <a:pt x="0" y="1"/>
                  </a:cubicBezTo>
                  <a:cubicBezTo>
                    <a:pt x="21" y="43"/>
                    <a:pt x="34" y="90"/>
                    <a:pt x="34" y="140"/>
                  </a:cubicBezTo>
                  <a:cubicBezTo>
                    <a:pt x="74" y="142"/>
                    <a:pt x="111" y="163"/>
                    <a:pt x="132" y="200"/>
                  </a:cubicBezTo>
                  <a:close/>
                </a:path>
              </a:pathLst>
            </a:custGeom>
            <a:solidFill>
              <a:srgbClr val="0944A1"/>
            </a:solidFill>
            <a:ln w="12700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6012" tIns="47986" rIns="96012" bIns="47986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260" dirty="0"/>
            </a:p>
          </p:txBody>
        </p:sp>
        <p:sp>
          <p:nvSpPr>
            <p:cNvPr id="18" name="Google Shape;3950;p39">
              <a:extLst>
                <a:ext uri="{FF2B5EF4-FFF2-40B4-BE49-F238E27FC236}">
                  <a16:creationId xmlns:a16="http://schemas.microsoft.com/office/drawing/2014/main" id="{46BCE60B-2605-5A4D-F893-10C6227F47E3}"/>
                </a:ext>
              </a:extLst>
            </p:cNvPr>
            <p:cNvSpPr txBox="1"/>
            <p:nvPr/>
          </p:nvSpPr>
          <p:spPr>
            <a:xfrm>
              <a:off x="3919788" y="1123225"/>
              <a:ext cx="13044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12" tIns="96012" rIns="96012" bIns="96012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24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Condition Based Maintenance</a:t>
              </a:r>
              <a:endParaRPr sz="1024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" name="Google Shape;3951;p39">
            <a:extLst>
              <a:ext uri="{FF2B5EF4-FFF2-40B4-BE49-F238E27FC236}">
                <a16:creationId xmlns:a16="http://schemas.microsoft.com/office/drawing/2014/main" id="{0A44CFC5-AE92-D9CA-6B38-608BDE910E5F}"/>
              </a:ext>
            </a:extLst>
          </p:cNvPr>
          <p:cNvGrpSpPr/>
          <p:nvPr/>
        </p:nvGrpSpPr>
        <p:grpSpPr>
          <a:xfrm>
            <a:off x="5887144" y="2438091"/>
            <a:ext cx="1854425" cy="2075272"/>
            <a:chOff x="4593307" y="1121626"/>
            <a:chExt cx="1963830" cy="2126750"/>
          </a:xfrm>
        </p:grpSpPr>
        <p:sp>
          <p:nvSpPr>
            <p:cNvPr id="20" name="Google Shape;3952;p39">
              <a:extLst>
                <a:ext uri="{FF2B5EF4-FFF2-40B4-BE49-F238E27FC236}">
                  <a16:creationId xmlns:a16="http://schemas.microsoft.com/office/drawing/2014/main" id="{45BA4A6C-7C4C-13FC-F014-7B345626F947}"/>
                </a:ext>
              </a:extLst>
            </p:cNvPr>
            <p:cNvSpPr/>
            <p:nvPr/>
          </p:nvSpPr>
          <p:spPr>
            <a:xfrm rot="-2081187">
              <a:off x="5001092" y="1289142"/>
              <a:ext cx="1148261" cy="1791718"/>
            </a:xfrm>
            <a:custGeom>
              <a:avLst/>
              <a:gdLst/>
              <a:ahLst/>
              <a:cxnLst/>
              <a:rect l="l" t="t" r="r" b="b"/>
              <a:pathLst>
                <a:path w="184" h="289" extrusionOk="0">
                  <a:moveTo>
                    <a:pt x="161" y="0"/>
                  </a:moveTo>
                  <a:cubicBezTo>
                    <a:pt x="128" y="34"/>
                    <a:pt x="87" y="60"/>
                    <a:pt x="40" y="76"/>
                  </a:cubicBezTo>
                  <a:cubicBezTo>
                    <a:pt x="52" y="121"/>
                    <a:pt x="36" y="170"/>
                    <a:pt x="0" y="200"/>
                  </a:cubicBezTo>
                  <a:cubicBezTo>
                    <a:pt x="29" y="240"/>
                    <a:pt x="67" y="270"/>
                    <a:pt x="109" y="289"/>
                  </a:cubicBezTo>
                  <a:cubicBezTo>
                    <a:pt x="155" y="242"/>
                    <a:pt x="184" y="178"/>
                    <a:pt x="184" y="106"/>
                  </a:cubicBezTo>
                  <a:cubicBezTo>
                    <a:pt x="184" y="69"/>
                    <a:pt x="176" y="33"/>
                    <a:pt x="161" y="0"/>
                  </a:cubicBezTo>
                  <a:close/>
                </a:path>
              </a:pathLst>
            </a:custGeom>
            <a:solidFill>
              <a:srgbClr val="307BF3"/>
            </a:solidFill>
            <a:ln w="12700" cap="flat" cmpd="sng">
              <a:solidFill>
                <a:srgbClr val="FFFFFF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6012" tIns="47986" rIns="96012" bIns="47986" anchor="t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260" dirty="0"/>
            </a:p>
          </p:txBody>
        </p:sp>
        <p:sp>
          <p:nvSpPr>
            <p:cNvPr id="21" name="Google Shape;3953;p39">
              <a:extLst>
                <a:ext uri="{FF2B5EF4-FFF2-40B4-BE49-F238E27FC236}">
                  <a16:creationId xmlns:a16="http://schemas.microsoft.com/office/drawing/2014/main" id="{9B58D9E8-6B68-C80F-8DDC-B867A112485E}"/>
                </a:ext>
              </a:extLst>
            </p:cNvPr>
            <p:cNvSpPr txBox="1"/>
            <p:nvPr/>
          </p:nvSpPr>
          <p:spPr>
            <a:xfrm rot="4352156">
              <a:off x="5032997" y="1939707"/>
              <a:ext cx="1304532" cy="5629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012" tIns="96012" rIns="96012" bIns="96012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024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Ground based operation &amp; maintenance </a:t>
              </a:r>
              <a:endParaRPr sz="1024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2" name="Google Shape;3954;p39">
            <a:extLst>
              <a:ext uri="{FF2B5EF4-FFF2-40B4-BE49-F238E27FC236}">
                <a16:creationId xmlns:a16="http://schemas.microsoft.com/office/drawing/2014/main" id="{953351A3-580A-E843-2660-85EF4572417F}"/>
              </a:ext>
            </a:extLst>
          </p:cNvPr>
          <p:cNvSpPr txBox="1"/>
          <p:nvPr/>
        </p:nvSpPr>
        <p:spPr>
          <a:xfrm>
            <a:off x="5406047" y="3676168"/>
            <a:ext cx="817796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9" tIns="72009" rIns="72009" bIns="72009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rPr>
              <a:t>MSG-3</a:t>
            </a:r>
            <a:endParaRPr sz="1575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3955;p39">
            <a:extLst>
              <a:ext uri="{FF2B5EF4-FFF2-40B4-BE49-F238E27FC236}">
                <a16:creationId xmlns:a16="http://schemas.microsoft.com/office/drawing/2014/main" id="{190D9D7A-DE56-CBC0-B8CD-EAB0A5C82B1F}"/>
              </a:ext>
            </a:extLst>
          </p:cNvPr>
          <p:cNvSpPr/>
          <p:nvPr/>
        </p:nvSpPr>
        <p:spPr>
          <a:xfrm>
            <a:off x="5459630" y="2072300"/>
            <a:ext cx="913022" cy="17012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sz="1260" dirty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lt2"/>
                </a:solidFill>
                <a:latin typeface="Arial"/>
              </a:rPr>
              <a:t>MSG-4</a:t>
            </a:r>
          </a:p>
        </p:txBody>
      </p:sp>
    </p:spTree>
    <p:extLst>
      <p:ext uri="{BB962C8B-B14F-4D97-AF65-F5344CB8AC3E}">
        <p14:creationId xmlns:p14="http://schemas.microsoft.com/office/powerpoint/2010/main" val="702463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C9FD0-E303-8523-14BD-045A3F8E3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4BC5A6-EBAF-09B7-EC74-5EB3B2AED639}"/>
              </a:ext>
            </a:extLst>
          </p:cNvPr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045712D-1F0A-D55E-E60E-2486CA6C1BF9}"/>
              </a:ext>
            </a:extLst>
          </p:cNvPr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>
            <a:extLst>
              <a:ext uri="{FF2B5EF4-FFF2-40B4-BE49-F238E27FC236}">
                <a16:creationId xmlns:a16="http://schemas.microsoft.com/office/drawing/2014/main" id="{4F00CB59-F65C-312C-D380-F50C6A3469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>
            <a:extLst>
              <a:ext uri="{FF2B5EF4-FFF2-40B4-BE49-F238E27FC236}">
                <a16:creationId xmlns:a16="http://schemas.microsoft.com/office/drawing/2014/main" id="{F30FF443-A094-C6D9-4060-B3A16B145771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48620" y="485030"/>
            <a:ext cx="8823325" cy="769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How do we get there ?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>
            <a:extLst>
              <a:ext uri="{FF2B5EF4-FFF2-40B4-BE49-F238E27FC236}">
                <a16:creationId xmlns:a16="http://schemas.microsoft.com/office/drawing/2014/main" id="{1677DB4D-A51C-6113-2A74-C65BCCDBF7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endParaRPr lang="en-US" dirty="0"/>
          </a:p>
          <a:p>
            <a:pPr marL="114293" indent="0"/>
            <a:endParaRPr lang="en-US" b="1" u="sng" dirty="0"/>
          </a:p>
          <a:p>
            <a:pPr marL="114293" indent="0"/>
            <a:r>
              <a:rPr lang="en-US" b="1" u="sng" dirty="0"/>
              <a:t>Transition criteria set by A4A</a:t>
            </a:r>
          </a:p>
          <a:p>
            <a:pPr marL="114293" indent="0"/>
            <a:endParaRPr lang="en-US" b="1" u="sng" dirty="0">
              <a:solidFill>
                <a:srgbClr val="4D4D4D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Avoid concurrent management of two(2) standards (MSG-3 &amp; MSG-4)</a:t>
            </a: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and document an “MSG-3 to MSG-4 transition plan” that is acceptable to A4A, the IMRPB and MPIG/RMPIG stakeholders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Avoid/minimize impact to the communications and procedures document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Avoid/minimize impact to the IMPS, except for necessary MSG-4 CIPs</a:t>
            </a: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Utilize existing processes to the extent possible</a:t>
            </a:r>
          </a:p>
          <a:p>
            <a:pPr marL="457171" lvl="1" indent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150760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D08A3-5D7E-BB78-792C-3893C08B5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711A9F9-AED8-8D57-C485-551C8BB32271}"/>
              </a:ext>
            </a:extLst>
          </p:cNvPr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3CD6FC6-C9C3-5157-ABFD-8A1713342730}"/>
              </a:ext>
            </a:extLst>
          </p:cNvPr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>
            <a:extLst>
              <a:ext uri="{FF2B5EF4-FFF2-40B4-BE49-F238E27FC236}">
                <a16:creationId xmlns:a16="http://schemas.microsoft.com/office/drawing/2014/main" id="{B904DC0B-8B62-E83F-4C51-5873AEC8D1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>
            <a:extLst>
              <a:ext uri="{FF2B5EF4-FFF2-40B4-BE49-F238E27FC236}">
                <a16:creationId xmlns:a16="http://schemas.microsoft.com/office/drawing/2014/main" id="{E1AE52CB-1584-6D17-2D7B-E0C78564090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48620" y="-209549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Transition Proposal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>
            <a:extLst>
              <a:ext uri="{FF2B5EF4-FFF2-40B4-BE49-F238E27FC236}">
                <a16:creationId xmlns:a16="http://schemas.microsoft.com/office/drawing/2014/main" id="{09B6F851-0A70-7119-BE39-E6F2A22B4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71" lvl="1" indent="0"/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 matrix content a sequential phase number (1,2,3)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Translates to a 3-phase process and schedule</a:t>
            </a:r>
          </a:p>
          <a:p>
            <a:pPr marL="171439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Utilize current CIP review and approval mechanism for the transition</a:t>
            </a:r>
          </a:p>
          <a:p>
            <a:pPr marL="171439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“MSG-3 to MSG-4 transition plan”  becomes a section of the document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 the MSG4 White Paper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Gap matrix w/Phase assignment and target schedules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MSG4 working group members / sub-teams will staff and develop the CIPs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513" lvl="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354263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D8430-46A2-2732-3AF3-D86D81ECA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3534B79-B9C1-46AD-5C29-5B2058231E9F}"/>
              </a:ext>
            </a:extLst>
          </p:cNvPr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968B8C2-C492-0D96-1AA0-7812C41664AE}"/>
              </a:ext>
            </a:extLst>
          </p:cNvPr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>
            <a:extLst>
              <a:ext uri="{FF2B5EF4-FFF2-40B4-BE49-F238E27FC236}">
                <a16:creationId xmlns:a16="http://schemas.microsoft.com/office/drawing/2014/main" id="{8B3470A0-757E-A109-C5EF-4D9BDAD3F9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>
            <a:extLst>
              <a:ext uri="{FF2B5EF4-FFF2-40B4-BE49-F238E27FC236}">
                <a16:creationId xmlns:a16="http://schemas.microsoft.com/office/drawing/2014/main" id="{9636E5E3-53D6-F979-855A-A9328BF7FB89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48620" y="-209549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Transition method</a:t>
            </a:r>
            <a:endParaRPr lang="en-US" sz="18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>
            <a:extLst>
              <a:ext uri="{FF2B5EF4-FFF2-40B4-BE49-F238E27FC236}">
                <a16:creationId xmlns:a16="http://schemas.microsoft.com/office/drawing/2014/main" id="{87ACC735-DE5A-28C9-E036-AA6EC8E35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844" y="1004658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1 – 2025 Adopts 2023/24/25 IPs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will be the MSG3-MSG4 phase 1 gaps 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Option – MSG-4 CIPs could be uniquely identified</a:t>
            </a:r>
          </a:p>
          <a:p>
            <a:pPr marL="1371513" lvl="3" indent="0" algn="just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MSG-3 is re-identified “MSG-4”</a:t>
            </a: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CIP process is used for MSG-4 proposed content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envision the potential for some ad-hoc IMRBPB review requests</a:t>
            </a: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temporary two(2) year revision cycle is adopted for the transition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Facilitates MSG-4 content adoption within ~ 5 years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cycle (3 year) is -  2025, 2028,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2031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2034…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Proposed cycle (2 year) would be 2025, 2027, 2029, 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2031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2034…</a:t>
            </a: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684" lvl="4" indent="0"/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1371513" lvl="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513" lvl="3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015088-7C5C-9F91-274B-DB119A274EDF}"/>
              </a:ext>
            </a:extLst>
          </p:cNvPr>
          <p:cNvSpPr txBox="1"/>
          <p:nvPr/>
        </p:nvSpPr>
        <p:spPr>
          <a:xfrm>
            <a:off x="6984986" y="1354768"/>
            <a:ext cx="3479898" cy="16898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90000" bIns="90000" rtlCol="0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ea typeface="Aptos" panose="020B0004020202020204" pitchFamily="34" charset="0"/>
              </a:rPr>
              <a:t>2025 currently planned Phase 1 : Blend volume 1 and 2, move IAHM into the systems analysis, harmonize terminology, add Ground Based Equipment terminology, L/HIRF analysis update, Update General Content and add new Figure 1-3-2.1 and harmonize Glossary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65691701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314FA-0A0D-1B77-FCBB-BE73F4D8F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529B3DC-6F8D-6FAD-4993-5D5B81C9140A}"/>
              </a:ext>
            </a:extLst>
          </p:cNvPr>
          <p:cNvCxnSpPr/>
          <p:nvPr/>
        </p:nvCxnSpPr>
        <p:spPr>
          <a:xfrm>
            <a:off x="1688306" y="1195390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5A951DB-0992-3FF2-A70F-25BF6615C184}"/>
              </a:ext>
            </a:extLst>
          </p:cNvPr>
          <p:cNvCxnSpPr/>
          <p:nvPr/>
        </p:nvCxnSpPr>
        <p:spPr>
          <a:xfrm>
            <a:off x="1688307" y="5761040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>
            <a:extLst>
              <a:ext uri="{FF2B5EF4-FFF2-40B4-BE49-F238E27FC236}">
                <a16:creationId xmlns:a16="http://schemas.microsoft.com/office/drawing/2014/main" id="{87ABDE3B-A37D-75D3-AE6D-AA2E7A1233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844" y="5919790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>
            <a:extLst>
              <a:ext uri="{FF2B5EF4-FFF2-40B4-BE49-F238E27FC236}">
                <a16:creationId xmlns:a16="http://schemas.microsoft.com/office/drawing/2014/main" id="{D6D92A70-C1F0-38B8-6DD7-857E0C16B251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48620" y="-209549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800" b="1" dirty="0"/>
              <a:t>Transition method</a:t>
            </a:r>
            <a:endParaRPr lang="en-US" sz="18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>
            <a:extLst>
              <a:ext uri="{FF2B5EF4-FFF2-40B4-BE49-F238E27FC236}">
                <a16:creationId xmlns:a16="http://schemas.microsoft.com/office/drawing/2014/main" id="{1C108FF8-5737-43B7-54AE-0FE95B9FE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844" y="1031443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transition plan becomes part of the document (e.g., appendix).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plan requires change it will be subject to the CIP process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Phase 2 (2025-2027)</a:t>
            </a:r>
          </a:p>
          <a:p>
            <a:pPr marL="914342" lvl="2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CIPs will be proposed per current SOP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will be the MSG3-MSG4 phase 2 gaps </a:t>
            </a:r>
          </a:p>
          <a:p>
            <a:pPr marL="1828684" lvl="4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28684" lvl="4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Approved 2026 and 2027 IPs will be adopted in the 2027 rev.</a:t>
            </a:r>
          </a:p>
          <a:p>
            <a:pPr marL="457171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386D5D-AF6B-C8F9-968F-4F3C21F7F2CD}"/>
              </a:ext>
            </a:extLst>
          </p:cNvPr>
          <p:cNvSpPr txBox="1"/>
          <p:nvPr/>
        </p:nvSpPr>
        <p:spPr>
          <a:xfrm>
            <a:off x="7034224" y="2135524"/>
            <a:ext cx="3479898" cy="14744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90000" bIns="90000" rtlCol="0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ea typeface="Aptos" panose="020B0004020202020204" pitchFamily="34" charset="0"/>
              </a:rPr>
              <a:t>2027 currently planned Phase 2 : Update structures section analysis and logic workflow to incorporate hybrid materials and other new materials, incorporate SHM, incorporate Ground Based Equipment evaluation into the MSG-4 process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2642358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515B1005CA5140BD574D37EE5BC438" ma:contentTypeVersion="13" ma:contentTypeDescription="Create a new document." ma:contentTypeScope="" ma:versionID="1a80ff96064ba2497a085c8136938061">
  <xsd:schema xmlns:xsd="http://www.w3.org/2001/XMLSchema" xmlns:xs="http://www.w3.org/2001/XMLSchema" xmlns:p="http://schemas.microsoft.com/office/2006/metadata/properties" xmlns:ns3="a53d0814-6219-4ceb-941c-c8e67e90d9d9" xmlns:ns4="4d0db74e-e1b3-49a6-9f96-2d0d1f9f52ec" targetNamespace="http://schemas.microsoft.com/office/2006/metadata/properties" ma:root="true" ma:fieldsID="e7e84be058be6b60df90bcd1ff6e2a48" ns3:_="" ns4:_="">
    <xsd:import namespace="a53d0814-6219-4ceb-941c-c8e67e90d9d9"/>
    <xsd:import namespace="4d0db74e-e1b3-49a6-9f96-2d0d1f9f52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d0814-6219-4ceb-941c-c8e67e90d9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0db74e-e1b3-49a6-9f96-2d0d1f9f52e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E16DAB-1BB3-4D70-B48E-DF6192BD5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3d0814-6219-4ceb-941c-c8e67e90d9d9"/>
    <ds:schemaRef ds:uri="4d0db74e-e1b3-49a6-9f96-2d0d1f9f52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AC2A6C4-2EB1-4717-B93C-5C3F0C26B1AC}">
  <ds:schemaRefs>
    <ds:schemaRef ds:uri="http://www.w3.org/XML/1998/namespace"/>
    <ds:schemaRef ds:uri="4d0db74e-e1b3-49a6-9f96-2d0d1f9f52ec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a53d0814-6219-4ceb-941c-c8e67e90d9d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18499</TotalTime>
  <Words>895</Words>
  <Application>Microsoft Office PowerPoint</Application>
  <PresentationFormat>Widescreen</PresentationFormat>
  <Paragraphs>345</Paragraphs>
  <Slides>11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Lucida Grande</vt:lpstr>
      <vt:lpstr>Roboto</vt:lpstr>
      <vt:lpstr>Times New Roman</vt:lpstr>
      <vt:lpstr>A4A PowerPoint Template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Conn, Paul</dc:creator>
  <cp:lastModifiedBy>Berger, Kevin</cp:lastModifiedBy>
  <cp:revision>97</cp:revision>
  <cp:lastPrinted>2011-09-01T13:01:47Z</cp:lastPrinted>
  <dcterms:created xsi:type="dcterms:W3CDTF">2013-11-25T14:04:21Z</dcterms:created>
  <dcterms:modified xsi:type="dcterms:W3CDTF">2024-04-29T21:49:38Z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0x0101008B515B1005CA5140BD574D37EE5BC438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URL">
    <vt:lpwstr/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dlc_DocIdItemGuid">
    <vt:lpwstr>b08c8544-0e0d-433b-8dc3-34e7b96afe7c</vt:lpwstr>
  </property>
</Properties>
</file>