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7" r:id="rId5"/>
    <p:sldId id="260" r:id="rId6"/>
    <p:sldId id="270" r:id="rId7"/>
    <p:sldId id="269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ay" initials="v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4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9" d="100"/>
          <a:sy n="109" d="100"/>
        </p:scale>
        <p:origin x="63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ECDD5-F1AF-43C4-BB55-4AA5F1512DF0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BB7A8-5CCB-4848-9BD8-8BF1A9A5C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3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4DF39-ED42-46C3-96E2-D280B382196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81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4DF39-ED42-46C3-96E2-D280B382196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01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34DF39-ED42-46C3-96E2-D280B382196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895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6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0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2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5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1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8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754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4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75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39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6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BB0FA-EA7F-49A4-900D-24BAA72E8B8B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68621-D045-4546-922A-CF3C78406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47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4115543"/>
            <a:ext cx="9677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/>
            <a:r>
              <a:rPr lang="en-US" sz="2200" b="1" dirty="0">
                <a:solidFill>
                  <a:srgbClr val="58595B"/>
                </a:solidFill>
                <a:latin typeface="Arial"/>
                <a:cs typeface="Arial"/>
              </a:rPr>
              <a:t>Airplane Health Monitoring (AHM) Working Group (WG)</a:t>
            </a:r>
          </a:p>
          <a:p>
            <a:pPr marL="177800"/>
            <a:r>
              <a:rPr lang="en-US" sz="2200" b="1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Jeff Miller</a:t>
            </a:r>
          </a:p>
        </p:txBody>
      </p:sp>
      <p:sp>
        <p:nvSpPr>
          <p:cNvPr id="3" name="Rectangle 2"/>
          <p:cNvSpPr/>
          <p:nvPr/>
        </p:nvSpPr>
        <p:spPr>
          <a:xfrm>
            <a:off x="2209800" y="5943600"/>
            <a:ext cx="15263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May 13-17, 2024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70" y="1673561"/>
            <a:ext cx="2563129" cy="175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909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437243" y="0"/>
            <a:ext cx="11145157" cy="6383007"/>
            <a:chOff x="285949" y="-55666"/>
            <a:chExt cx="11704351" cy="6383007"/>
          </a:xfrm>
        </p:grpSpPr>
        <p:sp>
          <p:nvSpPr>
            <p:cNvPr id="45" name="Rectangle 4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85949" y="-55666"/>
              <a:ext cx="8823514" cy="1262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b" anchorCtr="0" compatLnSpc="1">
              <a:prstTxWarp prst="textNoShape">
                <a:avLst/>
              </a:prstTxWarp>
            </a:bodyPr>
            <a:lstStyle/>
            <a:p>
              <a:pPr marL="177800"/>
              <a:r>
                <a:rPr lang="en-US" sz="1700" b="1" dirty="0">
                  <a:solidFill>
                    <a:srgbClr val="4D4D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Timeline</a:t>
              </a:r>
            </a:p>
            <a:p>
              <a:pPr marL="177800"/>
              <a:endParaRPr lang="en-US" sz="1700" dirty="0">
                <a:solidFill>
                  <a:srgbClr val="B1222B"/>
                </a:solidFill>
                <a:latin typeface="+mj-lt"/>
                <a:ea typeface="+mj-ea"/>
                <a:cs typeface="+mj-cs"/>
              </a:endParaRPr>
            </a:p>
            <a:p>
              <a:pPr marL="177800"/>
              <a:endParaRPr lang="en-US" sz="1700" dirty="0">
                <a:solidFill>
                  <a:srgbClr val="B1222B"/>
                </a:solidFill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46" name="Straight Connector 45"/>
            <p:cNvCxnSpPr>
              <a:cxnSpLocks/>
            </p:cNvCxnSpPr>
            <p:nvPr/>
          </p:nvCxnSpPr>
          <p:spPr>
            <a:xfrm>
              <a:off x="546977" y="1288071"/>
              <a:ext cx="11443323" cy="0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/>
            </p:cNvCxnSpPr>
            <p:nvPr/>
          </p:nvCxnSpPr>
          <p:spPr>
            <a:xfrm>
              <a:off x="546977" y="5761040"/>
              <a:ext cx="1144332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10322517" y="6090815"/>
              <a:ext cx="1638300" cy="236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00050" indent="-285750" algn="r">
                <a:spcBef>
                  <a:spcPts val="1500"/>
                </a:spcBef>
                <a:buClr>
                  <a:srgbClr val="F0A933"/>
                </a:buClr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Date</a:t>
              </a:r>
            </a:p>
          </p:txBody>
        </p:sp>
      </p:grpSp>
      <p:sp>
        <p:nvSpPr>
          <p:cNvPr id="57" name="Subtitle 2"/>
          <p:cNvSpPr txBox="1">
            <a:spLocks/>
          </p:cNvSpPr>
          <p:nvPr/>
        </p:nvSpPr>
        <p:spPr>
          <a:xfrm>
            <a:off x="539846" y="1426797"/>
            <a:ext cx="11042554" cy="3899371"/>
          </a:xfrm>
          <a:prstGeom prst="rect">
            <a:avLst/>
          </a:prstGeom>
          <a:ln w="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May 2023: IP-211, Level 3 Analysis – AHM Effectiveness Determination issued.</a:t>
            </a:r>
          </a:p>
          <a:p>
            <a:pPr marL="285750" indent="-285750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Nov 2023: Additional 4 CIPs related to definition of IAHM and AHM discussed.</a:t>
            </a:r>
          </a:p>
          <a:p>
            <a:pPr marL="285750" indent="-285750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Jan 2024: 4 CIPs reviewed – 2 each for Volume 1 and Volume 2</a:t>
            </a:r>
          </a:p>
          <a:p>
            <a:pPr marL="285750" indent="-285750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Feb 2024: Volume 2 CIPs retracted following input from RMPIG. Remaining 2 CIPs refined.</a:t>
            </a:r>
          </a:p>
          <a:p>
            <a:pPr marL="285750" indent="-285750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Feb 2024: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Future CIP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kicked-off, focusing on Management vs Monitoring differences.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7" y="6004566"/>
            <a:ext cx="2211583" cy="62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79592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437243" y="0"/>
            <a:ext cx="11145157" cy="6383007"/>
            <a:chOff x="285949" y="-55666"/>
            <a:chExt cx="11704351" cy="6383007"/>
          </a:xfrm>
        </p:grpSpPr>
        <p:sp>
          <p:nvSpPr>
            <p:cNvPr id="45" name="Rectangle 4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85949" y="-55666"/>
              <a:ext cx="8823514" cy="1262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b" anchorCtr="0" compatLnSpc="1">
              <a:prstTxWarp prst="textNoShape">
                <a:avLst/>
              </a:prstTxWarp>
            </a:bodyPr>
            <a:lstStyle/>
            <a:p>
              <a:pPr marL="177800"/>
              <a:r>
                <a:rPr lang="en-US" sz="1700" b="1" dirty="0">
                  <a:solidFill>
                    <a:srgbClr val="4D4D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Current Activities</a:t>
              </a:r>
            </a:p>
            <a:p>
              <a:pPr marL="177800"/>
              <a:endParaRPr lang="en-US" sz="1700" dirty="0">
                <a:solidFill>
                  <a:srgbClr val="B1222B"/>
                </a:solidFill>
                <a:latin typeface="+mj-lt"/>
                <a:ea typeface="+mj-ea"/>
                <a:cs typeface="+mj-cs"/>
              </a:endParaRPr>
            </a:p>
            <a:p>
              <a:pPr marL="177800"/>
              <a:endParaRPr lang="en-US" sz="1700" dirty="0">
                <a:solidFill>
                  <a:srgbClr val="B1222B"/>
                </a:solidFill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46" name="Straight Connector 45"/>
            <p:cNvCxnSpPr>
              <a:cxnSpLocks/>
            </p:cNvCxnSpPr>
            <p:nvPr/>
          </p:nvCxnSpPr>
          <p:spPr>
            <a:xfrm>
              <a:off x="546977" y="1288071"/>
              <a:ext cx="11443323" cy="0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/>
            </p:cNvCxnSpPr>
            <p:nvPr/>
          </p:nvCxnSpPr>
          <p:spPr>
            <a:xfrm>
              <a:off x="546977" y="5761040"/>
              <a:ext cx="1144332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10322517" y="6090815"/>
              <a:ext cx="1638300" cy="236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00050" indent="-285750" algn="r">
                <a:spcBef>
                  <a:spcPts val="1500"/>
                </a:spcBef>
                <a:buClr>
                  <a:srgbClr val="F0A933"/>
                </a:buClr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Date</a:t>
              </a:r>
            </a:p>
          </p:txBody>
        </p:sp>
      </p:grpSp>
      <p:sp>
        <p:nvSpPr>
          <p:cNvPr id="57" name="Subtitle 2"/>
          <p:cNvSpPr txBox="1">
            <a:spLocks/>
          </p:cNvSpPr>
          <p:nvPr/>
        </p:nvSpPr>
        <p:spPr>
          <a:xfrm>
            <a:off x="539846" y="1426797"/>
            <a:ext cx="11042554" cy="3899371"/>
          </a:xfrm>
          <a:prstGeom prst="rect">
            <a:avLst/>
          </a:prstGeom>
          <a:ln w="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Two CIPs for consideration at 2024 IMRBPB</a:t>
            </a:r>
          </a:p>
          <a:p>
            <a:pPr marL="685800" lvl="1">
              <a:lnSpc>
                <a:spcPts val="27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CIP MPIG 2023-07, Harmonization of AHM Terminology in MSG-3 Volume 1</a:t>
            </a:r>
          </a:p>
          <a:p>
            <a:pPr marL="685800" lvl="1">
              <a:lnSpc>
                <a:spcPts val="27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CIP MPIG 2024-01, AHM Application Harmonization in MSG-3 Volume 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7" y="6004566"/>
            <a:ext cx="2211583" cy="6248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59D615-E649-1FD8-6FE5-CA787E0B4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7400" y="2767233"/>
            <a:ext cx="3509962" cy="28981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C7629B-A1AF-AD69-FC6F-928A6F0A60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7648" y="2761371"/>
            <a:ext cx="3676650" cy="29386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3831789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437243" y="0"/>
            <a:ext cx="11145157" cy="6383007"/>
            <a:chOff x="285949" y="-55666"/>
            <a:chExt cx="11704351" cy="6383007"/>
          </a:xfrm>
        </p:grpSpPr>
        <p:sp>
          <p:nvSpPr>
            <p:cNvPr id="45" name="Rectangle 4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85949" y="-55666"/>
              <a:ext cx="8823514" cy="1262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45720" rIns="0" bIns="45720" numCol="1" anchor="b" anchorCtr="0" compatLnSpc="1">
              <a:prstTxWarp prst="textNoShape">
                <a:avLst/>
              </a:prstTxWarp>
            </a:bodyPr>
            <a:lstStyle/>
            <a:p>
              <a:pPr marL="177800"/>
              <a:r>
                <a:rPr lang="en-US" sz="1700" b="1" dirty="0">
                  <a:solidFill>
                    <a:srgbClr val="4D4D4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Future Activities</a:t>
              </a:r>
            </a:p>
            <a:p>
              <a:pPr marL="177800"/>
              <a:endParaRPr lang="en-US" sz="1700" dirty="0">
                <a:solidFill>
                  <a:srgbClr val="B1222B"/>
                </a:solidFill>
                <a:latin typeface="+mj-lt"/>
                <a:ea typeface="+mj-ea"/>
                <a:cs typeface="+mj-cs"/>
              </a:endParaRPr>
            </a:p>
            <a:p>
              <a:pPr marL="177800"/>
              <a:endParaRPr lang="en-US" sz="1700" dirty="0">
                <a:solidFill>
                  <a:srgbClr val="B1222B"/>
                </a:solidFill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46" name="Straight Connector 45"/>
            <p:cNvCxnSpPr>
              <a:cxnSpLocks/>
            </p:cNvCxnSpPr>
            <p:nvPr/>
          </p:nvCxnSpPr>
          <p:spPr>
            <a:xfrm>
              <a:off x="546977" y="1288071"/>
              <a:ext cx="11443323" cy="0"/>
            </a:xfrm>
            <a:prstGeom prst="line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cxnSpLocks/>
            </p:cNvCxnSpPr>
            <p:nvPr/>
          </p:nvCxnSpPr>
          <p:spPr>
            <a:xfrm>
              <a:off x="546977" y="5761040"/>
              <a:ext cx="11443323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10322517" y="6090815"/>
              <a:ext cx="1638300" cy="236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00050" indent="-285750" algn="r">
                <a:spcBef>
                  <a:spcPts val="1500"/>
                </a:spcBef>
                <a:buClr>
                  <a:srgbClr val="F0A933"/>
                </a:buClr>
                <a:defRPr/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Date</a:t>
              </a:r>
            </a:p>
          </p:txBody>
        </p:sp>
      </p:grpSp>
      <p:sp>
        <p:nvSpPr>
          <p:cNvPr id="57" name="Subtitle 2"/>
          <p:cNvSpPr txBox="1">
            <a:spLocks/>
          </p:cNvSpPr>
          <p:nvPr/>
        </p:nvSpPr>
        <p:spPr>
          <a:xfrm>
            <a:off x="539846" y="1426797"/>
            <a:ext cx="11042554" cy="3899371"/>
          </a:xfrm>
          <a:prstGeom prst="rect">
            <a:avLst/>
          </a:prstGeom>
          <a:ln w="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Rectify differences between Volume 1 and Volume 2 in anticipation of a single volume for MSG-4</a:t>
            </a:r>
          </a:p>
          <a:p>
            <a:pPr marL="685800" lvl="1">
              <a:lnSpc>
                <a:spcPts val="27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Classic task terminology</a:t>
            </a:r>
          </a:p>
          <a:p>
            <a:pPr marL="685800" lvl="1">
              <a:lnSpc>
                <a:spcPts val="27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Level 3 logic</a:t>
            </a:r>
          </a:p>
          <a:p>
            <a:pPr marL="685800" lvl="1">
              <a:lnSpc>
                <a:spcPts val="2700"/>
              </a:lnSpc>
              <a:spcBef>
                <a:spcPts val="0"/>
              </a:spcBef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ts val="27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Management vs Monitoring</a:t>
            </a:r>
          </a:p>
          <a:p>
            <a:pPr marL="685800" lvl="1">
              <a:lnSpc>
                <a:spcPts val="27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Continues to be a point of discussion whenever AHM gets discussed.</a:t>
            </a:r>
          </a:p>
          <a:p>
            <a:pPr marL="685800" lvl="1">
              <a:lnSpc>
                <a:spcPts val="2700"/>
              </a:lnSpc>
              <a:spcBef>
                <a:spcPts val="0"/>
              </a:spcBef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Future CIP to provide further guidance on Management vs Monitoring.</a:t>
            </a:r>
          </a:p>
          <a:p>
            <a:pPr marL="685800" lvl="1">
              <a:lnSpc>
                <a:spcPts val="2700"/>
              </a:lnSpc>
              <a:spcBef>
                <a:spcPts val="0"/>
              </a:spcBef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1">
              <a:lnSpc>
                <a:spcPts val="2700"/>
              </a:lnSpc>
              <a:spcBef>
                <a:spcPts val="0"/>
              </a:spcBef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ts val="2700"/>
              </a:lnSpc>
              <a:spcBef>
                <a:spcPts val="0"/>
              </a:spcBef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7" y="6004566"/>
            <a:ext cx="2211583" cy="62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2109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1" y="2438400"/>
            <a:ext cx="2443439" cy="167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7190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haredWithUsers xmlns="7faae2cb-6989-440b-b58c-4b8ccfa38f82">
      <UserInfo>
        <DisplayName>Lowe, Craig</DisplayName>
        <AccountId>76</AccountId>
        <AccountType/>
      </UserInfo>
      <UserInfo>
        <DisplayName>Ghezai, Sophia</DisplayName>
        <AccountId>45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BB8D79FBAE964C8393CCC3E8D03E0A" ma:contentTypeVersion="6" ma:contentTypeDescription="Create a new document." ma:contentTypeScope="" ma:versionID="9bf902e4132b9c72bbd95bfb30345305">
  <xsd:schema xmlns:xsd="http://www.w3.org/2001/XMLSchema" xmlns:xs="http://www.w3.org/2001/XMLSchema" xmlns:p="http://schemas.microsoft.com/office/2006/metadata/properties" xmlns:ns2="4975fe25-9151-4875-8924-78ef8b3c5b6d" xmlns:ns3="7faae2cb-6989-440b-b58c-4b8ccfa38f82" targetNamespace="http://schemas.microsoft.com/office/2006/metadata/properties" ma:root="true" ma:fieldsID="8ad09bca344ea10435e033ec6f6e198f" ns2:_="" ns3:_="">
    <xsd:import namespace="4975fe25-9151-4875-8924-78ef8b3c5b6d"/>
    <xsd:import namespace="7faae2cb-6989-440b-b58c-4b8ccfa38f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75fe25-9151-4875-8924-78ef8b3c5b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aae2cb-6989-440b-b58c-4b8ccfa38f8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D02845-A753-400C-8EB2-F853C179B1AF}">
  <ds:schemaRefs>
    <ds:schemaRef ds:uri="http://schemas.microsoft.com/office/2006/metadata/properties"/>
    <ds:schemaRef ds:uri="7faae2cb-6989-440b-b58c-4b8ccfa38f82"/>
  </ds:schemaRefs>
</ds:datastoreItem>
</file>

<file path=customXml/itemProps2.xml><?xml version="1.0" encoding="utf-8"?>
<ds:datastoreItem xmlns:ds="http://schemas.openxmlformats.org/officeDocument/2006/customXml" ds:itemID="{805363BD-43A2-40F5-8FAE-9E66AD6408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75fe25-9151-4875-8924-78ef8b3c5b6d"/>
    <ds:schemaRef ds:uri="7faae2cb-6989-440b-b58c-4b8ccfa38f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6A71196-558B-47DE-B0BB-87C80F53C5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181</Words>
  <Application>Microsoft Office PowerPoint</Application>
  <PresentationFormat>Widescreen</PresentationFormat>
  <Paragraphs>28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Communications Assistant</dc:creator>
  <cp:lastModifiedBy>Miller (US), Jeffrey P</cp:lastModifiedBy>
  <cp:revision>22</cp:revision>
  <dcterms:created xsi:type="dcterms:W3CDTF">2012-10-16T15:12:13Z</dcterms:created>
  <dcterms:modified xsi:type="dcterms:W3CDTF">2024-04-30T19:09:36Z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0x01010055BB8D79FBAE964C8393CCC3E8D03E0A</vt:lpwstr>
  </property>
</Properties>
</file>