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1" r:id="rId4"/>
    <p:sldMasterId id="214748365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9602775"/>
  <p:notesSz cx="7010400" cy="923607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65">
          <p15:clr>
            <a:srgbClr val="000000"/>
          </p15:clr>
        </p15:guide>
        <p15:guide id="2" pos="1391">
          <p15:clr>
            <a:srgbClr val="000000"/>
          </p15:clr>
        </p15:guide>
      </p15:sldGuideLst>
    </p:ext>
    <p:ext uri="{2D200454-40CA-4A62-9FC3-DE9A4176ACB9}">
      <p15:notesGuideLst>
        <p15:guide id="1" orient="horz" pos="2909">
          <p15:clr>
            <a:srgbClr val="000000"/>
          </p15:clr>
        </p15:guide>
        <p15:guide id="2" pos="2208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65" orient="horz"/>
        <p:guide pos="1391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909" orient="horz"/>
        <p:guide pos="2208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337" y="0"/>
            <a:ext cx="3038475" cy="460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079500" y="693737"/>
            <a:ext cx="4851400" cy="34655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675" y="4386262"/>
            <a:ext cx="5607050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4112"/>
            <a:ext cx="3038475" cy="4603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00" spcFirstLastPara="1" rIns="9140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337" y="8774112"/>
            <a:ext cx="3038475" cy="4603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:notes"/>
          <p:cNvSpPr/>
          <p:nvPr>
            <p:ph idx="2" type="sldImg"/>
          </p:nvPr>
        </p:nvSpPr>
        <p:spPr>
          <a:xfrm>
            <a:off x="1079500" y="693737"/>
            <a:ext cx="4851400" cy="34655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30" name="Google Shape;30;p1:notes"/>
          <p:cNvSpPr txBox="1"/>
          <p:nvPr>
            <p:ph idx="1" type="body"/>
          </p:nvPr>
        </p:nvSpPr>
        <p:spPr>
          <a:xfrm>
            <a:off x="701675" y="4386262"/>
            <a:ext cx="5607050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1:notes"/>
          <p:cNvSpPr txBox="1"/>
          <p:nvPr/>
        </p:nvSpPr>
        <p:spPr>
          <a:xfrm>
            <a:off x="3970337" y="8774112"/>
            <a:ext cx="3038475" cy="4603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f80c50c1d0_0_6:notes"/>
          <p:cNvSpPr/>
          <p:nvPr>
            <p:ph idx="2" type="sldImg"/>
          </p:nvPr>
        </p:nvSpPr>
        <p:spPr>
          <a:xfrm>
            <a:off x="1079500" y="693737"/>
            <a:ext cx="4851300" cy="346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Google Shape;39;g1f80c50c1d0_0_6:notes"/>
          <p:cNvSpPr txBox="1"/>
          <p:nvPr>
            <p:ph idx="1" type="body"/>
          </p:nvPr>
        </p:nvSpPr>
        <p:spPr>
          <a:xfrm>
            <a:off x="701675" y="4386262"/>
            <a:ext cx="5607000" cy="4156200"/>
          </a:xfrm>
          <a:prstGeom prst="rect">
            <a:avLst/>
          </a:prstGeom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g1f80c50c1d0_0_6:notes"/>
          <p:cNvSpPr txBox="1"/>
          <p:nvPr>
            <p:ph idx="12" type="sldNum"/>
          </p:nvPr>
        </p:nvSpPr>
        <p:spPr>
          <a:xfrm>
            <a:off x="3970337" y="8774112"/>
            <a:ext cx="3038400" cy="460500"/>
          </a:xfrm>
          <a:prstGeom prst="rect">
            <a:avLst/>
          </a:prstGeom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1f7e35a4273_0_6:notes"/>
          <p:cNvSpPr/>
          <p:nvPr>
            <p:ph idx="2" type="sldImg"/>
          </p:nvPr>
        </p:nvSpPr>
        <p:spPr>
          <a:xfrm>
            <a:off x="1079500" y="693737"/>
            <a:ext cx="4851300" cy="346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Google Shape;48;g1f7e35a4273_0_6:notes"/>
          <p:cNvSpPr txBox="1"/>
          <p:nvPr>
            <p:ph idx="1" type="body"/>
          </p:nvPr>
        </p:nvSpPr>
        <p:spPr>
          <a:xfrm>
            <a:off x="701675" y="4386262"/>
            <a:ext cx="5607000" cy="4156200"/>
          </a:xfrm>
          <a:prstGeom prst="rect">
            <a:avLst/>
          </a:prstGeom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g1f7e35a4273_0_6:notes"/>
          <p:cNvSpPr txBox="1"/>
          <p:nvPr>
            <p:ph idx="12" type="sldNum"/>
          </p:nvPr>
        </p:nvSpPr>
        <p:spPr>
          <a:xfrm>
            <a:off x="3970337" y="8774112"/>
            <a:ext cx="3038400" cy="460500"/>
          </a:xfrm>
          <a:prstGeom prst="rect">
            <a:avLst/>
          </a:prstGeom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f7e35a4273_0_17:notes"/>
          <p:cNvSpPr/>
          <p:nvPr>
            <p:ph idx="2" type="sldImg"/>
          </p:nvPr>
        </p:nvSpPr>
        <p:spPr>
          <a:xfrm>
            <a:off x="1079500" y="693737"/>
            <a:ext cx="4851300" cy="346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1f7e35a4273_0_17:notes"/>
          <p:cNvSpPr txBox="1"/>
          <p:nvPr>
            <p:ph idx="1" type="body"/>
          </p:nvPr>
        </p:nvSpPr>
        <p:spPr>
          <a:xfrm>
            <a:off x="701675" y="4386262"/>
            <a:ext cx="5607000" cy="4156200"/>
          </a:xfrm>
          <a:prstGeom prst="rect">
            <a:avLst/>
          </a:prstGeom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g1f7e35a4273_0_17:notes"/>
          <p:cNvSpPr txBox="1"/>
          <p:nvPr>
            <p:ph idx="12" type="sldNum"/>
          </p:nvPr>
        </p:nvSpPr>
        <p:spPr>
          <a:xfrm>
            <a:off x="3970337" y="8774112"/>
            <a:ext cx="3038400" cy="460500"/>
          </a:xfrm>
          <a:prstGeom prst="rect">
            <a:avLst/>
          </a:prstGeom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f7e35a4273_0_26:notes"/>
          <p:cNvSpPr/>
          <p:nvPr>
            <p:ph idx="2" type="sldImg"/>
          </p:nvPr>
        </p:nvSpPr>
        <p:spPr>
          <a:xfrm>
            <a:off x="1079500" y="693737"/>
            <a:ext cx="4851300" cy="346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f7e35a4273_0_26:notes"/>
          <p:cNvSpPr txBox="1"/>
          <p:nvPr>
            <p:ph idx="1" type="body"/>
          </p:nvPr>
        </p:nvSpPr>
        <p:spPr>
          <a:xfrm>
            <a:off x="701675" y="4386262"/>
            <a:ext cx="5607000" cy="4156200"/>
          </a:xfrm>
          <a:prstGeom prst="rect">
            <a:avLst/>
          </a:prstGeom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1f7e35a4273_0_26:notes"/>
          <p:cNvSpPr txBox="1"/>
          <p:nvPr>
            <p:ph idx="12" type="sldNum"/>
          </p:nvPr>
        </p:nvSpPr>
        <p:spPr>
          <a:xfrm>
            <a:off x="3970337" y="8774112"/>
            <a:ext cx="3038400" cy="460500"/>
          </a:xfrm>
          <a:prstGeom prst="rect">
            <a:avLst/>
          </a:prstGeom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f7e35a4273_0_34:notes"/>
          <p:cNvSpPr/>
          <p:nvPr>
            <p:ph idx="2" type="sldImg"/>
          </p:nvPr>
        </p:nvSpPr>
        <p:spPr>
          <a:xfrm>
            <a:off x="1079500" y="693737"/>
            <a:ext cx="4851300" cy="346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f7e35a4273_0_34:notes"/>
          <p:cNvSpPr txBox="1"/>
          <p:nvPr>
            <p:ph idx="1" type="body"/>
          </p:nvPr>
        </p:nvSpPr>
        <p:spPr>
          <a:xfrm>
            <a:off x="701675" y="4386262"/>
            <a:ext cx="5607000" cy="4156200"/>
          </a:xfrm>
          <a:prstGeom prst="rect">
            <a:avLst/>
          </a:prstGeom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g1f7e35a4273_0_34:notes"/>
          <p:cNvSpPr txBox="1"/>
          <p:nvPr>
            <p:ph idx="12" type="sldNum"/>
          </p:nvPr>
        </p:nvSpPr>
        <p:spPr>
          <a:xfrm>
            <a:off x="3970337" y="8774112"/>
            <a:ext cx="3038400" cy="460500"/>
          </a:xfrm>
          <a:prstGeom prst="rect">
            <a:avLst/>
          </a:prstGeom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f7e35a4273_0_41:notes"/>
          <p:cNvSpPr/>
          <p:nvPr>
            <p:ph idx="2" type="sldImg"/>
          </p:nvPr>
        </p:nvSpPr>
        <p:spPr>
          <a:xfrm>
            <a:off x="1079500" y="693737"/>
            <a:ext cx="4851300" cy="346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f7e35a4273_0_41:notes"/>
          <p:cNvSpPr txBox="1"/>
          <p:nvPr>
            <p:ph idx="1" type="body"/>
          </p:nvPr>
        </p:nvSpPr>
        <p:spPr>
          <a:xfrm>
            <a:off x="701675" y="4386262"/>
            <a:ext cx="5607000" cy="4156200"/>
          </a:xfrm>
          <a:prstGeom prst="rect">
            <a:avLst/>
          </a:prstGeom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1f7e35a4273_0_41:notes"/>
          <p:cNvSpPr txBox="1"/>
          <p:nvPr>
            <p:ph idx="12" type="sldNum"/>
          </p:nvPr>
        </p:nvSpPr>
        <p:spPr>
          <a:xfrm>
            <a:off x="3970337" y="8774112"/>
            <a:ext cx="3038400" cy="460500"/>
          </a:xfrm>
          <a:prstGeom prst="rect">
            <a:avLst/>
          </a:prstGeom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f7e35a4273_0_56:notes"/>
          <p:cNvSpPr/>
          <p:nvPr>
            <p:ph idx="2" type="sldImg"/>
          </p:nvPr>
        </p:nvSpPr>
        <p:spPr>
          <a:xfrm>
            <a:off x="1079500" y="693737"/>
            <a:ext cx="4851300" cy="3465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f7e35a4273_0_56:notes"/>
          <p:cNvSpPr txBox="1"/>
          <p:nvPr>
            <p:ph idx="1" type="body"/>
          </p:nvPr>
        </p:nvSpPr>
        <p:spPr>
          <a:xfrm>
            <a:off x="701675" y="4386262"/>
            <a:ext cx="5607000" cy="4156200"/>
          </a:xfrm>
          <a:prstGeom prst="rect">
            <a:avLst/>
          </a:prstGeom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g1f7e35a4273_0_56:notes"/>
          <p:cNvSpPr txBox="1"/>
          <p:nvPr>
            <p:ph idx="12" type="sldNum"/>
          </p:nvPr>
        </p:nvSpPr>
        <p:spPr>
          <a:xfrm>
            <a:off x="3970337" y="8774112"/>
            <a:ext cx="3038400" cy="460500"/>
          </a:xfrm>
          <a:prstGeom prst="rect">
            <a:avLst/>
          </a:prstGeom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0:notes"/>
          <p:cNvSpPr/>
          <p:nvPr>
            <p:ph idx="2" type="sldImg"/>
          </p:nvPr>
        </p:nvSpPr>
        <p:spPr>
          <a:xfrm>
            <a:off x="1079500" y="693737"/>
            <a:ext cx="4851400" cy="34655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97" name="Google Shape;97;p10:notes"/>
          <p:cNvSpPr txBox="1"/>
          <p:nvPr>
            <p:ph idx="1" type="body"/>
          </p:nvPr>
        </p:nvSpPr>
        <p:spPr>
          <a:xfrm>
            <a:off x="701675" y="4386262"/>
            <a:ext cx="5607050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0:notes"/>
          <p:cNvSpPr txBox="1"/>
          <p:nvPr/>
        </p:nvSpPr>
        <p:spPr>
          <a:xfrm>
            <a:off x="3970337" y="8774112"/>
            <a:ext cx="3038475" cy="4603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 showMasterSp="0">
  <p:cSld name="13_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idx="1" type="body"/>
          </p:nvPr>
        </p:nvSpPr>
        <p:spPr>
          <a:xfrm>
            <a:off x="7370064" y="658800"/>
            <a:ext cx="1618488" cy="6675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0000" spcFirstLastPara="1" rIns="90000" wrap="square" tIns="90000">
            <a:noAutofit/>
          </a:bodyPr>
          <a:lstStyle>
            <a:lvl1pPr indent="-317500" lvl="0" marL="457200" algn="ctr">
              <a:spcBef>
                <a:spcPts val="280"/>
              </a:spcBef>
              <a:spcAft>
                <a:spcPts val="0"/>
              </a:spcAft>
              <a:buSzPts val="1400"/>
              <a:buChar char="»"/>
              <a:defRPr b="0" sz="1400">
                <a:solidFill>
                  <a:srgbClr val="808080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SzPts val="14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808080"/>
                </a:solidFill>
              </a:defRPr>
            </a:lvl1pPr>
            <a:lvl2pPr lvl="1">
              <a:buNone/>
              <a:defRPr>
                <a:solidFill>
                  <a:srgbClr val="808080"/>
                </a:solidFill>
              </a:defRPr>
            </a:lvl2pPr>
            <a:lvl3pPr lvl="2">
              <a:buNone/>
              <a:defRPr>
                <a:solidFill>
                  <a:srgbClr val="808080"/>
                </a:solidFill>
              </a:defRPr>
            </a:lvl3pPr>
            <a:lvl4pPr lvl="3">
              <a:buNone/>
              <a:defRPr>
                <a:solidFill>
                  <a:srgbClr val="808080"/>
                </a:solidFill>
              </a:defRPr>
            </a:lvl4pPr>
            <a:lvl5pPr lvl="4">
              <a:buNone/>
              <a:defRPr>
                <a:solidFill>
                  <a:srgbClr val="808080"/>
                </a:solidFill>
              </a:defRPr>
            </a:lvl5pPr>
            <a:lvl6pPr lvl="5">
              <a:buNone/>
              <a:defRPr>
                <a:solidFill>
                  <a:srgbClr val="808080"/>
                </a:solidFill>
              </a:defRPr>
            </a:lvl6pPr>
            <a:lvl7pPr lvl="6">
              <a:buNone/>
              <a:defRPr>
                <a:solidFill>
                  <a:srgbClr val="808080"/>
                </a:solidFill>
              </a:defRPr>
            </a:lvl7pPr>
            <a:lvl8pPr lvl="7">
              <a:buNone/>
              <a:defRPr>
                <a:solidFill>
                  <a:srgbClr val="808080"/>
                </a:solidFill>
              </a:defRPr>
            </a:lvl8pPr>
            <a:lvl9pPr lvl="8">
              <a:buNone/>
              <a:defRPr>
                <a:solidFill>
                  <a:srgbClr val="80808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3_Title Slide 2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idx="1" type="body"/>
          </p:nvPr>
        </p:nvSpPr>
        <p:spPr>
          <a:xfrm>
            <a:off x="7370064" y="658800"/>
            <a:ext cx="1618488" cy="6675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0000" spcFirstLastPara="1" rIns="90000" wrap="square" tIns="90000">
            <a:noAutofit/>
          </a:bodyPr>
          <a:lstStyle>
            <a:lvl1pPr indent="-317500" lvl="0" marL="457200" algn="ctr">
              <a:spcBef>
                <a:spcPts val="280"/>
              </a:spcBef>
              <a:spcAft>
                <a:spcPts val="0"/>
              </a:spcAft>
              <a:buSzPts val="1400"/>
              <a:buChar char="»"/>
              <a:defRPr b="0" sz="1400">
                <a:solidFill>
                  <a:srgbClr val="808080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»"/>
              <a:defRPr/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SzPts val="14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808080"/>
                </a:solidFill>
              </a:defRPr>
            </a:lvl1pPr>
            <a:lvl2pPr lvl="1">
              <a:buNone/>
              <a:defRPr>
                <a:solidFill>
                  <a:srgbClr val="808080"/>
                </a:solidFill>
              </a:defRPr>
            </a:lvl2pPr>
            <a:lvl3pPr lvl="2">
              <a:buNone/>
              <a:defRPr>
                <a:solidFill>
                  <a:srgbClr val="808080"/>
                </a:solidFill>
              </a:defRPr>
            </a:lvl3pPr>
            <a:lvl4pPr lvl="3">
              <a:buNone/>
              <a:defRPr>
                <a:solidFill>
                  <a:srgbClr val="808080"/>
                </a:solidFill>
              </a:defRPr>
            </a:lvl4pPr>
            <a:lvl5pPr lvl="4">
              <a:buNone/>
              <a:defRPr>
                <a:solidFill>
                  <a:srgbClr val="808080"/>
                </a:solidFill>
              </a:defRPr>
            </a:lvl5pPr>
            <a:lvl6pPr lvl="5">
              <a:buNone/>
              <a:defRPr>
                <a:solidFill>
                  <a:srgbClr val="808080"/>
                </a:solidFill>
              </a:defRPr>
            </a:lvl6pPr>
            <a:lvl7pPr lvl="6">
              <a:buNone/>
              <a:defRPr>
                <a:solidFill>
                  <a:srgbClr val="808080"/>
                </a:solidFill>
              </a:defRPr>
            </a:lvl7pPr>
            <a:lvl8pPr lvl="7">
              <a:buNone/>
              <a:defRPr>
                <a:solidFill>
                  <a:srgbClr val="808080"/>
                </a:solidFill>
              </a:defRPr>
            </a:lvl8pPr>
            <a:lvl9pPr lvl="8">
              <a:buNone/>
              <a:defRPr>
                <a:solidFill>
                  <a:srgbClr val="80808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5" name="Google Shape;25;p5"/>
          <p:cNvCxnSpPr/>
          <p:nvPr/>
        </p:nvCxnSpPr>
        <p:spPr>
          <a:xfrm>
            <a:off x="393700" y="5761037"/>
            <a:ext cx="8826600" cy="1500"/>
          </a:xfrm>
          <a:prstGeom prst="straightConnector1">
            <a:avLst/>
          </a:prstGeom>
          <a:noFill/>
          <a:ln cap="flat" cmpd="sng" w="25400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pic>
        <p:nvPicPr>
          <p:cNvPr descr="Color Logo Horz with tag.jpg" id="26" name="Google Shape;26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6237" y="5919787"/>
            <a:ext cx="2216149" cy="7064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5"/>
          <p:cNvCxnSpPr/>
          <p:nvPr/>
        </p:nvCxnSpPr>
        <p:spPr>
          <a:xfrm>
            <a:off x="393700" y="1195387"/>
            <a:ext cx="8813700" cy="150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161925"/>
            <a:ext cx="6527800" cy="831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508125"/>
            <a:ext cx="8689975" cy="46148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1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rgbClr val="59595C"/>
                </a:solidFill>
              </a:defRPr>
            </a:lvl1pPr>
            <a:lvl2pPr lvl="1" algn="r">
              <a:buNone/>
              <a:defRPr sz="1300">
                <a:solidFill>
                  <a:srgbClr val="59595C"/>
                </a:solidFill>
              </a:defRPr>
            </a:lvl2pPr>
            <a:lvl3pPr lvl="2" algn="r">
              <a:buNone/>
              <a:defRPr sz="1300">
                <a:solidFill>
                  <a:srgbClr val="59595C"/>
                </a:solidFill>
              </a:defRPr>
            </a:lvl3pPr>
            <a:lvl4pPr lvl="3" algn="r">
              <a:buNone/>
              <a:defRPr sz="1300">
                <a:solidFill>
                  <a:srgbClr val="59595C"/>
                </a:solidFill>
              </a:defRPr>
            </a:lvl4pPr>
            <a:lvl5pPr lvl="4" algn="r">
              <a:buNone/>
              <a:defRPr sz="1300">
                <a:solidFill>
                  <a:srgbClr val="59595C"/>
                </a:solidFill>
              </a:defRPr>
            </a:lvl5pPr>
            <a:lvl6pPr lvl="5" algn="r">
              <a:buNone/>
              <a:defRPr sz="1300">
                <a:solidFill>
                  <a:srgbClr val="59595C"/>
                </a:solidFill>
              </a:defRPr>
            </a:lvl6pPr>
            <a:lvl7pPr lvl="6" algn="r">
              <a:buNone/>
              <a:defRPr sz="1300">
                <a:solidFill>
                  <a:srgbClr val="59595C"/>
                </a:solidFill>
              </a:defRPr>
            </a:lvl7pPr>
            <a:lvl8pPr lvl="7" algn="r">
              <a:buNone/>
              <a:defRPr sz="1300">
                <a:solidFill>
                  <a:srgbClr val="59595C"/>
                </a:solidFill>
              </a:defRPr>
            </a:lvl8pPr>
            <a:lvl9pPr lvl="8" algn="r">
              <a:buNone/>
              <a:defRPr sz="1300">
                <a:solidFill>
                  <a:srgbClr val="59595C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457200" y="161925"/>
            <a:ext cx="6527800" cy="831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177B57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457200" y="1508125"/>
            <a:ext cx="8689975" cy="46148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1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F0A933"/>
              </a:buClr>
              <a:buSzPts val="1400"/>
              <a:buFont typeface="Merriweather Sans"/>
              <a:buChar char="»"/>
              <a:defRPr b="0" i="0" sz="1400" u="none" cap="none" strike="noStrike">
                <a:solidFill>
                  <a:srgbClr val="59595C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rgbClr val="59595C"/>
                </a:solidFill>
              </a:defRPr>
            </a:lvl1pPr>
            <a:lvl2pPr lvl="1" algn="r">
              <a:buNone/>
              <a:defRPr sz="1300">
                <a:solidFill>
                  <a:srgbClr val="59595C"/>
                </a:solidFill>
              </a:defRPr>
            </a:lvl2pPr>
            <a:lvl3pPr lvl="2" algn="r">
              <a:buNone/>
              <a:defRPr sz="1300">
                <a:solidFill>
                  <a:srgbClr val="59595C"/>
                </a:solidFill>
              </a:defRPr>
            </a:lvl3pPr>
            <a:lvl4pPr lvl="3" algn="r">
              <a:buNone/>
              <a:defRPr sz="1300">
                <a:solidFill>
                  <a:srgbClr val="59595C"/>
                </a:solidFill>
              </a:defRPr>
            </a:lvl4pPr>
            <a:lvl5pPr lvl="4" algn="r">
              <a:buNone/>
              <a:defRPr sz="1300">
                <a:solidFill>
                  <a:srgbClr val="59595C"/>
                </a:solidFill>
              </a:defRPr>
            </a:lvl5pPr>
            <a:lvl6pPr lvl="5" algn="r">
              <a:buNone/>
              <a:defRPr sz="1300">
                <a:solidFill>
                  <a:srgbClr val="59595C"/>
                </a:solidFill>
              </a:defRPr>
            </a:lvl6pPr>
            <a:lvl7pPr lvl="6" algn="r">
              <a:buNone/>
              <a:defRPr sz="1300">
                <a:solidFill>
                  <a:srgbClr val="59595C"/>
                </a:solidFill>
              </a:defRPr>
            </a:lvl7pPr>
            <a:lvl8pPr lvl="7" algn="r">
              <a:buNone/>
              <a:defRPr sz="1300">
                <a:solidFill>
                  <a:srgbClr val="59595C"/>
                </a:solidFill>
              </a:defRPr>
            </a:lvl8pPr>
            <a:lvl9pPr lvl="8" algn="r">
              <a:buNone/>
              <a:defRPr sz="1300">
                <a:solidFill>
                  <a:srgbClr val="59595C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/>
          <p:nvPr/>
        </p:nvSpPr>
        <p:spPr>
          <a:xfrm>
            <a:off x="2106601" y="6088050"/>
            <a:ext cx="7496100" cy="37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Pts val="1400"/>
              <a:buFont typeface="Arial"/>
              <a:buNone/>
            </a:pPr>
            <a:r>
              <a:rPr lang="en-US">
                <a:solidFill>
                  <a:srgbClr val="4D4D4D"/>
                </a:solidFill>
              </a:rPr>
              <a:t>Apr 2024</a:t>
            </a:r>
            <a:endParaRPr/>
          </a:p>
        </p:txBody>
      </p:sp>
      <p:pic>
        <p:nvPicPr>
          <p:cNvPr descr="Color Logo Horz with tag.jpg" id="34" name="Google Shape;3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625" y="1778000"/>
            <a:ext cx="4738687" cy="150812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6"/>
          <p:cNvSpPr txBox="1"/>
          <p:nvPr/>
        </p:nvSpPr>
        <p:spPr>
          <a:xfrm>
            <a:off x="2043112" y="3811587"/>
            <a:ext cx="7240587" cy="12620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2200"/>
              <a:buFont typeface="Arial"/>
              <a:buNone/>
            </a:pPr>
            <a:r>
              <a:rPr b="1" lang="en-US" sz="2200">
                <a:solidFill>
                  <a:srgbClr val="58595B"/>
                </a:solidFill>
              </a:rPr>
              <a:t>MPIG L/HIRF WG</a:t>
            </a:r>
            <a:endParaRPr/>
          </a:p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</a:pPr>
            <a:r>
              <a:rPr lang="en-US" sz="2200">
                <a:solidFill>
                  <a:schemeClr val="lt2"/>
                </a:solidFill>
              </a:rPr>
              <a:t>Status update</a:t>
            </a:r>
            <a:endParaRPr sz="2200">
              <a:solidFill>
                <a:schemeClr val="lt2"/>
              </a:solidFill>
            </a:endParaRPr>
          </a:p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</a:pPr>
            <a:r>
              <a:rPr lang="en-US" sz="2200">
                <a:solidFill>
                  <a:schemeClr val="lt2"/>
                </a:solidFill>
              </a:rPr>
              <a:t>IMRBPB Meeting - China</a:t>
            </a:r>
            <a:endParaRPr sz="2200">
              <a:solidFill>
                <a:schemeClr val="lt2"/>
              </a:solidFill>
            </a:endParaRPr>
          </a:p>
        </p:txBody>
      </p:sp>
      <p:sp>
        <p:nvSpPr>
          <p:cNvPr id="36" name="Google Shape;36;p6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7"/>
          <p:cNvSpPr txBox="1"/>
          <p:nvPr/>
        </p:nvSpPr>
        <p:spPr>
          <a:xfrm>
            <a:off x="227000" y="-2"/>
            <a:ext cx="88233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L/HIRF WG Members</a:t>
            </a:r>
            <a:endParaRPr b="0" i="0" sz="2200" u="none">
              <a:solidFill>
                <a:srgbClr val="B023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7"/>
          <p:cNvSpPr txBox="1"/>
          <p:nvPr/>
        </p:nvSpPr>
        <p:spPr>
          <a:xfrm>
            <a:off x="288925" y="1535525"/>
            <a:ext cx="3280200" cy="42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✓"/>
            </a:pPr>
            <a:r>
              <a:rPr b="1" lang="en-US" sz="2200">
                <a:solidFill>
                  <a:schemeClr val="dk1"/>
                </a:solidFill>
              </a:rPr>
              <a:t>Regulators:</a:t>
            </a:r>
            <a:endParaRPr b="1" sz="2200">
              <a:solidFill>
                <a:schemeClr val="dk1"/>
              </a:solidFill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CAAC;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EASA;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FAA;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TCCA;</a:t>
            </a:r>
            <a:endParaRPr sz="2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</a:endParaRPr>
          </a:p>
        </p:txBody>
      </p:sp>
      <p:sp>
        <p:nvSpPr>
          <p:cNvPr id="45" name="Google Shape;45;p7"/>
          <p:cNvSpPr txBox="1"/>
          <p:nvPr/>
        </p:nvSpPr>
        <p:spPr>
          <a:xfrm>
            <a:off x="4311250" y="1535525"/>
            <a:ext cx="3280200" cy="42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✓"/>
            </a:pPr>
            <a:r>
              <a:rPr b="1" lang="en-US" sz="2200">
                <a:solidFill>
                  <a:schemeClr val="dk1"/>
                </a:solidFill>
              </a:rPr>
              <a:t>Industry:</a:t>
            </a:r>
            <a:endParaRPr b="1"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Aerotechna;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Airbus;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Archer;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Boeing;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Embraer;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FedEX;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Gulfstream;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Leonardo;</a:t>
            </a:r>
            <a:endParaRPr sz="2200">
              <a:solidFill>
                <a:schemeClr val="dk1"/>
              </a:solidFill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lang="en-US" sz="2200">
                <a:solidFill>
                  <a:schemeClr val="dk1"/>
                </a:solidFill>
              </a:rPr>
              <a:t>Wisk;</a:t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" name="Google Shape;52;p8"/>
          <p:cNvSpPr txBox="1"/>
          <p:nvPr/>
        </p:nvSpPr>
        <p:spPr>
          <a:xfrm>
            <a:off x="227000" y="-2"/>
            <a:ext cx="88233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L/HIRF WG Scope (since last IMRBPB meeting)</a:t>
            </a:r>
            <a:endParaRPr b="0" i="0" sz="2200" u="none">
              <a:solidFill>
                <a:srgbClr val="B023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8"/>
          <p:cNvSpPr txBox="1"/>
          <p:nvPr/>
        </p:nvSpPr>
        <p:spPr>
          <a:xfrm>
            <a:off x="288925" y="1208275"/>
            <a:ext cx="9273600" cy="4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✓"/>
            </a:pPr>
            <a:r>
              <a:rPr b="1" lang="en-US" sz="1800">
                <a:solidFill>
                  <a:schemeClr val="dk1"/>
                </a:solidFill>
              </a:rPr>
              <a:t>CIP EASA 2023-08 - Removal of not MSG-3 related Steps from the L/HIRF Protection Analysis Methodology and Logic Diagram</a:t>
            </a:r>
            <a:endParaRPr b="1" sz="1800">
              <a:solidFill>
                <a:schemeClr val="dk1"/>
              </a:solidFill>
            </a:endParaRPr>
          </a:p>
          <a:p>
            <a:pPr indent="-330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US" sz="1600">
                <a:solidFill>
                  <a:schemeClr val="dk1"/>
                </a:solidFill>
              </a:rPr>
              <a:t>MPIG L/HIRF WG was tasked to:</a:t>
            </a:r>
            <a:endParaRPr sz="1600">
              <a:solidFill>
                <a:schemeClr val="dk1"/>
              </a:solidFill>
            </a:endParaRPr>
          </a:p>
          <a:p>
            <a:pPr indent="-3302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■"/>
            </a:pPr>
            <a:r>
              <a:rPr lang="en-US" sz="1600">
                <a:solidFill>
                  <a:schemeClr val="dk1"/>
                </a:solidFill>
              </a:rPr>
              <a:t>Support EASA on the rework of the CIP;</a:t>
            </a:r>
            <a:endParaRPr sz="1600">
              <a:solidFill>
                <a:schemeClr val="dk1"/>
              </a:solidFill>
            </a:endParaRPr>
          </a:p>
          <a:p>
            <a:pPr indent="-3302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■"/>
            </a:pPr>
            <a:r>
              <a:rPr lang="en-US" sz="1600">
                <a:solidFill>
                  <a:schemeClr val="dk1"/>
                </a:solidFill>
              </a:rPr>
              <a:t>Include regulators for harmonization;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✓"/>
            </a:pPr>
            <a:r>
              <a:rPr i="1" lang="en-US" sz="1800">
                <a:solidFill>
                  <a:srgbClr val="666666"/>
                </a:solidFill>
              </a:rPr>
              <a:t>Background on CIP EASA 2023-08</a:t>
            </a:r>
            <a:endParaRPr i="1" sz="1800">
              <a:solidFill>
                <a:srgbClr val="666666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○"/>
            </a:pPr>
            <a:r>
              <a:rPr i="1" lang="en-US" sz="1800">
                <a:solidFill>
                  <a:srgbClr val="666666"/>
                </a:solidFill>
              </a:rPr>
              <a:t>L/HIRF WG activities resumed in 2022 to support two CIPs from EASA:</a:t>
            </a:r>
            <a:endParaRPr i="1" sz="1800">
              <a:solidFill>
                <a:srgbClr val="666666"/>
              </a:solidFill>
            </a:endParaRPr>
          </a:p>
          <a:p>
            <a: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■"/>
            </a:pPr>
            <a:r>
              <a:rPr i="1" lang="en-US" sz="1800">
                <a:solidFill>
                  <a:srgbClr val="666666"/>
                </a:solidFill>
              </a:rPr>
              <a:t>CIP EASA 2020-02 - L/HIRF Assurance Program in MSG-3</a:t>
            </a:r>
            <a:endParaRPr i="1" sz="1800">
              <a:solidFill>
                <a:srgbClr val="666666"/>
              </a:solidFill>
            </a:endParaRPr>
          </a:p>
          <a:p>
            <a: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■"/>
            </a:pPr>
            <a:r>
              <a:rPr i="1" lang="en-US" sz="1800">
                <a:solidFill>
                  <a:srgbClr val="666666"/>
                </a:solidFill>
              </a:rPr>
              <a:t>CIP EASA 2020-05 - Analysis of bonding devices in MSG-3</a:t>
            </a:r>
            <a:endParaRPr i="1" sz="1800">
              <a:solidFill>
                <a:srgbClr val="666666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○"/>
            </a:pPr>
            <a:r>
              <a:rPr i="1" lang="en-US" sz="1800">
                <a:solidFill>
                  <a:srgbClr val="666666"/>
                </a:solidFill>
              </a:rPr>
              <a:t>The MPIG L/HIRF provided comments and proposed changes to the CIPs prior to the 2023 IMRBPB;</a:t>
            </a:r>
            <a:endParaRPr i="1" sz="1800">
              <a:solidFill>
                <a:srgbClr val="666666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○"/>
            </a:pPr>
            <a:r>
              <a:rPr i="1" lang="en-US" sz="1800">
                <a:solidFill>
                  <a:srgbClr val="666666"/>
                </a:solidFill>
              </a:rPr>
              <a:t>2023 IMRBPB:</a:t>
            </a:r>
            <a:endParaRPr i="1" sz="1800">
              <a:solidFill>
                <a:srgbClr val="666666"/>
              </a:solidFill>
            </a:endParaRPr>
          </a:p>
          <a:p>
            <a: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■"/>
            </a:pPr>
            <a:r>
              <a:rPr i="1" lang="en-US" sz="1800">
                <a:solidFill>
                  <a:srgbClr val="666666"/>
                </a:solidFill>
              </a:rPr>
              <a:t>Both CIPs were not part of the CIP package;</a:t>
            </a:r>
            <a:endParaRPr i="1" sz="1800">
              <a:solidFill>
                <a:srgbClr val="666666"/>
              </a:solidFill>
            </a:endParaRPr>
          </a:p>
          <a:p>
            <a: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■"/>
            </a:pPr>
            <a:r>
              <a:rPr i="1" lang="en-US" sz="1800">
                <a:solidFill>
                  <a:srgbClr val="666666"/>
                </a:solidFill>
              </a:rPr>
              <a:t>CIP EASA 2023-08 was introduced instead (similar intent as CIP EASA 2020-02);</a:t>
            </a:r>
            <a:endParaRPr i="1" sz="1800">
              <a:solidFill>
                <a:srgbClr val="666666"/>
              </a:solidFill>
            </a:endParaRPr>
          </a:p>
          <a:p>
            <a: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■"/>
            </a:pPr>
            <a:r>
              <a:rPr i="1" lang="en-US" sz="1800">
                <a:solidFill>
                  <a:srgbClr val="666666"/>
                </a:solidFill>
              </a:rPr>
              <a:t>L/HIRF WG provided feedback to 2023-08 during the IMRBPB;</a:t>
            </a:r>
            <a:endParaRPr i="1" sz="18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" name="Google Shape;60;p9"/>
          <p:cNvSpPr txBox="1"/>
          <p:nvPr/>
        </p:nvSpPr>
        <p:spPr>
          <a:xfrm>
            <a:off x="227000" y="-2"/>
            <a:ext cx="88233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L/HIRF WG Activities</a:t>
            </a:r>
            <a:endParaRPr b="0" i="0" sz="2200" u="none">
              <a:solidFill>
                <a:srgbClr val="B023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9"/>
          <p:cNvSpPr txBox="1"/>
          <p:nvPr/>
        </p:nvSpPr>
        <p:spPr>
          <a:xfrm>
            <a:off x="288925" y="1208275"/>
            <a:ext cx="9273600" cy="4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✓"/>
            </a:pPr>
            <a:r>
              <a:rPr lang="en-US" sz="1800">
                <a:solidFill>
                  <a:schemeClr val="dk1"/>
                </a:solidFill>
              </a:rPr>
              <a:t>2023 </a:t>
            </a:r>
            <a:r>
              <a:rPr lang="en-US" sz="1800">
                <a:solidFill>
                  <a:schemeClr val="dk1"/>
                </a:solidFill>
              </a:rPr>
              <a:t>Activities</a:t>
            </a:r>
            <a:r>
              <a:rPr lang="en-US" sz="1800">
                <a:solidFill>
                  <a:schemeClr val="dk1"/>
                </a:solidFill>
              </a:rPr>
              <a:t> (after IMRBPB)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Industry discussed the outcome of the IMRBPB and agreed to a way forward;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Based on regulator’s preference to remove </a:t>
            </a:r>
            <a:r>
              <a:rPr lang="en-US" sz="1800">
                <a:solidFill>
                  <a:schemeClr val="dk1"/>
                </a:solidFill>
              </a:rPr>
              <a:t>the</a:t>
            </a:r>
            <a:r>
              <a:rPr lang="en-US" sz="1800">
                <a:solidFill>
                  <a:schemeClr val="dk1"/>
                </a:solidFill>
              </a:rPr>
              <a:t> Assurance Program (AP) from MSG-3, the </a:t>
            </a:r>
            <a:r>
              <a:rPr lang="en-US" sz="1800">
                <a:solidFill>
                  <a:schemeClr val="dk1"/>
                </a:solidFill>
              </a:rPr>
              <a:t>industry</a:t>
            </a:r>
            <a:r>
              <a:rPr lang="en-US" sz="1800">
                <a:solidFill>
                  <a:schemeClr val="dk1"/>
                </a:solidFill>
              </a:rPr>
              <a:t> members agreed to make MSG-3 agnostic to the Assurance Program, so long as guidance is provided in the IMPS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62" name="Google Shape;62;p9"/>
          <p:cNvPicPr preferRelativeResize="0"/>
          <p:nvPr/>
        </p:nvPicPr>
        <p:blipFill rotWithShape="1">
          <a:blip r:embed="rId3">
            <a:alphaModFix/>
          </a:blip>
          <a:srcRect b="4522" l="19976" r="3277" t="18029"/>
          <a:stretch/>
        </p:blipFill>
        <p:spPr>
          <a:xfrm>
            <a:off x="2819375" y="2682250"/>
            <a:ext cx="3638550" cy="305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" name="Google Shape;69;p10"/>
          <p:cNvSpPr txBox="1"/>
          <p:nvPr/>
        </p:nvSpPr>
        <p:spPr>
          <a:xfrm>
            <a:off x="227000" y="-2"/>
            <a:ext cx="88233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L/HIRF WG Activities</a:t>
            </a:r>
            <a:endParaRPr b="0" i="0" sz="2200" u="none">
              <a:solidFill>
                <a:srgbClr val="B023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0"/>
          <p:cNvSpPr txBox="1"/>
          <p:nvPr/>
        </p:nvSpPr>
        <p:spPr>
          <a:xfrm>
            <a:off x="288925" y="1208275"/>
            <a:ext cx="9273600" cy="4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✓"/>
            </a:pPr>
            <a:r>
              <a:rPr lang="en-US" sz="1800">
                <a:solidFill>
                  <a:schemeClr val="dk1"/>
                </a:solidFill>
              </a:rPr>
              <a:t>2023 Activities (after IMRBPB)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October: shared industry position with regulators part of the L/HIRF WG (EASA, FAA, TCCA, CAAC);</a:t>
            </a:r>
            <a:endParaRPr sz="1800">
              <a:solidFill>
                <a:schemeClr val="dk1"/>
              </a:solidFill>
            </a:endParaRPr>
          </a:p>
          <a:p>
            <a: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-US" sz="1800">
                <a:solidFill>
                  <a:schemeClr val="dk1"/>
                </a:solidFill>
              </a:rPr>
              <a:t>Outcome:</a:t>
            </a:r>
            <a:endParaRPr sz="1800">
              <a:solidFill>
                <a:schemeClr val="dk1"/>
              </a:solidFill>
            </a:endParaRPr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Create guidance to the IMPS ← Start here;</a:t>
            </a:r>
            <a:endParaRPr sz="1800">
              <a:solidFill>
                <a:schemeClr val="dk1"/>
              </a:solidFill>
            </a:endParaRPr>
          </a:p>
          <a:p>
            <a:pPr indent="-3429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The group needed to work on the removal of the AP from the current flowchart and methodology guidance;</a:t>
            </a:r>
            <a:endParaRPr sz="1800">
              <a:solidFill>
                <a:schemeClr val="dk1"/>
              </a:solidFill>
            </a:endParaRPr>
          </a:p>
          <a:p>
            <a:pPr indent="-3429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Concern raised about not publishing tasks that were the outcome of the MSG-3 analysis itself;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November: Initial IMPS guidance shared with the whole group for discussion;</a:t>
            </a:r>
            <a:endParaRPr sz="1800">
              <a:solidFill>
                <a:schemeClr val="dk1"/>
              </a:solidFill>
            </a:endParaRPr>
          </a:p>
          <a:p>
            <a: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-US" sz="1800">
                <a:solidFill>
                  <a:schemeClr val="dk1"/>
                </a:solidFill>
              </a:rPr>
              <a:t>Comments and proposals received;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7" name="Google Shape;77;p11"/>
          <p:cNvSpPr txBox="1"/>
          <p:nvPr/>
        </p:nvSpPr>
        <p:spPr>
          <a:xfrm>
            <a:off x="227000" y="-2"/>
            <a:ext cx="88233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L/HIRF WG Activities</a:t>
            </a:r>
            <a:endParaRPr b="0" i="0" sz="2200" u="none">
              <a:solidFill>
                <a:srgbClr val="B023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1"/>
          <p:cNvSpPr txBox="1"/>
          <p:nvPr/>
        </p:nvSpPr>
        <p:spPr>
          <a:xfrm>
            <a:off x="288925" y="1208275"/>
            <a:ext cx="9273600" cy="4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✓"/>
            </a:pPr>
            <a:r>
              <a:rPr lang="en-US" sz="1800">
                <a:solidFill>
                  <a:schemeClr val="dk1"/>
                </a:solidFill>
              </a:rPr>
              <a:t>2024 Activities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January-February: offline discussions (email) on IMPS guidance proposals;</a:t>
            </a:r>
            <a:endParaRPr sz="1800">
              <a:solidFill>
                <a:schemeClr val="dk1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-US" sz="1800">
                <a:solidFill>
                  <a:schemeClr val="dk1"/>
                </a:solidFill>
              </a:rPr>
              <a:t>Draft CIP prepared (IMPS guidance), awaiting agreement on the contents;</a:t>
            </a:r>
            <a:endParaRPr sz="1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February: meeting to discuss the IMPS proposals;</a:t>
            </a:r>
            <a:endParaRPr sz="1800">
              <a:solidFill>
                <a:schemeClr val="dk1"/>
              </a:solidFill>
            </a:endParaRPr>
          </a:p>
          <a:p>
            <a:pPr indent="-3429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-US" sz="1800">
                <a:solidFill>
                  <a:schemeClr val="dk1"/>
                </a:solidFill>
              </a:rPr>
              <a:t>Outcome:</a:t>
            </a:r>
            <a:endParaRPr sz="1800">
              <a:solidFill>
                <a:schemeClr val="dk1"/>
              </a:solidFill>
            </a:endParaRPr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Discussion about the concerns raised before led the group to change gear towards keeping </a:t>
            </a:r>
            <a:r>
              <a:rPr lang="en-US" sz="1800">
                <a:solidFill>
                  <a:schemeClr val="dk1"/>
                </a:solidFill>
              </a:rPr>
              <a:t>the</a:t>
            </a:r>
            <a:r>
              <a:rPr lang="en-US" sz="1800">
                <a:solidFill>
                  <a:schemeClr val="dk1"/>
                </a:solidFill>
              </a:rPr>
              <a:t> AP within MSG-3;</a:t>
            </a:r>
            <a:endParaRPr sz="1800">
              <a:solidFill>
                <a:schemeClr val="dk1"/>
              </a:solidFill>
            </a:endParaRPr>
          </a:p>
          <a:p>
            <a:pPr indent="-342900" lvl="4" marL="2286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Current issues are related to lack of clarity on current guidance;</a:t>
            </a:r>
            <a:endParaRPr sz="1800">
              <a:solidFill>
                <a:schemeClr val="dk1"/>
              </a:solidFill>
            </a:endParaRPr>
          </a:p>
          <a:p>
            <a:pPr indent="-342900" lvl="4" marL="2286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Creating MSG-3 tasks that would not be published in the MRBR/MTBR is of concern;</a:t>
            </a:r>
            <a:endParaRPr sz="1800">
              <a:solidFill>
                <a:schemeClr val="dk1"/>
              </a:solidFill>
            </a:endParaRPr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Agreed path forward:</a:t>
            </a:r>
            <a:endParaRPr sz="1800">
              <a:solidFill>
                <a:schemeClr val="dk1"/>
              </a:solidFill>
            </a:endParaRPr>
          </a:p>
          <a:p>
            <a:pPr indent="-342900" lvl="4" marL="2286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All regulators in the meeting (EASA, FAA, TCCA) supported to keep the AP in MSG-3 if clarifications are provided that would resolve the issues of misuse/</a:t>
            </a:r>
            <a:r>
              <a:rPr lang="en-US" sz="1800">
                <a:solidFill>
                  <a:schemeClr val="dk1"/>
                </a:solidFill>
              </a:rPr>
              <a:t>misinterpretation</a:t>
            </a:r>
            <a:r>
              <a:rPr lang="en-US" sz="1800">
                <a:solidFill>
                  <a:schemeClr val="dk1"/>
                </a:solidFill>
              </a:rPr>
              <a:t> of the methodology;</a:t>
            </a:r>
            <a:endParaRPr sz="1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" name="Google Shape;85;p12"/>
          <p:cNvSpPr txBox="1"/>
          <p:nvPr/>
        </p:nvSpPr>
        <p:spPr>
          <a:xfrm>
            <a:off x="227000" y="-2"/>
            <a:ext cx="88233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L/HIRF WG Activities</a:t>
            </a:r>
            <a:endParaRPr b="0" i="0" sz="2200" u="none">
              <a:solidFill>
                <a:srgbClr val="B023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2"/>
          <p:cNvSpPr txBox="1"/>
          <p:nvPr/>
        </p:nvSpPr>
        <p:spPr>
          <a:xfrm>
            <a:off x="288925" y="1208275"/>
            <a:ext cx="9273600" cy="4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March:</a:t>
            </a:r>
            <a:endParaRPr sz="1800">
              <a:solidFill>
                <a:schemeClr val="dk1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-US" sz="1800">
                <a:solidFill>
                  <a:schemeClr val="dk1"/>
                </a:solidFill>
              </a:rPr>
              <a:t>Boeing brought the historical background of the current methodology;</a:t>
            </a:r>
            <a:endParaRPr sz="1800">
              <a:solidFill>
                <a:schemeClr val="dk1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-US" sz="1800">
                <a:solidFill>
                  <a:schemeClr val="dk1"/>
                </a:solidFill>
              </a:rPr>
              <a:t>The group </a:t>
            </a:r>
            <a:r>
              <a:rPr lang="en-US" sz="1800">
                <a:solidFill>
                  <a:schemeClr val="dk1"/>
                </a:solidFill>
              </a:rPr>
              <a:t>discussed</a:t>
            </a:r>
            <a:r>
              <a:rPr lang="en-US" sz="1800">
                <a:solidFill>
                  <a:schemeClr val="dk1"/>
                </a:solidFill>
              </a:rPr>
              <a:t> via email the proposals;</a:t>
            </a:r>
            <a:endParaRPr sz="1800">
              <a:solidFill>
                <a:schemeClr val="dk1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-US" sz="1800">
                <a:solidFill>
                  <a:schemeClr val="dk1"/>
                </a:solidFill>
              </a:rPr>
              <a:t>A new CIP was proposed (March 10):</a:t>
            </a:r>
            <a:endParaRPr sz="1800">
              <a:solidFill>
                <a:schemeClr val="dk1"/>
              </a:solidFill>
            </a:endParaRPr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CIP IND 2024-XX - Clarification to the use of an L/HIRF Assurance Program in the MSG-3 methodology</a:t>
            </a:r>
            <a:endParaRPr sz="1800">
              <a:solidFill>
                <a:schemeClr val="dk1"/>
              </a:solidFill>
            </a:endParaRPr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Deadline to reach consensus (March 13) was too short. No consensus achieved;</a:t>
            </a:r>
            <a:endParaRPr sz="1800">
              <a:solidFill>
                <a:schemeClr val="dk1"/>
              </a:solidFill>
            </a:endParaRPr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Majority of industry members agreed with the CIP by March 20;</a:t>
            </a:r>
            <a:endParaRPr sz="1800">
              <a:solidFill>
                <a:schemeClr val="dk1"/>
              </a:solidFill>
            </a:endParaRPr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No feedback from regulators;</a:t>
            </a:r>
            <a:endParaRPr sz="1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3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3" name="Google Shape;93;p13"/>
          <p:cNvSpPr txBox="1"/>
          <p:nvPr/>
        </p:nvSpPr>
        <p:spPr>
          <a:xfrm>
            <a:off x="227000" y="-2"/>
            <a:ext cx="88233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177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L/HIRF WG Activities</a:t>
            </a:r>
            <a:endParaRPr b="0" i="0" sz="2200" u="none">
              <a:solidFill>
                <a:srgbClr val="B0232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3"/>
          <p:cNvSpPr txBox="1"/>
          <p:nvPr/>
        </p:nvSpPr>
        <p:spPr>
          <a:xfrm>
            <a:off x="288925" y="1208275"/>
            <a:ext cx="9273600" cy="45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April:</a:t>
            </a:r>
            <a:endParaRPr sz="1800">
              <a:solidFill>
                <a:schemeClr val="dk1"/>
              </a:solidFill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-US" sz="1800">
                <a:solidFill>
                  <a:schemeClr val="dk1"/>
                </a:solidFill>
              </a:rPr>
              <a:t>MPIG received the IMRBPB CIP package with reworded CIP EASA 2023-08 R1;</a:t>
            </a:r>
            <a:endParaRPr sz="1800">
              <a:solidFill>
                <a:schemeClr val="dk1"/>
              </a:solidFill>
            </a:endParaRPr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The CIP does not reflect the discussions that took place in the L/HIRF WG;</a:t>
            </a:r>
            <a:endParaRPr sz="1800">
              <a:solidFill>
                <a:schemeClr val="dk1"/>
              </a:solidFill>
            </a:endParaRPr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-US" sz="1800">
                <a:solidFill>
                  <a:schemeClr val="dk1"/>
                </a:solidFill>
              </a:rPr>
              <a:t>The MPIG does not support the CIP as written based on the same feedback as provided to the original CIP: lack of guidance in the IMPS and removal of guidance from MSG-3 will worsen the harmonization of the use of the Assurance Program amongst OEMs;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✓"/>
            </a:pPr>
            <a:r>
              <a:rPr b="1" lang="en-US" sz="1800">
                <a:solidFill>
                  <a:schemeClr val="dk1"/>
                </a:solidFill>
              </a:rPr>
              <a:t>MPIG Recommendation (Path forward):</a:t>
            </a:r>
            <a:endParaRPr b="1"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Continue the work at the L/HIRF WG with industry and the 4 participating regulators;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Achieve consensus within the L/HIRF WG;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Share draft CIP amongst each group (IMRBPB and MPIG);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-US" sz="1800">
                <a:solidFill>
                  <a:schemeClr val="dk1"/>
                </a:solidFill>
              </a:rPr>
              <a:t>Present as agreed CIP to the 2025 IMRBPB;</a:t>
            </a:r>
            <a:endParaRPr sz="1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lor Logo Horz with tag.jpg" id="100" name="Google Shape;10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625" y="1778000"/>
            <a:ext cx="4738687" cy="150812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4"/>
          <p:cNvSpPr txBox="1"/>
          <p:nvPr/>
        </p:nvSpPr>
        <p:spPr>
          <a:xfrm>
            <a:off x="2043112" y="3811587"/>
            <a:ext cx="7240587" cy="12620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4"/>
          <p:cNvSpPr txBox="1"/>
          <p:nvPr>
            <p:ph idx="12" type="sldNum"/>
          </p:nvPr>
        </p:nvSpPr>
        <p:spPr>
          <a:xfrm>
            <a:off x="8986097" y="6333134"/>
            <a:ext cx="576300" cy="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3_ATA Case for a National Airline Policy 083111 REV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6_ATA Case for a National Airline Policy 083111 REV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