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65" r:id="rId6"/>
  </p:sldMasterIdLst>
  <p:notesMasterIdLst>
    <p:notesMasterId r:id="rId14"/>
  </p:notesMasterIdLst>
  <p:sldIdLst>
    <p:sldId id="256" r:id="rId7"/>
    <p:sldId id="300" r:id="rId8"/>
    <p:sldId id="342" r:id="rId9"/>
    <p:sldId id="358" r:id="rId10"/>
    <p:sldId id="354" r:id="rId11"/>
    <p:sldId id="357" r:id="rId12"/>
    <p:sldId id="31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6"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0"/>
  </p:normalViewPr>
  <p:slideViewPr>
    <p:cSldViewPr>
      <p:cViewPr varScale="1">
        <p:scale>
          <a:sx n="108" d="100"/>
          <a:sy n="108" d="100"/>
        </p:scale>
        <p:origin x="1668" y="108"/>
      </p:cViewPr>
      <p:guideLst>
        <p:guide orient="horz" pos="2496"/>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E13F5E-A7C3-46A1-9878-D533C43E75BD}" type="datetimeFigureOut">
              <a:rPr lang="en-GB" smtClean="0"/>
              <a:t>29/04/2024</a:t>
            </a:fld>
            <a:endParaRPr lang="en-GB"/>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8ECF7B-8379-4A96-980C-B0EF3F85C33E}" type="slidenum">
              <a:rPr lang="en-GB" smtClean="0"/>
              <a:t>‹#›</a:t>
            </a:fld>
            <a:endParaRPr lang="en-GB"/>
          </a:p>
        </p:txBody>
      </p:sp>
    </p:spTree>
    <p:extLst>
      <p:ext uri="{BB962C8B-B14F-4D97-AF65-F5344CB8AC3E}">
        <p14:creationId xmlns:p14="http://schemas.microsoft.com/office/powerpoint/2010/main" val="1308695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1</a:t>
            </a:fld>
            <a:endParaRPr lang="en-GB"/>
          </a:p>
        </p:txBody>
      </p:sp>
    </p:spTree>
    <p:extLst>
      <p:ext uri="{BB962C8B-B14F-4D97-AF65-F5344CB8AC3E}">
        <p14:creationId xmlns:p14="http://schemas.microsoft.com/office/powerpoint/2010/main" val="506269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2</a:t>
            </a:fld>
            <a:endParaRPr lang="en-GB"/>
          </a:p>
        </p:txBody>
      </p:sp>
    </p:spTree>
    <p:extLst>
      <p:ext uri="{BB962C8B-B14F-4D97-AF65-F5344CB8AC3E}">
        <p14:creationId xmlns:p14="http://schemas.microsoft.com/office/powerpoint/2010/main" val="3141365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3</a:t>
            </a:fld>
            <a:endParaRPr lang="en-GB"/>
          </a:p>
        </p:txBody>
      </p:sp>
    </p:spTree>
    <p:extLst>
      <p:ext uri="{BB962C8B-B14F-4D97-AF65-F5344CB8AC3E}">
        <p14:creationId xmlns:p14="http://schemas.microsoft.com/office/powerpoint/2010/main" val="2083914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4</a:t>
            </a:fld>
            <a:endParaRPr lang="en-GB"/>
          </a:p>
        </p:txBody>
      </p:sp>
    </p:spTree>
    <p:extLst>
      <p:ext uri="{BB962C8B-B14F-4D97-AF65-F5344CB8AC3E}">
        <p14:creationId xmlns:p14="http://schemas.microsoft.com/office/powerpoint/2010/main" val="3182939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5</a:t>
            </a:fld>
            <a:endParaRPr lang="en-GB"/>
          </a:p>
        </p:txBody>
      </p:sp>
    </p:spTree>
    <p:extLst>
      <p:ext uri="{BB962C8B-B14F-4D97-AF65-F5344CB8AC3E}">
        <p14:creationId xmlns:p14="http://schemas.microsoft.com/office/powerpoint/2010/main" val="2720152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6</a:t>
            </a:fld>
            <a:endParaRPr lang="en-GB"/>
          </a:p>
        </p:txBody>
      </p:sp>
    </p:spTree>
    <p:extLst>
      <p:ext uri="{BB962C8B-B14F-4D97-AF65-F5344CB8AC3E}">
        <p14:creationId xmlns:p14="http://schemas.microsoft.com/office/powerpoint/2010/main" val="2955896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7</a:t>
            </a:fld>
            <a:endParaRPr lang="en-GB"/>
          </a:p>
        </p:txBody>
      </p:sp>
    </p:spTree>
    <p:extLst>
      <p:ext uri="{BB962C8B-B14F-4D97-AF65-F5344CB8AC3E}">
        <p14:creationId xmlns:p14="http://schemas.microsoft.com/office/powerpoint/2010/main" val="4232573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losur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fld id="{00F4709F-F898-41A4-8C24-62F84D1800A2}" type="datetimeFigureOut">
              <a:rPr lang="en-US" smtClean="0"/>
              <a:pPr/>
              <a:t>4/29/2024</a:t>
            </a:fld>
            <a:endParaRPr lang="en-US" dirty="0"/>
          </a:p>
          <a:p>
            <a:endParaRPr lang="en-US" dirty="0"/>
          </a:p>
        </p:txBody>
      </p:sp>
      <p:sp>
        <p:nvSpPr>
          <p:cNvPr id="4" name="Slide Number Placeholder 3"/>
          <p:cNvSpPr>
            <a:spLocks noGrp="1"/>
          </p:cNvSpPr>
          <p:nvPr>
            <p:ph type="sldNum" sz="quarter" idx="11"/>
          </p:nvPr>
        </p:nvSpPr>
        <p:spPr/>
        <p:txBody>
          <a:bodyPr/>
          <a:lstStyle/>
          <a:p>
            <a:fld id="{B687E342-DD06-44AE-96E2-400C5AD2E7A5}" type="slidenum">
              <a:rPr lang="en-US" smtClean="0"/>
              <a:pPr/>
              <a:t>‹#›</a:t>
            </a:fld>
            <a:endParaRPr lang="en-US"/>
          </a:p>
        </p:txBody>
      </p:sp>
      <p:sp>
        <p:nvSpPr>
          <p:cNvPr id="6" name="Title 1"/>
          <p:cNvSpPr>
            <a:spLocks noGrp="1"/>
          </p:cNvSpPr>
          <p:nvPr>
            <p:ph type="ctrTitle" hasCustomPrompt="1"/>
          </p:nvPr>
        </p:nvSpPr>
        <p:spPr>
          <a:xfrm>
            <a:off x="1818167" y="3019647"/>
            <a:ext cx="7134463" cy="1329069"/>
          </a:xfrm>
          <a:prstGeom prst="rect">
            <a:avLst/>
          </a:prstGeom>
        </p:spPr>
        <p:txBody>
          <a:bodyPr/>
          <a:lstStyle>
            <a:lvl1pPr algn="l">
              <a:defRPr sz="4400"/>
            </a:lvl1pPr>
          </a:lstStyle>
          <a:p>
            <a:r>
              <a:rPr lang="en-US" dirty="0"/>
              <a:t>Click to edit Title</a:t>
            </a:r>
          </a:p>
        </p:txBody>
      </p:sp>
      <p:sp>
        <p:nvSpPr>
          <p:cNvPr id="8" name="Subtitle 2"/>
          <p:cNvSpPr>
            <a:spLocks noGrp="1"/>
          </p:cNvSpPr>
          <p:nvPr>
            <p:ph type="subTitle" idx="1" hasCustomPrompt="1"/>
          </p:nvPr>
        </p:nvSpPr>
        <p:spPr>
          <a:xfrm>
            <a:off x="1818167" y="4513521"/>
            <a:ext cx="7144858" cy="1752600"/>
          </a:xfrm>
          <a:prstGeom prst="rect">
            <a:avLst/>
          </a:prstGeo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Your Name and Organization</a:t>
            </a:r>
          </a:p>
        </p:txBody>
      </p:sp>
    </p:spTree>
    <p:extLst>
      <p:ext uri="{BB962C8B-B14F-4D97-AF65-F5344CB8AC3E}">
        <p14:creationId xmlns:p14="http://schemas.microsoft.com/office/powerpoint/2010/main" val="515031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3039" y="274638"/>
            <a:ext cx="8789986" cy="687387"/>
          </a:xfrm>
          <a:prstGeom prst="rect">
            <a:avLst/>
          </a:prstGeom>
        </p:spPr>
        <p:txBody>
          <a:bodyPr/>
          <a:lstStyle/>
          <a:p>
            <a:r>
              <a:rPr lang="en-US"/>
              <a:t>Click to edit Master title style</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4033505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with Lines">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052994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57485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1"/>
            <a:ext cx="3008313" cy="4402174"/>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839071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4949042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7387"/>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160305" y="1120776"/>
            <a:ext cx="8786843" cy="474158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3075268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399" y="1120775"/>
            <a:ext cx="2333625" cy="477361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73038" y="1120775"/>
            <a:ext cx="6303962" cy="477361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869337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1552055-DA43-4033-A391-48E466C8D14A}" type="datetime1">
              <a:rPr lang="en-US" smtClean="0"/>
              <a:pPr/>
              <a:t>4/29/2024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BF7C4-305F-4225-9677-92263D7610C9}" type="slidenum">
              <a:rPr lang="en-US" smtClean="0"/>
              <a:pPr/>
              <a:t>‹#›</a:t>
            </a:fld>
            <a:endParaRPr lang="en-US"/>
          </a:p>
        </p:txBody>
      </p:sp>
    </p:spTree>
    <p:extLst>
      <p:ext uri="{BB962C8B-B14F-4D97-AF65-F5344CB8AC3E}">
        <p14:creationId xmlns:p14="http://schemas.microsoft.com/office/powerpoint/2010/main" val="483079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D5C5147-DCC7-45A4-8E3D-CCA8E71E2B5F}" type="datetime1">
              <a:rPr lang="en-US" smtClean="0"/>
              <a:pPr/>
              <a:t>4/29/2024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BF7C4-305F-4225-9677-92263D7610C9}" type="slidenum">
              <a:rPr lang="en-US" smtClean="0"/>
              <a:pPr/>
              <a:t>‹#›</a:t>
            </a:fld>
            <a:endParaRPr lang="en-US"/>
          </a:p>
        </p:txBody>
      </p:sp>
    </p:spTree>
    <p:extLst>
      <p:ext uri="{BB962C8B-B14F-4D97-AF65-F5344CB8AC3E}">
        <p14:creationId xmlns:p14="http://schemas.microsoft.com/office/powerpoint/2010/main" val="3239486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73DA893-E794-40C2-835E-17412753D217}" type="datetime1">
              <a:rPr lang="en-US" smtClean="0"/>
              <a:pPr/>
              <a:t>4/29/2024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BF7C4-305F-4225-9677-92263D7610C9}" type="slidenum">
              <a:rPr lang="en-US" smtClean="0"/>
              <a:pPr/>
              <a:t>‹#›</a:t>
            </a:fld>
            <a:endParaRPr lang="en-US"/>
          </a:p>
        </p:txBody>
      </p:sp>
    </p:spTree>
    <p:extLst>
      <p:ext uri="{BB962C8B-B14F-4D97-AF65-F5344CB8AC3E}">
        <p14:creationId xmlns:p14="http://schemas.microsoft.com/office/powerpoint/2010/main" val="1700117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73039" y="120872"/>
            <a:ext cx="8789986" cy="841153"/>
          </a:xfrm>
          <a:prstGeom prst="rect">
            <a:avLst/>
          </a:prstGeom>
        </p:spPr>
        <p:txBody>
          <a:bodyPr/>
          <a:lstStyle>
            <a:lvl1pPr>
              <a:defRPr b="1"/>
            </a:lvl1pPr>
          </a:lstStyle>
          <a:p>
            <a:r>
              <a:rPr lang="en-US" dirty="0"/>
              <a:t>Click to edit Section title</a:t>
            </a:r>
          </a:p>
        </p:txBody>
      </p:sp>
      <p:sp>
        <p:nvSpPr>
          <p:cNvPr id="3" name="Subtitle 2"/>
          <p:cNvSpPr>
            <a:spLocks noGrp="1"/>
          </p:cNvSpPr>
          <p:nvPr>
            <p:ph type="subTitle" idx="1"/>
          </p:nvPr>
        </p:nvSpPr>
        <p:spPr>
          <a:xfrm>
            <a:off x="173037" y="1120776"/>
            <a:ext cx="8789987" cy="4727132"/>
          </a:xfrm>
          <a:prstGeom prst="rect">
            <a:avLst/>
          </a:prstGeom>
        </p:spPr>
        <p:txBody>
          <a:bodyPr/>
          <a:lstStyle>
            <a:lvl1pPr marL="0" indent="0" algn="ct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1263742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3037" y="274638"/>
            <a:ext cx="8789987" cy="687387"/>
          </a:xfrm>
          <a:prstGeom prst="rect">
            <a:avLst/>
          </a:prstGeom>
        </p:spPr>
        <p:txBody>
          <a:bodyPr/>
          <a:lstStyle>
            <a:lvl1pPr>
              <a:defRPr b="1"/>
            </a:lvl1pPr>
          </a:lstStyle>
          <a:p>
            <a:r>
              <a:rPr lang="en-US" dirty="0"/>
              <a:t>Click to edit Slide title</a:t>
            </a:r>
          </a:p>
        </p:txBody>
      </p:sp>
      <p:sp>
        <p:nvSpPr>
          <p:cNvPr id="3" name="Content Placeholder 2"/>
          <p:cNvSpPr>
            <a:spLocks noGrp="1"/>
          </p:cNvSpPr>
          <p:nvPr>
            <p:ph idx="1"/>
          </p:nvPr>
        </p:nvSpPr>
        <p:spPr>
          <a:xfrm>
            <a:off x="160305" y="1105786"/>
            <a:ext cx="8786843" cy="4756573"/>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833170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037" y="132612"/>
            <a:ext cx="8789987" cy="829414"/>
          </a:xfrm>
          <a:prstGeom prst="rect">
            <a:avLst/>
          </a:prstGeom>
        </p:spPr>
        <p:txBody>
          <a:bodyPr anchor="t"/>
          <a:lstStyle>
            <a:lvl1pPr algn="l">
              <a:defRPr sz="4000" b="1" cap="all"/>
            </a:lvl1pPr>
          </a:lstStyle>
          <a:p>
            <a:r>
              <a:rPr lang="en-US" dirty="0"/>
              <a:t>Click to edit Master title</a:t>
            </a:r>
          </a:p>
        </p:txBody>
      </p:sp>
      <p:sp>
        <p:nvSpPr>
          <p:cNvPr id="3" name="Text Placeholder 2"/>
          <p:cNvSpPr>
            <a:spLocks noGrp="1"/>
          </p:cNvSpPr>
          <p:nvPr>
            <p:ph type="body" idx="1"/>
          </p:nvPr>
        </p:nvSpPr>
        <p:spPr>
          <a:xfrm>
            <a:off x="173038" y="1120776"/>
            <a:ext cx="8789987" cy="4121076"/>
          </a:xfrm>
          <a:prstGeom prst="rect">
            <a:avLst/>
          </a:prstGeom>
        </p:spPr>
        <p:txBody>
          <a:bodyPr anchor="b"/>
          <a:lstStyle>
            <a:lvl1pPr marL="0" indent="0">
              <a:buNone/>
              <a:defRPr sz="32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422580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3037" y="274638"/>
            <a:ext cx="8789987" cy="687387"/>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73038" y="1120776"/>
            <a:ext cx="4322762" cy="47736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120776"/>
            <a:ext cx="4314825" cy="47736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1014916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037" y="274638"/>
            <a:ext cx="8789987" cy="687387"/>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73038" y="1109793"/>
            <a:ext cx="432435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73038" y="1818167"/>
            <a:ext cx="4324350" cy="4076221"/>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120426"/>
            <a:ext cx="431800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860699"/>
            <a:ext cx="4318000" cy="403369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42126872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ags" Target="../tags/tag1.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00F4709F-F898-41A4-8C24-62F84D1800A2}" type="datetimeFigureOut">
              <a:rPr lang="en-US" smtClean="0">
                <a:solidFill>
                  <a:schemeClr val="tx1"/>
                </a:solidFill>
              </a:rPr>
              <a:pPr/>
              <a:t>4/29/2024</a:t>
            </a:fld>
            <a:endParaRPr lang="en-US" dirty="0">
              <a:solidFill>
                <a:schemeClr val="tx1"/>
              </a:solidFill>
            </a:endParaRPr>
          </a:p>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B687E342-DD06-44AE-96E2-400C5AD2E7A5}" type="slidenum">
              <a:rPr lang="en-US" smtClean="0"/>
              <a:pPr/>
              <a:t>‹#›</a:t>
            </a:fld>
            <a:endParaRPr lang="en-US" dirty="0"/>
          </a:p>
        </p:txBody>
      </p:sp>
      <p:pic>
        <p:nvPicPr>
          <p:cNvPr id="7" name="Picture 6" descr="Color Logo Horz with tag.jpg"/>
          <p:cNvPicPr>
            <a:picLocks noChangeAspect="1"/>
          </p:cNvPicPr>
          <p:nvPr/>
        </p:nvPicPr>
        <p:blipFill>
          <a:blip r:embed="rId6" cstate="print"/>
          <a:srcRect/>
          <a:stretch>
            <a:fillRect/>
          </a:stretch>
        </p:blipFill>
        <p:spPr bwMode="auto">
          <a:xfrm>
            <a:off x="428625" y="1778000"/>
            <a:ext cx="4738688" cy="1508125"/>
          </a:xfrm>
          <a:prstGeom prst="rect">
            <a:avLst/>
          </a:prstGeom>
          <a:noFill/>
          <a:ln w="9525">
            <a:noFill/>
            <a:miter lim="800000"/>
            <a:headEnd/>
            <a:tailEnd/>
          </a:ln>
        </p:spPr>
      </p:pic>
    </p:spTree>
    <p:extLst>
      <p:ext uri="{BB962C8B-B14F-4D97-AF65-F5344CB8AC3E}">
        <p14:creationId xmlns:p14="http://schemas.microsoft.com/office/powerpoint/2010/main" val="39240836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fld id="{5F750D33-DC24-4F4D-A754-4C87614A3F4D}" type="datetimeFigureOut">
              <a:rPr lang="en-US" smtClean="0"/>
              <a:pPr/>
              <a:t>4/29/2024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6B3E33E8-0FBA-4D04-9912-91DBA175E9A3}" type="slidenum">
              <a:rPr lang="en-US" smtClean="0"/>
              <a:pPr/>
              <a:t>‹#›</a:t>
            </a:fld>
            <a:endParaRPr lang="en-US" dirty="0"/>
          </a:p>
        </p:txBody>
      </p:sp>
      <p:sp>
        <p:nvSpPr>
          <p:cNvPr id="14" name="Rectangle 4"/>
          <p:cNvSpPr txBox="1">
            <a:spLocks noChangeArrowheads="1"/>
          </p:cNvSpPr>
          <p:nvPr>
            <p:custDataLst>
              <p:tags r:id="rId13"/>
            </p:custDataLst>
          </p:nvPr>
        </p:nvSpPr>
        <p:spPr bwMode="auto">
          <a:xfrm>
            <a:off x="160306" y="249236"/>
            <a:ext cx="8823387" cy="1262359"/>
          </a:xfrm>
          <a:prstGeom prst="rect">
            <a:avLst/>
          </a:prstGeom>
          <a:noFill/>
          <a:ln w="9525">
            <a:noFill/>
            <a:miter lim="800000"/>
            <a:headEnd/>
            <a:tailEnd/>
          </a:ln>
        </p:spPr>
        <p:txBody>
          <a:bodyPr lIns="0" rIns="0" anchor="b"/>
          <a:lstStyle/>
          <a:p>
            <a:pPr marL="177800">
              <a:lnSpc>
                <a:spcPts val="2700"/>
              </a:lnSpc>
            </a:pPr>
            <a:endParaRPr lang="zh-CN" altLang="en-US" sz="2400" dirty="0">
              <a:solidFill>
                <a:srgbClr val="B1222B"/>
              </a:solidFill>
              <a:ea typeface="宋体" pitchFamily="2" charset="-122"/>
            </a:endParaRPr>
          </a:p>
        </p:txBody>
      </p:sp>
      <p:cxnSp>
        <p:nvCxnSpPr>
          <p:cNvPr id="15" name="Straight Connector 14"/>
          <p:cNvCxnSpPr/>
          <p:nvPr/>
        </p:nvCxnSpPr>
        <p:spPr bwMode="auto">
          <a:xfrm>
            <a:off x="133350" y="685800"/>
            <a:ext cx="8813799"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6" name="Picture 33" descr="Color Logo Horz with tag.jpg"/>
          <p:cNvPicPr>
            <a:picLocks noChangeAspect="1"/>
          </p:cNvPicPr>
          <p:nvPr/>
        </p:nvPicPr>
        <p:blipFill>
          <a:blip r:embed="rId14" cstate="print"/>
          <a:srcRect/>
          <a:stretch>
            <a:fillRect/>
          </a:stretch>
        </p:blipFill>
        <p:spPr bwMode="auto">
          <a:xfrm>
            <a:off x="376483" y="6172200"/>
            <a:ext cx="1922343" cy="612000"/>
          </a:xfrm>
          <a:prstGeom prst="rect">
            <a:avLst/>
          </a:prstGeom>
          <a:noFill/>
          <a:ln w="9525">
            <a:noFill/>
            <a:miter lim="800000"/>
            <a:headEnd/>
            <a:tailEnd/>
          </a:ln>
        </p:spPr>
      </p:pic>
      <p:cxnSp>
        <p:nvCxnSpPr>
          <p:cNvPr id="18" name="Straight Connector 17"/>
          <p:cNvCxnSpPr/>
          <p:nvPr/>
        </p:nvCxnSpPr>
        <p:spPr bwMode="auto">
          <a:xfrm>
            <a:off x="173038" y="6096000"/>
            <a:ext cx="8774111" cy="0"/>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75907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anose="020B0604020202020204" pitchFamily="34" charset="0"/>
        <a:buNone/>
        <a:defRPr sz="32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3090531"/>
            <a:ext cx="6819031" cy="2929269"/>
          </a:xfrm>
        </p:spPr>
        <p:txBody>
          <a:bodyPr/>
          <a:lstStyle/>
          <a:p>
            <a:pPr>
              <a:lnSpc>
                <a:spcPct val="150000"/>
              </a:lnSpc>
            </a:pPr>
            <a:r>
              <a:rPr lang="en-US" sz="2800" b="1" dirty="0">
                <a:solidFill>
                  <a:srgbClr val="0070C0"/>
                </a:solidFill>
              </a:rPr>
              <a:t>MPIG </a:t>
            </a:r>
            <a:r>
              <a:rPr lang="en-US" sz="2400" b="1" dirty="0">
                <a:solidFill>
                  <a:srgbClr val="0070C0"/>
                </a:solidFill>
              </a:rPr>
              <a:t>Structure Working Group </a:t>
            </a:r>
            <a:br>
              <a:rPr lang="en-US" sz="2400" b="1" dirty="0"/>
            </a:br>
            <a:r>
              <a:rPr lang="en-US" sz="2400" b="1" dirty="0"/>
              <a:t>MPIG SWG Report</a:t>
            </a:r>
            <a:br>
              <a:rPr lang="en-US" sz="2400" b="1" dirty="0"/>
            </a:br>
            <a:r>
              <a:rPr lang="en-US" sz="1400" dirty="0">
                <a:latin typeface="Arial"/>
                <a:cs typeface="Arial"/>
              </a:rPr>
              <a:t>29</a:t>
            </a:r>
            <a:r>
              <a:rPr lang="en-US" sz="1400" baseline="30000" dirty="0">
                <a:latin typeface="Arial"/>
                <a:cs typeface="Arial"/>
              </a:rPr>
              <a:t>th</a:t>
            </a:r>
            <a:r>
              <a:rPr lang="en-US" sz="1400" dirty="0">
                <a:latin typeface="Arial"/>
                <a:cs typeface="Arial"/>
              </a:rPr>
              <a:t> April 2024</a:t>
            </a:r>
            <a:br>
              <a:rPr lang="en-US" sz="1400" dirty="0">
                <a:latin typeface="Arial"/>
                <a:cs typeface="Arial"/>
              </a:rPr>
            </a:br>
            <a:br>
              <a:rPr lang="en-US" sz="1400" dirty="0">
                <a:latin typeface="Arial"/>
                <a:cs typeface="Arial"/>
              </a:rPr>
            </a:br>
            <a:r>
              <a:rPr lang="en-GB" sz="1400" dirty="0">
                <a:latin typeface="Arial"/>
                <a:cs typeface="Arial"/>
              </a:rPr>
              <a:t>Issue 1  </a:t>
            </a:r>
            <a:br>
              <a:rPr lang="en-US" sz="1400" dirty="0">
                <a:latin typeface="Arial"/>
                <a:cs typeface="Arial"/>
              </a:rPr>
            </a:br>
            <a:br>
              <a:rPr lang="en-US" sz="1400" dirty="0">
                <a:latin typeface="Arial"/>
                <a:cs typeface="Arial"/>
              </a:rPr>
            </a:br>
            <a:r>
              <a:rPr lang="en-US" sz="1400" dirty="0">
                <a:latin typeface="Arial"/>
                <a:cs typeface="Arial"/>
              </a:rPr>
              <a:t>Jan HUELSMANN, Airbus</a:t>
            </a:r>
            <a:br>
              <a:rPr lang="en-US" sz="1400" dirty="0">
                <a:latin typeface="Arial"/>
                <a:cs typeface="Arial"/>
              </a:rPr>
            </a:br>
            <a:br>
              <a:rPr lang="en-US" sz="3200" b="1" dirty="0"/>
            </a:br>
            <a:br>
              <a:rPr lang="en-US" sz="3200" b="1" dirty="0"/>
            </a:br>
            <a:br>
              <a:rPr lang="en-US" sz="2800" dirty="0"/>
            </a:br>
            <a:br>
              <a:rPr lang="en-US" sz="2800" dirty="0"/>
            </a:b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37" y="76200"/>
            <a:ext cx="8818563" cy="677014"/>
          </a:xfrm>
        </p:spPr>
        <p:txBody>
          <a:bodyPr>
            <a:noAutofit/>
          </a:bodyPr>
          <a:lstStyle/>
          <a:p>
            <a:r>
              <a:rPr lang="en-US" sz="2800" cap="none" dirty="0">
                <a:solidFill>
                  <a:srgbClr val="0070C0"/>
                </a:solidFill>
              </a:rPr>
              <a:t>Structure MPIG SWG Report</a:t>
            </a:r>
            <a:endParaRPr lang="en-US" sz="1800" b="0" cap="none" dirty="0">
              <a:solidFill>
                <a:srgbClr val="0070C0"/>
              </a:solidFill>
            </a:endParaRPr>
          </a:p>
        </p:txBody>
      </p:sp>
      <p:sp>
        <p:nvSpPr>
          <p:cNvPr id="3" name="CaixaDeTexto 2"/>
          <p:cNvSpPr txBox="1"/>
          <p:nvPr/>
        </p:nvSpPr>
        <p:spPr>
          <a:xfrm>
            <a:off x="249236" y="838200"/>
            <a:ext cx="8589964" cy="5509200"/>
          </a:xfrm>
          <a:prstGeom prst="rect">
            <a:avLst/>
          </a:prstGeom>
          <a:noFill/>
        </p:spPr>
        <p:txBody>
          <a:bodyPr wrap="square" rtlCol="0">
            <a:spAutoFit/>
          </a:bodyPr>
          <a:lstStyle/>
          <a:p>
            <a:r>
              <a:rPr lang="en-US" b="1" dirty="0">
                <a:solidFill>
                  <a:srgbClr val="0070C0"/>
                </a:solidFill>
                <a:latin typeface="+mj-lt"/>
                <a:ea typeface="+mj-ea"/>
                <a:cs typeface="+mj-cs"/>
              </a:rPr>
              <a:t>Structure MPIG SWG activities in 2023/24 </a:t>
            </a:r>
          </a:p>
          <a:p>
            <a:pPr marL="263525" indent="-171450"/>
            <a:endParaRPr lang="en-US" sz="1400" dirty="0"/>
          </a:p>
          <a:p>
            <a:pPr marL="377825" indent="-285750">
              <a:buFont typeface="Wingdings" panose="05000000000000000000" pitchFamily="2" charset="2"/>
              <a:buChar char="§"/>
            </a:pPr>
            <a:endParaRPr lang="en-US" sz="1600" b="1" dirty="0"/>
          </a:p>
          <a:p>
            <a:pPr marL="377825" indent="-285750">
              <a:buFont typeface="Wingdings" panose="05000000000000000000" pitchFamily="2" charset="2"/>
              <a:buChar char="§"/>
            </a:pPr>
            <a:endParaRPr lang="en-US" sz="1600" b="1" dirty="0"/>
          </a:p>
          <a:p>
            <a:pPr marL="377825" indent="-285750">
              <a:buFont typeface="Wingdings" panose="05000000000000000000" pitchFamily="2" charset="2"/>
              <a:buChar char="§"/>
            </a:pPr>
            <a:r>
              <a:rPr lang="en-US" sz="1600" b="1" dirty="0"/>
              <a:t>After the 2023 IMRBPB meeting 8 Structure MPIG SWG meetings have been held:</a:t>
            </a:r>
          </a:p>
          <a:p>
            <a:pPr marL="377825" indent="-285750">
              <a:buFont typeface="Wingdings" panose="05000000000000000000" pitchFamily="2" charset="2"/>
              <a:buChar char="§"/>
            </a:pPr>
            <a:endParaRPr lang="en-US" sz="1600" b="1" dirty="0"/>
          </a:p>
          <a:p>
            <a:pPr marL="835025" lvl="1" indent="-285750">
              <a:buFont typeface="Wingdings" panose="05000000000000000000" pitchFamily="2" charset="2"/>
              <a:buChar char="§"/>
            </a:pPr>
            <a:r>
              <a:rPr lang="en-US" sz="1600" b="1" dirty="0"/>
              <a:t>3 in  2023, 5 in 2024 to progress the CIPs for 2024 IMRBPB review:</a:t>
            </a:r>
          </a:p>
          <a:p>
            <a:pPr marL="835025" lvl="1" indent="-285750">
              <a:buFont typeface="Wingdings" panose="05000000000000000000" pitchFamily="2" charset="2"/>
              <a:buChar char="§"/>
            </a:pPr>
            <a:endParaRPr lang="en-US" sz="1600" b="1" dirty="0"/>
          </a:p>
          <a:p>
            <a:pPr marL="835025" lvl="1" indent="-285750">
              <a:buFont typeface="Wingdings" panose="05000000000000000000" pitchFamily="2" charset="2"/>
              <a:buChar char="§"/>
            </a:pPr>
            <a:r>
              <a:rPr lang="en-US" sz="1600" b="1" dirty="0"/>
              <a:t>Main Subjects discussed were the STR MPIG CIPs which have been returned to the STR:</a:t>
            </a:r>
          </a:p>
          <a:p>
            <a:pPr marL="1292225" lvl="2" indent="-285750">
              <a:buFont typeface="Wingdings" panose="05000000000000000000" pitchFamily="2" charset="2"/>
              <a:buChar char="§"/>
            </a:pPr>
            <a:r>
              <a:rPr lang="en-US" sz="1600" b="1" dirty="0"/>
              <a:t>CIP IND 2018-04 - SSI selection and analysis organization guideline</a:t>
            </a:r>
          </a:p>
          <a:p>
            <a:pPr marL="1292225" lvl="2" indent="-285750">
              <a:buFont typeface="Wingdings" panose="05000000000000000000" pitchFamily="2" charset="2"/>
              <a:buChar char="§"/>
            </a:pPr>
            <a:r>
              <a:rPr lang="en-US" sz="1600" b="1" dirty="0"/>
              <a:t>CIP IND 2018-03 - “Other Structure” procedure update         </a:t>
            </a:r>
          </a:p>
          <a:p>
            <a:pPr marL="1292225" lvl="2" indent="-285750">
              <a:buFont typeface="Wingdings" panose="05000000000000000000" pitchFamily="2" charset="2"/>
              <a:buChar char="§"/>
            </a:pPr>
            <a:r>
              <a:rPr lang="en-US" sz="1600" b="1" dirty="0"/>
              <a:t>Collaborative review with EASA on EASA CIP 2023-07 - "SSI definition update in MSG-3“ &gt; ROADMAP</a:t>
            </a:r>
          </a:p>
          <a:p>
            <a:pPr marL="1006475" lvl="2"/>
            <a:endParaRPr lang="en-US" sz="1600" b="1" dirty="0"/>
          </a:p>
          <a:p>
            <a:pPr marL="835025" lvl="1" indent="-285750">
              <a:buFont typeface="Wingdings" panose="05000000000000000000" pitchFamily="2" charset="2"/>
              <a:buChar char="§"/>
            </a:pPr>
            <a:r>
              <a:rPr lang="en-US" sz="1600" b="1" dirty="0"/>
              <a:t>Participation between 3 and 12 participants</a:t>
            </a:r>
          </a:p>
          <a:p>
            <a:pPr marL="835025" lvl="1" indent="-285750">
              <a:buFont typeface="Wingdings" panose="05000000000000000000" pitchFamily="2" charset="2"/>
              <a:buChar char="§"/>
            </a:pPr>
            <a:endParaRPr lang="en-US" sz="1600" b="1" dirty="0"/>
          </a:p>
          <a:p>
            <a:pPr marL="835025" lvl="1" indent="-285750">
              <a:buFont typeface="Wingdings" panose="05000000000000000000" pitchFamily="2" charset="2"/>
              <a:buChar char="§"/>
            </a:pPr>
            <a:endParaRPr lang="en-US" sz="1600" b="1" dirty="0"/>
          </a:p>
          <a:p>
            <a:pPr marL="835025" lvl="1" indent="-285750">
              <a:buFont typeface="Wingdings" panose="05000000000000000000" pitchFamily="2" charset="2"/>
              <a:buChar char="§"/>
            </a:pPr>
            <a:endParaRPr lang="en-US" sz="1600" b="1" dirty="0"/>
          </a:p>
          <a:p>
            <a:pPr marL="377825" indent="-285750">
              <a:buFont typeface="Wingdings" panose="05000000000000000000" pitchFamily="2" charset="2"/>
              <a:buChar char="§"/>
            </a:pPr>
            <a:endParaRPr lang="en-US" sz="1600" b="1" dirty="0"/>
          </a:p>
          <a:p>
            <a:endParaRPr lang="en-US" sz="1600" dirty="0"/>
          </a:p>
          <a:p>
            <a:endParaRPr lang="en-US" sz="1600" dirty="0"/>
          </a:p>
          <a:p>
            <a:endParaRPr lang="en-US" sz="1600" dirty="0"/>
          </a:p>
        </p:txBody>
      </p:sp>
    </p:spTree>
    <p:extLst>
      <p:ext uri="{BB962C8B-B14F-4D97-AF65-F5344CB8AC3E}">
        <p14:creationId xmlns:p14="http://schemas.microsoft.com/office/powerpoint/2010/main" val="395544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037" y="76200"/>
            <a:ext cx="8818563" cy="677014"/>
          </a:xfrm>
          <a:prstGeom prst="rect">
            <a:avLst/>
          </a:prstGeom>
        </p:spPr>
        <p:txBody>
          <a:bodyPr anchor="t">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US" sz="2800" cap="none" dirty="0">
                <a:solidFill>
                  <a:srgbClr val="0070C0"/>
                </a:solidFill>
              </a:rPr>
              <a:t>CIP IND 2018-04 - </a:t>
            </a:r>
            <a:r>
              <a:rPr lang="en-US" sz="2000" cap="none" dirty="0">
                <a:solidFill>
                  <a:srgbClr val="0070C0"/>
                </a:solidFill>
              </a:rPr>
              <a:t>SSI selection and analysis organization guideline</a:t>
            </a:r>
            <a:endParaRPr lang="en-US" sz="2800" cap="none" dirty="0">
              <a:solidFill>
                <a:srgbClr val="0070C0"/>
              </a:solidFill>
            </a:endParaRPr>
          </a:p>
        </p:txBody>
      </p:sp>
      <p:sp>
        <p:nvSpPr>
          <p:cNvPr id="5" name="CaixaDeTexto 2"/>
          <p:cNvSpPr txBox="1"/>
          <p:nvPr/>
        </p:nvSpPr>
        <p:spPr>
          <a:xfrm>
            <a:off x="238918" y="838200"/>
            <a:ext cx="8666164" cy="6032421"/>
          </a:xfrm>
          <a:prstGeom prst="rect">
            <a:avLst/>
          </a:prstGeom>
          <a:noFill/>
        </p:spPr>
        <p:txBody>
          <a:bodyPr wrap="square" rtlCol="0">
            <a:spAutoFit/>
          </a:bodyPr>
          <a:lstStyle/>
          <a:p>
            <a:r>
              <a:rPr lang="en-US" b="1" dirty="0">
                <a:solidFill>
                  <a:srgbClr val="0070C0"/>
                </a:solidFill>
                <a:latin typeface="+mj-lt"/>
                <a:ea typeface="+mj-ea"/>
                <a:cs typeface="+mj-cs"/>
              </a:rPr>
              <a:t>CIP Status summary after 2023 IMRBPB:</a:t>
            </a:r>
          </a:p>
          <a:p>
            <a:pPr marL="263525" indent="-171450"/>
            <a:endParaRPr lang="en-US" sz="1400" dirty="0"/>
          </a:p>
          <a:p>
            <a:pPr marL="377825" indent="-285750">
              <a:buFont typeface="Wingdings" panose="05000000000000000000" pitchFamily="2" charset="2"/>
              <a:buChar char="§"/>
            </a:pPr>
            <a:r>
              <a:rPr lang="en-US" sz="1600" b="1" dirty="0"/>
              <a:t>CIP IND 2018-04 first time reviewed during 2019 IMRBPB</a:t>
            </a:r>
          </a:p>
          <a:p>
            <a:pPr marL="377825" indent="-285750">
              <a:buFont typeface="Wingdings" panose="05000000000000000000" pitchFamily="2" charset="2"/>
              <a:buChar char="§"/>
            </a:pPr>
            <a:r>
              <a:rPr lang="en-US" sz="1600" b="1" dirty="0"/>
              <a:t>The CIP contains two parts, part  A and part B </a:t>
            </a:r>
          </a:p>
          <a:p>
            <a:pPr marL="835025" lvl="1" indent="-285750">
              <a:buFont typeface="Wingdings" panose="05000000000000000000" pitchFamily="2" charset="2"/>
              <a:buChar char="§"/>
            </a:pPr>
            <a:r>
              <a:rPr lang="en-US" sz="1600" b="1" dirty="0"/>
              <a:t>Part A: SELECTION OF THE SSI (with proposed changes to MSG-3) </a:t>
            </a:r>
          </a:p>
          <a:p>
            <a:pPr marL="835025" lvl="1" indent="-285750">
              <a:buFont typeface="Wingdings" panose="05000000000000000000" pitchFamily="2" charset="2"/>
              <a:buChar char="§"/>
            </a:pPr>
            <a:r>
              <a:rPr lang="en-US" sz="1600" b="1" dirty="0"/>
              <a:t>Part B: ORGANIZING THE SSI  ANALYSES (Guidance without MSG-3 changes)</a:t>
            </a:r>
          </a:p>
          <a:p>
            <a:pPr marL="377825" indent="-285750">
              <a:buFont typeface="Wingdings" panose="05000000000000000000" pitchFamily="2" charset="2"/>
              <a:buChar char="§"/>
            </a:pPr>
            <a:r>
              <a:rPr lang="en-US" sz="1600" b="1" dirty="0"/>
              <a:t>Further review and discussions during 2021, 2022 and 2023 IMRBPB meetings </a:t>
            </a:r>
          </a:p>
          <a:p>
            <a:pPr marL="377825" indent="-285750">
              <a:buFont typeface="Wingdings" panose="05000000000000000000" pitchFamily="2" charset="2"/>
              <a:buChar char="§"/>
            </a:pPr>
            <a:r>
              <a:rPr lang="en-US" sz="1600" b="1" dirty="0"/>
              <a:t>During IMRBPB meeting 2023 the IMRBPB voted to add the information reported in the CIP Part B to the existing IMPS Appendix 3, renaming the appendix accordingly. </a:t>
            </a:r>
          </a:p>
          <a:p>
            <a:pPr marL="92075"/>
            <a:r>
              <a:rPr lang="en-US" sz="1600" b="1" dirty="0"/>
              <a:t>      </a:t>
            </a:r>
            <a:r>
              <a:rPr lang="en-US" sz="1600" b="1" u="sng" dirty="0"/>
              <a:t>Action Item 2023-06 </a:t>
            </a:r>
            <a:r>
              <a:rPr lang="en-US" sz="1600" b="1" dirty="0"/>
              <a:t>had been opened: At the next IMPS revision opportunity, to rework IMPS</a:t>
            </a:r>
          </a:p>
          <a:p>
            <a:pPr marL="92075"/>
            <a:r>
              <a:rPr lang="en-US" sz="1600" b="1" dirty="0"/>
              <a:t>      Appendix 3, to make it a repository of additional supporting information/general practices. The </a:t>
            </a:r>
          </a:p>
          <a:p>
            <a:pPr marL="92075"/>
            <a:r>
              <a:rPr lang="en-US" sz="1600" b="1" dirty="0"/>
              <a:t>      Appendix has to be structured in sub appendices (3.1, 3.2). The title of Appendix 3 has to be     </a:t>
            </a:r>
          </a:p>
          <a:p>
            <a:pPr marL="92075"/>
            <a:r>
              <a:rPr lang="en-US" sz="1600" b="1" dirty="0"/>
              <a:t>      properly defined.</a:t>
            </a:r>
          </a:p>
          <a:p>
            <a:pPr marL="92075"/>
            <a:endParaRPr lang="en-US" sz="1600" b="1" dirty="0"/>
          </a:p>
          <a:p>
            <a:pPr marL="377825" indent="-285750">
              <a:buFont typeface="Wingdings" panose="05000000000000000000" pitchFamily="2" charset="2"/>
              <a:buChar char="§"/>
            </a:pPr>
            <a:r>
              <a:rPr lang="en-US" b="1" dirty="0">
                <a:solidFill>
                  <a:srgbClr val="0070C0"/>
                </a:solidFill>
                <a:latin typeface="+mj-lt"/>
                <a:ea typeface="+mj-ea"/>
                <a:cs typeface="+mj-cs"/>
              </a:rPr>
              <a:t>After the 2023 IMRBPB Meeting the MPIG SWG </a:t>
            </a:r>
            <a:r>
              <a:rPr lang="en-US" sz="1600" b="1" dirty="0"/>
              <a:t>has raised the question to EASA how to progress/continue with the CIP as the part B has been accepted to become a new IMPS appendix and the contend of part A is in question as well by other CIP e.g. EASA CIP 2023-07. </a:t>
            </a:r>
          </a:p>
          <a:p>
            <a:pPr marL="377825" indent="-285750">
              <a:buFont typeface="Wingdings" panose="05000000000000000000" pitchFamily="2" charset="2"/>
              <a:buChar char="§"/>
            </a:pPr>
            <a:r>
              <a:rPr lang="en-US" sz="1600" b="1" dirty="0"/>
              <a:t>One option could be to reduce the content of the CIP to the actual part B to become the new formal source for the appendix after IMRBPB acceptance.  </a:t>
            </a:r>
          </a:p>
          <a:p>
            <a:pPr marL="377825" indent="-285750">
              <a:buFont typeface="Wingdings" panose="05000000000000000000" pitchFamily="2" charset="2"/>
              <a:buChar char="§"/>
            </a:pPr>
            <a:r>
              <a:rPr lang="en-US" sz="1600" b="1" dirty="0"/>
              <a:t>The MPIG SWG has not further worked on the CIP STR </a:t>
            </a:r>
          </a:p>
          <a:p>
            <a:pPr marL="92075"/>
            <a:endParaRPr lang="en-US" b="1" dirty="0">
              <a:solidFill>
                <a:srgbClr val="0070C0"/>
              </a:solidFill>
              <a:latin typeface="+mj-lt"/>
              <a:ea typeface="+mj-ea"/>
              <a:cs typeface="+mj-cs"/>
            </a:endParaRPr>
          </a:p>
          <a:p>
            <a:endParaRPr lang="en-US" sz="1600" dirty="0"/>
          </a:p>
          <a:p>
            <a:endParaRPr lang="en-US" sz="1600" dirty="0"/>
          </a:p>
          <a:p>
            <a:endParaRPr lang="en-US" sz="1600" dirty="0"/>
          </a:p>
        </p:txBody>
      </p:sp>
    </p:spTree>
    <p:extLst>
      <p:ext uri="{BB962C8B-B14F-4D97-AF65-F5344CB8AC3E}">
        <p14:creationId xmlns:p14="http://schemas.microsoft.com/office/powerpoint/2010/main" val="593144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037" y="76200"/>
            <a:ext cx="8818563" cy="677014"/>
          </a:xfrm>
          <a:prstGeom prst="rect">
            <a:avLst/>
          </a:prstGeom>
        </p:spPr>
        <p:txBody>
          <a:bodyPr anchor="t">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US" sz="2800" cap="none" dirty="0">
                <a:solidFill>
                  <a:srgbClr val="0070C0"/>
                </a:solidFill>
              </a:rPr>
              <a:t>CIP IND 2018-03 - “Other Structure” procedure update </a:t>
            </a:r>
          </a:p>
        </p:txBody>
      </p:sp>
      <p:sp>
        <p:nvSpPr>
          <p:cNvPr id="5" name="CaixaDeTexto 2"/>
          <p:cNvSpPr txBox="1"/>
          <p:nvPr/>
        </p:nvSpPr>
        <p:spPr>
          <a:xfrm>
            <a:off x="238918" y="838200"/>
            <a:ext cx="8666164" cy="4555093"/>
          </a:xfrm>
          <a:prstGeom prst="rect">
            <a:avLst/>
          </a:prstGeom>
          <a:noFill/>
        </p:spPr>
        <p:txBody>
          <a:bodyPr wrap="square" rtlCol="0">
            <a:spAutoFit/>
          </a:bodyPr>
          <a:lstStyle/>
          <a:p>
            <a:r>
              <a:rPr lang="en-US" b="1" dirty="0">
                <a:solidFill>
                  <a:srgbClr val="0070C0"/>
                </a:solidFill>
                <a:latin typeface="+mj-lt"/>
                <a:ea typeface="+mj-ea"/>
                <a:cs typeface="+mj-cs"/>
              </a:rPr>
              <a:t>CIP Status summary after 2023 IMRBPB:</a:t>
            </a:r>
          </a:p>
          <a:p>
            <a:pPr marL="263525" indent="-171450"/>
            <a:endParaRPr lang="en-US" sz="1400" dirty="0"/>
          </a:p>
          <a:p>
            <a:pPr marL="377825" indent="-285750">
              <a:buFont typeface="Wingdings" panose="05000000000000000000" pitchFamily="2" charset="2"/>
              <a:buChar char="§"/>
            </a:pPr>
            <a:r>
              <a:rPr lang="en-US" sz="1600" b="1" dirty="0"/>
              <a:t>CIP IND 2018-03 first time reviewed during virtual IMRBPB 2021</a:t>
            </a:r>
          </a:p>
          <a:p>
            <a:pPr marL="377825" indent="-285750">
              <a:buFont typeface="Wingdings" panose="05000000000000000000" pitchFamily="2" charset="2"/>
              <a:buChar char="§"/>
            </a:pPr>
            <a:r>
              <a:rPr lang="en-US" sz="1600" b="1" dirty="0"/>
              <a:t>The CIP aims to revise and simplify the policy for the review of “Other Structure” in the structure analysis process to adapt it to the established way of working of most participation OEMs.  </a:t>
            </a:r>
          </a:p>
          <a:p>
            <a:pPr marL="377825" indent="-285750">
              <a:buFont typeface="Wingdings" panose="05000000000000000000" pitchFamily="2" charset="2"/>
              <a:buChar char="§"/>
            </a:pPr>
            <a:endParaRPr lang="en-US" sz="1600" b="1" dirty="0"/>
          </a:p>
          <a:p>
            <a:pPr marL="377825" indent="-285750">
              <a:buFont typeface="Wingdings" panose="05000000000000000000" pitchFamily="2" charset="2"/>
              <a:buChar char="§"/>
            </a:pPr>
            <a:r>
              <a:rPr lang="en-US" sz="1600" b="1" dirty="0"/>
              <a:t>During the 2023 IMRBPB Meeting EASA proposed to focus the attention to “Other Structures” that cannot be covered by the zonal program (e.g. not possible to perform a GVI for accessibility reasons) and that are transferred to the Structures WG for evaluation (e.g. to select an SDI). Structure WG should also look at the NOTE added to the Zonal program in MSG-3 2022.1 (IP 196) for interface between Structures WG &amp; Zonal WG.</a:t>
            </a:r>
          </a:p>
          <a:p>
            <a:pPr marL="377825" indent="-285750">
              <a:buFont typeface="Wingdings" panose="05000000000000000000" pitchFamily="2" charset="2"/>
              <a:buChar char="§"/>
            </a:pPr>
            <a:endParaRPr lang="en-US" sz="1600" b="1" dirty="0">
              <a:solidFill>
                <a:srgbClr val="0070C0"/>
              </a:solidFill>
              <a:latin typeface="+mj-lt"/>
              <a:ea typeface="+mj-ea"/>
              <a:cs typeface="+mj-cs"/>
            </a:endParaRPr>
          </a:p>
          <a:p>
            <a:pPr marL="377825" indent="-285750">
              <a:buFont typeface="Wingdings" panose="05000000000000000000" pitchFamily="2" charset="2"/>
              <a:buChar char="§"/>
            </a:pPr>
            <a:r>
              <a:rPr lang="en-US" b="1" dirty="0">
                <a:solidFill>
                  <a:srgbClr val="0070C0"/>
                </a:solidFill>
                <a:latin typeface="+mj-lt"/>
                <a:ea typeface="+mj-ea"/>
                <a:cs typeface="+mj-cs"/>
              </a:rPr>
              <a:t>After the 2023 IMRBPB Meeting the MPIG SWG </a:t>
            </a:r>
            <a:r>
              <a:rPr lang="en-US" sz="1600" b="1" dirty="0"/>
              <a:t>has reviewed the CIP, the IMRBPB comments and the related EASA proposal. Together with EASA the MPIG SWG has revised the CIP and defined and agreed the new proposal for IMRBPB review. </a:t>
            </a:r>
          </a:p>
          <a:p>
            <a:pPr marL="377825" indent="-285750">
              <a:buFont typeface="Wingdings" panose="05000000000000000000" pitchFamily="2" charset="2"/>
              <a:buChar char="§"/>
            </a:pPr>
            <a:endParaRPr lang="en-US" sz="1600" b="1" dirty="0"/>
          </a:p>
          <a:p>
            <a:pPr marL="377825" indent="-285750">
              <a:buFont typeface="Wingdings" panose="05000000000000000000" pitchFamily="2" charset="2"/>
              <a:buChar char="§"/>
            </a:pPr>
            <a:r>
              <a:rPr lang="en-US" sz="1600" b="1" dirty="0"/>
              <a:t>See dedicated presentation and updated CIP.</a:t>
            </a:r>
            <a:endParaRPr lang="en-US" sz="1600" dirty="0"/>
          </a:p>
        </p:txBody>
      </p:sp>
    </p:spTree>
    <p:extLst>
      <p:ext uri="{BB962C8B-B14F-4D97-AF65-F5344CB8AC3E}">
        <p14:creationId xmlns:p14="http://schemas.microsoft.com/office/powerpoint/2010/main" val="2005323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037" y="76200"/>
            <a:ext cx="8818563" cy="677014"/>
          </a:xfrm>
          <a:prstGeom prst="rect">
            <a:avLst/>
          </a:prstGeom>
        </p:spPr>
        <p:txBody>
          <a:bodyPr anchor="t">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US" sz="2800" cap="none" dirty="0">
                <a:solidFill>
                  <a:srgbClr val="0070C0"/>
                </a:solidFill>
              </a:rPr>
              <a:t>EASA CIP 2023-07 - "SSI definition update in MSG-3“</a:t>
            </a:r>
            <a:endParaRPr lang="en-GB" sz="2800" cap="none" dirty="0">
              <a:solidFill>
                <a:srgbClr val="0070C0"/>
              </a:solidFill>
            </a:endParaRPr>
          </a:p>
        </p:txBody>
      </p:sp>
      <p:sp>
        <p:nvSpPr>
          <p:cNvPr id="5" name="CaixaDeTexto 2"/>
          <p:cNvSpPr txBox="1"/>
          <p:nvPr/>
        </p:nvSpPr>
        <p:spPr>
          <a:xfrm>
            <a:off x="249236" y="838200"/>
            <a:ext cx="8666164" cy="4770537"/>
          </a:xfrm>
          <a:prstGeom prst="rect">
            <a:avLst/>
          </a:prstGeom>
          <a:noFill/>
        </p:spPr>
        <p:txBody>
          <a:bodyPr wrap="square" rtlCol="0">
            <a:spAutoFit/>
          </a:bodyPr>
          <a:lstStyle/>
          <a:p>
            <a:r>
              <a:rPr lang="en-US" b="1" dirty="0">
                <a:solidFill>
                  <a:srgbClr val="0070C0"/>
                </a:solidFill>
                <a:latin typeface="+mj-lt"/>
                <a:ea typeface="+mj-ea"/>
                <a:cs typeface="+mj-cs"/>
              </a:rPr>
              <a:t>CIP Status summary after 2023 IMRBPB:</a:t>
            </a:r>
          </a:p>
          <a:p>
            <a:pPr marL="263525" indent="-171450"/>
            <a:endParaRPr lang="en-US" sz="1400" dirty="0"/>
          </a:p>
          <a:p>
            <a:pPr marL="377825" indent="-285750">
              <a:buFont typeface="Wingdings" panose="05000000000000000000" pitchFamily="2" charset="2"/>
              <a:buChar char="§"/>
            </a:pPr>
            <a:r>
              <a:rPr lang="en-US" sz="1600" b="1" dirty="0"/>
              <a:t>The EASA CIP has been first time reviewed during 2023 IMRBPB</a:t>
            </a:r>
          </a:p>
          <a:p>
            <a:pPr marL="377825" indent="-285750">
              <a:buFont typeface="Wingdings" panose="05000000000000000000" pitchFamily="2" charset="2"/>
              <a:buChar char="§"/>
            </a:pPr>
            <a:r>
              <a:rPr lang="en-US" sz="1600" b="1" dirty="0"/>
              <a:t>The CIP aims to align the SSI definitions between MSG-3 Vol 1 and Vol 2 by considering IP147  (Clarification of “human occupant”) and IP 192 (In-flight loss of Structural items) in one common definition.</a:t>
            </a:r>
          </a:p>
          <a:p>
            <a:pPr marL="377825" indent="-285750">
              <a:buFont typeface="Wingdings" panose="05000000000000000000" pitchFamily="2" charset="2"/>
              <a:buChar char="§"/>
            </a:pPr>
            <a:r>
              <a:rPr lang="en-US" sz="1600" b="1" dirty="0"/>
              <a:t>During IMRBPB meeting MPIG raised objections against the expansion of the scope of the SSI definition and proposed to discuss the CIP at the level of the MPIG Structures WG, starting with a better definition of the issue.</a:t>
            </a:r>
          </a:p>
          <a:p>
            <a:pPr marL="377825" indent="-285750">
              <a:buFont typeface="Wingdings" panose="05000000000000000000" pitchFamily="2" charset="2"/>
              <a:buChar char="§"/>
            </a:pPr>
            <a:endParaRPr lang="en-US" sz="1600" b="1" dirty="0"/>
          </a:p>
          <a:p>
            <a:pPr marL="377825" indent="-285750">
              <a:buFont typeface="Wingdings" panose="05000000000000000000" pitchFamily="2" charset="2"/>
              <a:buChar char="§"/>
            </a:pPr>
            <a:r>
              <a:rPr lang="en-US" sz="1600" b="1" dirty="0">
                <a:solidFill>
                  <a:srgbClr val="0070C0"/>
                </a:solidFill>
                <a:latin typeface="+mj-lt"/>
                <a:ea typeface="+mj-ea"/>
                <a:cs typeface="+mj-cs"/>
              </a:rPr>
              <a:t>After the 2023 IMRBPB Meeting the MPIG SWG </a:t>
            </a:r>
            <a:r>
              <a:rPr lang="en-US" sz="1600" b="1" dirty="0"/>
              <a:t>has reviewed the CIP, the IMRBPB comments and the EASA position. MPIG SWG concluded that there is room for alignment of the Vol 1 and Vol 2 SSI definition considering IP147 and IP192. As it became evident that the limited time would not be sufficient to conclude together to a MPIG SWG / EASA agreed update of the EASA CIP EASA proposed to agree on a roadmap on the subject. In two dedicated MPIG SWG meetings MPIG SWG support EASA on a roadmap, see IMRBPB AOB.  </a:t>
            </a:r>
            <a:endParaRPr lang="en-US" b="1" dirty="0">
              <a:solidFill>
                <a:srgbClr val="0070C0"/>
              </a:solidFill>
              <a:latin typeface="+mj-lt"/>
              <a:ea typeface="+mj-ea"/>
              <a:cs typeface="+mj-cs"/>
            </a:endParaRPr>
          </a:p>
          <a:p>
            <a:endParaRPr lang="en-US" sz="1600" dirty="0"/>
          </a:p>
          <a:p>
            <a:endParaRPr lang="en-US" sz="1600" dirty="0"/>
          </a:p>
          <a:p>
            <a:endParaRPr lang="en-US" sz="1600" dirty="0"/>
          </a:p>
        </p:txBody>
      </p:sp>
    </p:spTree>
    <p:extLst>
      <p:ext uri="{BB962C8B-B14F-4D97-AF65-F5344CB8AC3E}">
        <p14:creationId xmlns:p14="http://schemas.microsoft.com/office/powerpoint/2010/main" val="2179606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037" y="76200"/>
            <a:ext cx="8818563" cy="677014"/>
          </a:xfrm>
          <a:prstGeom prst="rect">
            <a:avLst/>
          </a:prstGeom>
        </p:spPr>
        <p:txBody>
          <a:bodyPr anchor="t">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GB" sz="2800" cap="none" dirty="0">
                <a:solidFill>
                  <a:srgbClr val="0070C0"/>
                </a:solidFill>
              </a:rPr>
              <a:t>Future MPIG SWG Activities</a:t>
            </a:r>
          </a:p>
        </p:txBody>
      </p:sp>
      <p:sp>
        <p:nvSpPr>
          <p:cNvPr id="5" name="CaixaDeTexto 2"/>
          <p:cNvSpPr txBox="1"/>
          <p:nvPr/>
        </p:nvSpPr>
        <p:spPr>
          <a:xfrm>
            <a:off x="249236" y="838200"/>
            <a:ext cx="8666164" cy="3170099"/>
          </a:xfrm>
          <a:prstGeom prst="rect">
            <a:avLst/>
          </a:prstGeom>
          <a:noFill/>
        </p:spPr>
        <p:txBody>
          <a:bodyPr wrap="square" rtlCol="0">
            <a:spAutoFit/>
          </a:bodyPr>
          <a:lstStyle/>
          <a:p>
            <a:r>
              <a:rPr lang="en-US" b="1" dirty="0">
                <a:solidFill>
                  <a:srgbClr val="0070C0"/>
                </a:solidFill>
                <a:latin typeface="+mj-lt"/>
                <a:ea typeface="+mj-ea"/>
                <a:cs typeface="+mj-cs"/>
              </a:rPr>
              <a:t>Future subjects</a:t>
            </a:r>
          </a:p>
          <a:p>
            <a:pPr marL="263525" indent="-171450"/>
            <a:endParaRPr lang="en-US" sz="1400" dirty="0"/>
          </a:p>
          <a:p>
            <a:pPr marL="377825" indent="-285750">
              <a:buFont typeface="Wingdings" panose="05000000000000000000" pitchFamily="2" charset="2"/>
              <a:buChar char="§"/>
            </a:pPr>
            <a:r>
              <a:rPr lang="en-US" sz="1600" b="1" dirty="0"/>
              <a:t>Continue to improve the actual CIPs to be mature for the policy board meeting.</a:t>
            </a:r>
          </a:p>
          <a:p>
            <a:pPr marL="377825" indent="-285750">
              <a:buFont typeface="Wingdings" panose="05000000000000000000" pitchFamily="2" charset="2"/>
              <a:buChar char="§"/>
            </a:pPr>
            <a:r>
              <a:rPr lang="en-US" sz="1600" b="1" dirty="0"/>
              <a:t>Revisit of IP105 Structure Health Monitoring, launch of new related CIP  </a:t>
            </a:r>
          </a:p>
          <a:p>
            <a:pPr marL="92075"/>
            <a:endParaRPr lang="en-US" b="1" dirty="0">
              <a:solidFill>
                <a:srgbClr val="0070C0"/>
              </a:solidFill>
              <a:latin typeface="+mj-lt"/>
              <a:ea typeface="+mj-ea"/>
              <a:cs typeface="+mj-cs"/>
            </a:endParaRPr>
          </a:p>
          <a:p>
            <a:pPr marL="92075"/>
            <a:r>
              <a:rPr lang="en-US" b="1" dirty="0">
                <a:solidFill>
                  <a:srgbClr val="0070C0"/>
                </a:solidFill>
                <a:latin typeface="+mj-lt"/>
                <a:ea typeface="+mj-ea"/>
                <a:cs typeface="+mj-cs"/>
              </a:rPr>
              <a:t>Monthly MPIG SWG WebEx meetings</a:t>
            </a:r>
          </a:p>
          <a:p>
            <a:pPr marL="92075"/>
            <a:endParaRPr lang="en-US" sz="1600" b="1" dirty="0">
              <a:solidFill>
                <a:srgbClr val="0070C0"/>
              </a:solidFill>
              <a:latin typeface="+mj-lt"/>
              <a:ea typeface="+mj-ea"/>
              <a:cs typeface="+mj-cs"/>
            </a:endParaRPr>
          </a:p>
          <a:p>
            <a:pPr marL="92075"/>
            <a:endParaRPr lang="en-US" b="1" dirty="0">
              <a:solidFill>
                <a:srgbClr val="0070C0"/>
              </a:solidFill>
              <a:latin typeface="+mj-lt"/>
              <a:ea typeface="+mj-ea"/>
              <a:cs typeface="+mj-cs"/>
            </a:endParaRPr>
          </a:p>
          <a:p>
            <a:pPr marL="92075"/>
            <a:endParaRPr lang="en-US" b="1" dirty="0">
              <a:solidFill>
                <a:srgbClr val="0070C0"/>
              </a:solidFill>
              <a:latin typeface="+mj-lt"/>
              <a:ea typeface="+mj-ea"/>
              <a:cs typeface="+mj-cs"/>
            </a:endParaRPr>
          </a:p>
          <a:p>
            <a:endParaRPr lang="en-US" sz="1600" dirty="0"/>
          </a:p>
          <a:p>
            <a:endParaRPr lang="en-US" sz="1600" dirty="0"/>
          </a:p>
          <a:p>
            <a:endParaRPr lang="en-US" sz="1600" dirty="0"/>
          </a:p>
        </p:txBody>
      </p:sp>
    </p:spTree>
    <p:extLst>
      <p:ext uri="{BB962C8B-B14F-4D97-AF65-F5344CB8AC3E}">
        <p14:creationId xmlns:p14="http://schemas.microsoft.com/office/powerpoint/2010/main" val="2943449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3090531"/>
            <a:ext cx="6819031" cy="2548269"/>
          </a:xfrm>
        </p:spPr>
        <p:txBody>
          <a:bodyPr/>
          <a:lstStyle/>
          <a:p>
            <a:pPr>
              <a:lnSpc>
                <a:spcPct val="150000"/>
              </a:lnSpc>
            </a:pPr>
            <a:r>
              <a:rPr lang="en-US" sz="2800" b="1" dirty="0">
                <a:solidFill>
                  <a:srgbClr val="0070C0"/>
                </a:solidFill>
              </a:rPr>
              <a:t>Questions?</a:t>
            </a:r>
            <a:br>
              <a:rPr lang="en-US" sz="2400" b="1" dirty="0"/>
            </a:br>
            <a:br>
              <a:rPr lang="en-US" sz="2400" b="1" dirty="0"/>
            </a:br>
            <a:r>
              <a:rPr lang="en-US" sz="2400" b="1" dirty="0"/>
              <a:t>Thank you.</a:t>
            </a:r>
            <a:endParaRPr lang="en-US" sz="4000" dirty="0"/>
          </a:p>
        </p:txBody>
      </p:sp>
    </p:spTree>
    <p:extLst>
      <p:ext uri="{BB962C8B-B14F-4D97-AF65-F5344CB8AC3E}">
        <p14:creationId xmlns:p14="http://schemas.microsoft.com/office/powerpoint/2010/main" val="6093282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MPIG - Presentation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Status xmlns="d923f5dc-91e2-4b9c-bb38-172f0127077e" xsi:nil="true"/>
    <IndustryMemberTopicArea xmlns="86499063-6a44-4f12-b87d-aa7613917650" xsi:nil="true"/>
    <Issue xmlns="86499063-6a44-4f12-b87d-aa761391765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DEED1CA213EDB40A5B51F4745D6213F" ma:contentTypeVersion="25" ma:contentTypeDescription="Create a new document." ma:contentTypeScope="" ma:versionID="567b2585a3e21cac93a50930120679b7">
  <xsd:schema xmlns:xsd="http://www.w3.org/2001/XMLSchema" xmlns:p="http://schemas.microsoft.com/office/2006/metadata/properties" xmlns:ns2="86499063-6a44-4f12-b87d-aa7613917650" xmlns:ns3="d923f5dc-91e2-4b9c-bb38-172f0127077e" targetNamespace="http://schemas.microsoft.com/office/2006/metadata/properties" ma:root="true" ma:fieldsID="29c5c9fb5f8e3dc2bbd5911260898b59" ns2:_="" ns3:_="">
    <xsd:import namespace="86499063-6a44-4f12-b87d-aa7613917650"/>
    <xsd:import namespace="d923f5dc-91e2-4b9c-bb38-172f0127077e"/>
    <xsd:element name="properties">
      <xsd:complexType>
        <xsd:sequence>
          <xsd:element name="documentManagement">
            <xsd:complexType>
              <xsd:all>
                <xsd:element ref="ns2:Issue" minOccurs="0"/>
                <xsd:element ref="ns2:IndustryMemberTopicArea" minOccurs="0"/>
                <xsd:element ref="ns3:Status" minOccurs="0"/>
              </xsd:all>
            </xsd:complexType>
          </xsd:element>
        </xsd:sequence>
      </xsd:complexType>
    </xsd:element>
  </xsd:schema>
  <xsd:schema xmlns:xsd="http://www.w3.org/2001/XMLSchema" xmlns:dms="http://schemas.microsoft.com/office/2006/documentManagement/types" targetNamespace="86499063-6a44-4f12-b87d-aa7613917650" elementFormDefault="qualified">
    <xsd:import namespace="http://schemas.microsoft.com/office/2006/documentManagement/types"/>
    <xsd:element name="Issue" ma:index="2" nillable="true" ma:displayName="Issue" ma:list="{8846C7CB-E667-4CCB-840B-68F118F2A0CC}" ma:internalName="Issue" ma:showField="Title" ma:web="86499063-6a44-4f12-b87d-aa7613917650">
      <xsd:simpleType>
        <xsd:restriction base="dms:Lookup"/>
      </xsd:simpleType>
    </xsd:element>
    <xsd:element name="IndustryMemberTopicArea" ma:index="3" nillable="true" ma:displayName="IndustryMemberTopicArea" ma:format="Dropdown" ma:internalName="IndustryMemberTopicArea">
      <xsd:simpleType>
        <xsd:restriction base="dms:Choice">
          <xsd:enumeration value="Economics"/>
          <xsd:enumeration value="Energy"/>
          <xsd:enumeration value="Air Traffic Control"/>
          <xsd:enumeration value="Engineering &amp; Maintenance"/>
          <xsd:enumeration value="Events"/>
          <xsd:enumeration value="Legislative Issues"/>
          <xsd:enumeration value="Special Topics"/>
          <xsd:enumeration value="Show On AC Site"/>
        </xsd:restriction>
      </xsd:simpleType>
    </xsd:element>
  </xsd:schema>
  <xsd:schema xmlns:xsd="http://www.w3.org/2001/XMLSchema" xmlns:dms="http://schemas.microsoft.com/office/2006/documentManagement/types" targetNamespace="d923f5dc-91e2-4b9c-bb38-172f0127077e" elementFormDefault="qualified">
    <xsd:import namespace="http://schemas.microsoft.com/office/2006/documentManagement/types"/>
    <xsd:element name="Status" ma:index="11" nillable="true" ma:displayName="Status" ma:description="States whether the issue paper is Open or Closed" ma:format="RadioButtons" ma:internalName="Status">
      <xsd:simpleType>
        <xsd:union memberTypes="dms:Text">
          <xsd:simpleType>
            <xsd:restriction base="dms:Choice">
              <xsd:enumeration value="Open"/>
              <xsd:enumeration value="Closed"/>
              <xsd:enumeration value="N/A"/>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mso-contentType ?>
<spe:Receivers xmlns:spe="http://schemas.microsoft.com/sharepoint/events">
  <Receiver>
    <Name>IndustryMemberEventHandler_ItemAdded</Name>
    <Type>10001</Type>
    <SequenceNumber>10000</SequenceNumber>
    <Assembly>ATA.EventHandlers, Version=1.0.0.0, Culture=neutral, PublicKeyToken=582b55e7502284d6</Assembly>
    <Class>ATA.EventHandlers.IndustryMemberEventHandler</Class>
    <Data/>
    <Filter/>
  </Receiver>
  <Receiver>
    <Name>IndustryMemberEventHandler_ItemUpdated</Name>
    <Type>10002</Type>
    <SequenceNumber>10000</SequenceNumber>
    <Assembly>ATA.EventHandlers, Version=1.0.0.0, Culture=neutral, PublicKeyToken=582b55e7502284d6</Assembly>
    <Class>ATA.EventHandlers.IndustryMemberEventHandler</Class>
    <Data/>
    <Filter/>
  </Receiver>
</spe:Receivers>
</file>

<file path=customXml/itemProps1.xml><?xml version="1.0" encoding="utf-8"?>
<ds:datastoreItem xmlns:ds="http://schemas.openxmlformats.org/officeDocument/2006/customXml" ds:itemID="{C7564103-1529-42BF-A3D9-BE0718DB8F79}">
  <ds:schemaRefs>
    <ds:schemaRef ds:uri="http://schemas.microsoft.com/sharepoint/v3/contenttype/forms"/>
  </ds:schemaRefs>
</ds:datastoreItem>
</file>

<file path=customXml/itemProps2.xml><?xml version="1.0" encoding="utf-8"?>
<ds:datastoreItem xmlns:ds="http://schemas.openxmlformats.org/officeDocument/2006/customXml" ds:itemID="{0CB97F00-55FB-4298-84B4-E2F52B4B20EC}">
  <ds:schemaRefs>
    <ds:schemaRef ds:uri="d923f5dc-91e2-4b9c-bb38-172f0127077e"/>
    <ds:schemaRef ds:uri="http://purl.org/dc/terms/"/>
    <ds:schemaRef ds:uri="86499063-6a44-4f12-b87d-aa7613917650"/>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111E05A3-2AEC-4BC7-A6E2-11E7C34D09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499063-6a44-4f12-b87d-aa7613917650"/>
    <ds:schemaRef ds:uri="d923f5dc-91e2-4b9c-bb38-172f0127077e"/>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0B3B2500-04EA-45E4-9B8B-BB7536220C1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0</TotalTime>
  <Words>853</Words>
  <Application>Microsoft Office PowerPoint</Application>
  <PresentationFormat>On-screen Show (4:3)</PresentationFormat>
  <Paragraphs>79</Paragraphs>
  <Slides>7</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Wingdings</vt:lpstr>
      <vt:lpstr>MPIG - Presentation Template v2</vt:lpstr>
      <vt:lpstr>1_Office Theme</vt:lpstr>
      <vt:lpstr>MPIG Structure Working Group  MPIG SWG Report 29th April 2024  Issue 1    Jan HUELSMANN, Airbus     </vt:lpstr>
      <vt:lpstr>Structure MPIG SWG Report</vt:lpstr>
      <vt:lpstr>PowerPoint Presentation</vt:lpstr>
      <vt:lpstr>PowerPoint Presentation</vt:lpstr>
      <vt:lpstr>PowerPoint Presentation</vt:lpstr>
      <vt:lpstr>PowerPoint Presentation</vt:lpstr>
      <vt:lpstr>Questions?  Thank you.</vt:lpstr>
    </vt:vector>
  </TitlesOfParts>
  <Company>The Boeing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CIP FD  for MPIG Final 10-26-16</dc:title>
  <dc:creator>Greg Sweers</dc:creator>
  <cp:lastModifiedBy>HÜLSMANN Jan</cp:lastModifiedBy>
  <cp:revision>297</cp:revision>
  <dcterms:created xsi:type="dcterms:W3CDTF">2013-07-29T21:05:12Z</dcterms:created>
  <dcterms:modified xsi:type="dcterms:W3CDTF">2024-04-29T15:41:50Z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0x010100FDEED1CA213EDB40A5B51F4745D6213F</vt:lpwstr>
  </property>
</Properties>
</file>